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310" r:id="rId3"/>
    <p:sldId id="323" r:id="rId4"/>
    <p:sldId id="343" r:id="rId5"/>
    <p:sldId id="328" r:id="rId6"/>
    <p:sldId id="287" r:id="rId7"/>
    <p:sldId id="364" r:id="rId8"/>
    <p:sldId id="365" r:id="rId9"/>
    <p:sldId id="366" r:id="rId10"/>
    <p:sldId id="369" r:id="rId11"/>
    <p:sldId id="324" r:id="rId12"/>
    <p:sldId id="316" r:id="rId13"/>
    <p:sldId id="325" r:id="rId14"/>
    <p:sldId id="367" r:id="rId15"/>
    <p:sldId id="329" r:id="rId16"/>
    <p:sldId id="368" r:id="rId17"/>
    <p:sldId id="330" r:id="rId18"/>
    <p:sldId id="331" r:id="rId19"/>
    <p:sldId id="341" r:id="rId20"/>
    <p:sldId id="321" r:id="rId21"/>
    <p:sldId id="335" r:id="rId22"/>
    <p:sldId id="314" r:id="rId23"/>
    <p:sldId id="334" r:id="rId24"/>
    <p:sldId id="326" r:id="rId25"/>
    <p:sldId id="332" r:id="rId26"/>
    <p:sldId id="351" r:id="rId27"/>
    <p:sldId id="336" r:id="rId28"/>
    <p:sldId id="345" r:id="rId29"/>
    <p:sldId id="347" r:id="rId30"/>
    <p:sldId id="352" r:id="rId31"/>
    <p:sldId id="353" r:id="rId32"/>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43"/>
  </p:normalViewPr>
  <p:slideViewPr>
    <p:cSldViewPr snapToGrid="0" snapToObjects="1">
      <p:cViewPr varScale="1">
        <p:scale>
          <a:sx n="120" d="100"/>
          <a:sy n="120" d="100"/>
        </p:scale>
        <p:origin x="1400" y="176"/>
      </p:cViewPr>
      <p:guideLst>
        <p:guide orient="horz" pos="2160"/>
        <p:guide pos="2880"/>
      </p:guideLst>
    </p:cSldViewPr>
  </p:slideViewPr>
  <p:outlineViewPr>
    <p:cViewPr>
      <p:scale>
        <a:sx n="33" d="100"/>
        <a:sy n="33" d="100"/>
      </p:scale>
      <p:origin x="0" y="24528"/>
    </p:cViewPr>
  </p:outlineViewPr>
  <p:notesTextViewPr>
    <p:cViewPr>
      <p:scale>
        <a:sx n="100" d="100"/>
        <a:sy n="100" d="100"/>
      </p:scale>
      <p:origin x="0" y="0"/>
    </p:cViewPr>
  </p:notesTextViewPr>
  <p:sorterViewPr>
    <p:cViewPr varScale="1">
      <p:scale>
        <a:sx n="100" d="100"/>
        <a:sy n="100" d="100"/>
      </p:scale>
      <p:origin x="0" y="1440"/>
    </p:cViewPr>
  </p:sorterViewPr>
  <p:notesViewPr>
    <p:cSldViewPr snapToGrid="0" snapToObjects="1">
      <p:cViewPr varScale="1">
        <p:scale>
          <a:sx n="120" d="100"/>
          <a:sy n="120" d="100"/>
        </p:scale>
        <p:origin x="-40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michaellimburg:Desktop:IPCC%20CO2%201870%20.199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chaellimberg/Dropbox/Limburg%20Klimavortrag%20ab%20Juli%2018/Anomalienbildung%20und%20Fehlerkorr%20Porto.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michaellimberg/Dropbox/Limburg%20Klimavortrag%20ab%20Juli%2018/Anomalienbildung%20und%20Fehlerkorr%20Port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michaellimberg:Desktop:Doktorarbeit%20Material:Dissertation:Limburg%20allg.%20Fehlerbetrachtungen:Anomalien-Fehler%20Test:Anomalientest%20auf%20Fehlerreduktion.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michaellimberg:Desktop:Doktorarbeit%20Material:Dissertation:Limburg%20allg.%20Fehlerbetrachtungen:Limburg%20paper%20Uncertainties:Auer%20Puchberg%20Anomalien.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michaellimberg:Desktop:Doktorarbeit%20Material:Dissertation:Limburg%20allg.%20Fehlerbetrachtungen:Limburg%20paper%20Uncertainties:Auer%20Puchberg%20Anomalien.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ichaellimburg:Desktop:IPCC%20CO2%201870%20.1990.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michaellimberg:Desktop:Hadley%20Global%20Temperatur%20Anomalies%202009-2.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105485232067494E-2"/>
          <c:y val="0.13515358361774699"/>
          <c:w val="0.88257915545367005"/>
          <c:h val="0.66566982881406001"/>
        </c:manualLayout>
      </c:layout>
      <c:scatterChart>
        <c:scatterStyle val="smoothMarker"/>
        <c:varyColors val="0"/>
        <c:dLbls>
          <c:showLegendKey val="0"/>
          <c:showVal val="0"/>
          <c:showCatName val="0"/>
          <c:showSerName val="0"/>
          <c:showPercent val="0"/>
          <c:showBubbleSize val="0"/>
        </c:dLbls>
        <c:axId val="723365944"/>
        <c:axId val="722352248"/>
      </c:scatterChart>
      <c:valAx>
        <c:axId val="723365944"/>
        <c:scaling>
          <c:orientation val="minMax"/>
          <c:max val="2000"/>
          <c:min val="1850"/>
        </c:scaling>
        <c:delete val="0"/>
        <c:axPos val="b"/>
        <c:numFmt formatCode="General" sourceLinked="1"/>
        <c:majorTickMark val="out"/>
        <c:minorTickMark val="none"/>
        <c:tickLblPos val="nextTo"/>
        <c:crossAx val="722352248"/>
        <c:crosses val="autoZero"/>
        <c:crossBetween val="midCat"/>
      </c:valAx>
      <c:valAx>
        <c:axId val="722352248"/>
        <c:scaling>
          <c:orientation val="minMax"/>
          <c:min val="270"/>
        </c:scaling>
        <c:delete val="0"/>
        <c:axPos val="l"/>
        <c:majorGridlines/>
        <c:numFmt formatCode="0" sourceLinked="1"/>
        <c:majorTickMark val="out"/>
        <c:minorTickMark val="none"/>
        <c:tickLblPos val="nextTo"/>
        <c:txPr>
          <a:bodyPr/>
          <a:lstStyle/>
          <a:p>
            <a:pPr>
              <a:defRPr>
                <a:latin typeface="Times New Roman"/>
              </a:defRPr>
            </a:pPr>
            <a:endParaRPr lang="de-DE"/>
          </a:p>
        </c:txPr>
        <c:crossAx val="723365944"/>
        <c:crosses val="autoZero"/>
        <c:crossBetween val="midCat"/>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Absolute</a:t>
            </a:r>
            <a:r>
              <a:rPr lang="de-DE" baseline="0" dirty="0"/>
              <a:t> </a:t>
            </a:r>
            <a:r>
              <a:rPr lang="de-DE" baseline="0" dirty="0" err="1"/>
              <a:t>mean</a:t>
            </a:r>
            <a:r>
              <a:rPr lang="de-DE" baseline="0" dirty="0"/>
              <a:t> </a:t>
            </a:r>
            <a:r>
              <a:rPr lang="de-DE" baseline="0" dirty="0" err="1"/>
              <a:t>temperature</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7.8778389992339257E-2"/>
          <c:y val="2.7543419798578259E-2"/>
          <c:w val="0.89733540707579396"/>
          <c:h val="0.71984167936428922"/>
        </c:manualLayout>
      </c:layout>
      <c:lineChart>
        <c:grouping val="standard"/>
        <c:varyColors val="0"/>
        <c:ser>
          <c:idx val="0"/>
          <c:order val="0"/>
          <c:tx>
            <c:strRef>
              <c:f>Tabelle2!$B$3</c:f>
              <c:strCache>
                <c:ptCount val="1"/>
                <c:pt idx="0">
                  <c:v>Ø-Temp w/o error</c:v>
                </c:pt>
              </c:strCache>
            </c:strRef>
          </c:tx>
          <c:spPr>
            <a:ln w="28575" cap="rnd">
              <a:solidFill>
                <a:schemeClr val="accent1"/>
              </a:solidFill>
              <a:round/>
            </a:ln>
            <a:effectLst/>
          </c:spPr>
          <c:marker>
            <c:symbol val="none"/>
          </c:marker>
          <c:cat>
            <c:numRef>
              <c:f>Tabelle2!$A$4:$A$123</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Tabelle2!$B$4:$B$123</c:f>
              <c:numCache>
                <c:formatCode>0.00</c:formatCode>
                <c:ptCount val="120"/>
                <c:pt idx="0">
                  <c:v>9</c:v>
                </c:pt>
                <c:pt idx="1">
                  <c:v>9.086824088833465</c:v>
                </c:pt>
                <c:pt idx="2">
                  <c:v>9.1710100716628347</c:v>
                </c:pt>
                <c:pt idx="3">
                  <c:v>9.25</c:v>
                </c:pt>
                <c:pt idx="4">
                  <c:v>9.3213938048432698</c:v>
                </c:pt>
                <c:pt idx="5">
                  <c:v>9.3830222215594894</c:v>
                </c:pt>
                <c:pt idx="6">
                  <c:v>9.4330127018922187</c:v>
                </c:pt>
                <c:pt idx="7">
                  <c:v>9.4698463103929544</c:v>
                </c:pt>
                <c:pt idx="8">
                  <c:v>9.4924038765061045</c:v>
                </c:pt>
                <c:pt idx="9">
                  <c:v>9.5</c:v>
                </c:pt>
                <c:pt idx="10">
                  <c:v>9.4924038765061045</c:v>
                </c:pt>
                <c:pt idx="11">
                  <c:v>9.4698463103929544</c:v>
                </c:pt>
                <c:pt idx="12">
                  <c:v>9.4330127018922187</c:v>
                </c:pt>
                <c:pt idx="13">
                  <c:v>9.3830222215594894</c:v>
                </c:pt>
                <c:pt idx="14">
                  <c:v>9.3213938048432698</c:v>
                </c:pt>
                <c:pt idx="15">
                  <c:v>9.25</c:v>
                </c:pt>
                <c:pt idx="16">
                  <c:v>9.1710100716628347</c:v>
                </c:pt>
                <c:pt idx="17">
                  <c:v>9.086824088833465</c:v>
                </c:pt>
                <c:pt idx="18">
                  <c:v>9</c:v>
                </c:pt>
                <c:pt idx="19">
                  <c:v>8.913175911166535</c:v>
                </c:pt>
                <c:pt idx="20">
                  <c:v>8.8289899283371653</c:v>
                </c:pt>
                <c:pt idx="21">
                  <c:v>8.75</c:v>
                </c:pt>
                <c:pt idx="22">
                  <c:v>8.6786061951567302</c:v>
                </c:pt>
                <c:pt idx="23">
                  <c:v>8.6169777784405106</c:v>
                </c:pt>
                <c:pt idx="24">
                  <c:v>8.5669872981077813</c:v>
                </c:pt>
                <c:pt idx="25">
                  <c:v>8.5301536896070456</c:v>
                </c:pt>
                <c:pt idx="26">
                  <c:v>8.5075961234938955</c:v>
                </c:pt>
                <c:pt idx="27">
                  <c:v>8.5</c:v>
                </c:pt>
                <c:pt idx="28">
                  <c:v>8.5075961234938955</c:v>
                </c:pt>
                <c:pt idx="29">
                  <c:v>8.5301536896070456</c:v>
                </c:pt>
                <c:pt idx="30">
                  <c:v>8.5669872981077813</c:v>
                </c:pt>
                <c:pt idx="31">
                  <c:v>8.6169777784405106</c:v>
                </c:pt>
                <c:pt idx="32">
                  <c:v>8.6786061951567302</c:v>
                </c:pt>
                <c:pt idx="33">
                  <c:v>8.75</c:v>
                </c:pt>
                <c:pt idx="34">
                  <c:v>8.8289899283371653</c:v>
                </c:pt>
                <c:pt idx="35">
                  <c:v>8.913175911166535</c:v>
                </c:pt>
                <c:pt idx="36">
                  <c:v>9</c:v>
                </c:pt>
                <c:pt idx="37">
                  <c:v>9.086824088833465</c:v>
                </c:pt>
                <c:pt idx="38">
                  <c:v>9.1710100716628347</c:v>
                </c:pt>
                <c:pt idx="39">
                  <c:v>9.25</c:v>
                </c:pt>
                <c:pt idx="40">
                  <c:v>9.3213938048432698</c:v>
                </c:pt>
                <c:pt idx="41">
                  <c:v>9.3830222215594894</c:v>
                </c:pt>
                <c:pt idx="42">
                  <c:v>9.4330127018922187</c:v>
                </c:pt>
                <c:pt idx="43">
                  <c:v>9.4698463103929544</c:v>
                </c:pt>
                <c:pt idx="44">
                  <c:v>9.4924038765061045</c:v>
                </c:pt>
                <c:pt idx="45">
                  <c:v>9.5</c:v>
                </c:pt>
                <c:pt idx="46">
                  <c:v>9.4924038765061045</c:v>
                </c:pt>
                <c:pt idx="47">
                  <c:v>9.4698463103929544</c:v>
                </c:pt>
                <c:pt idx="48">
                  <c:v>9.4330127018922187</c:v>
                </c:pt>
                <c:pt idx="49">
                  <c:v>9.3830222215594894</c:v>
                </c:pt>
                <c:pt idx="50">
                  <c:v>9.3213938048432698</c:v>
                </c:pt>
                <c:pt idx="51">
                  <c:v>9.25</c:v>
                </c:pt>
                <c:pt idx="52">
                  <c:v>9.1710100716628347</c:v>
                </c:pt>
                <c:pt idx="53">
                  <c:v>9.086824088833465</c:v>
                </c:pt>
                <c:pt idx="54">
                  <c:v>9</c:v>
                </c:pt>
                <c:pt idx="55">
                  <c:v>8.913175911166535</c:v>
                </c:pt>
                <c:pt idx="56">
                  <c:v>8.8289899283371653</c:v>
                </c:pt>
                <c:pt idx="57">
                  <c:v>8.75</c:v>
                </c:pt>
                <c:pt idx="58">
                  <c:v>8.6786061951567302</c:v>
                </c:pt>
                <c:pt idx="59">
                  <c:v>8.6169777784405106</c:v>
                </c:pt>
                <c:pt idx="60">
                  <c:v>8.5669872981077813</c:v>
                </c:pt>
                <c:pt idx="61">
                  <c:v>8.5301536896070456</c:v>
                </c:pt>
                <c:pt idx="62">
                  <c:v>8.5075961234938955</c:v>
                </c:pt>
                <c:pt idx="63">
                  <c:v>8.5</c:v>
                </c:pt>
                <c:pt idx="64">
                  <c:v>8.5075961234938955</c:v>
                </c:pt>
                <c:pt idx="65">
                  <c:v>8.5301536896070456</c:v>
                </c:pt>
                <c:pt idx="66">
                  <c:v>8.5669872981077813</c:v>
                </c:pt>
                <c:pt idx="67">
                  <c:v>8.6169777784405106</c:v>
                </c:pt>
                <c:pt idx="68">
                  <c:v>8.6786061951567302</c:v>
                </c:pt>
                <c:pt idx="69">
                  <c:v>8.75</c:v>
                </c:pt>
                <c:pt idx="70">
                  <c:v>8.8289899283371653</c:v>
                </c:pt>
                <c:pt idx="71">
                  <c:v>8.913175911166535</c:v>
                </c:pt>
                <c:pt idx="72">
                  <c:v>9</c:v>
                </c:pt>
                <c:pt idx="73">
                  <c:v>9.086824088833465</c:v>
                </c:pt>
                <c:pt idx="74">
                  <c:v>9.1710100716628347</c:v>
                </c:pt>
                <c:pt idx="75">
                  <c:v>9.25</c:v>
                </c:pt>
                <c:pt idx="76">
                  <c:v>9.3213938048432698</c:v>
                </c:pt>
                <c:pt idx="77">
                  <c:v>9.3830222215594894</c:v>
                </c:pt>
                <c:pt idx="78">
                  <c:v>9.4330127018922187</c:v>
                </c:pt>
                <c:pt idx="79">
                  <c:v>9.4698463103929544</c:v>
                </c:pt>
                <c:pt idx="80">
                  <c:v>9.4924038765061045</c:v>
                </c:pt>
                <c:pt idx="81">
                  <c:v>9.5</c:v>
                </c:pt>
                <c:pt idx="82">
                  <c:v>9.4924038765061045</c:v>
                </c:pt>
                <c:pt idx="83">
                  <c:v>9.4698463103929544</c:v>
                </c:pt>
                <c:pt idx="84">
                  <c:v>9.4330127018922187</c:v>
                </c:pt>
                <c:pt idx="85">
                  <c:v>9.3830222215594894</c:v>
                </c:pt>
                <c:pt idx="86">
                  <c:v>9.3213938048432698</c:v>
                </c:pt>
                <c:pt idx="87">
                  <c:v>9.25</c:v>
                </c:pt>
                <c:pt idx="88">
                  <c:v>9.1710100716628347</c:v>
                </c:pt>
                <c:pt idx="89">
                  <c:v>9.086824088833465</c:v>
                </c:pt>
                <c:pt idx="90">
                  <c:v>9</c:v>
                </c:pt>
                <c:pt idx="91">
                  <c:v>8.913175911166535</c:v>
                </c:pt>
                <c:pt idx="92">
                  <c:v>8.8289899283371653</c:v>
                </c:pt>
                <c:pt idx="93">
                  <c:v>8.75</c:v>
                </c:pt>
                <c:pt idx="94">
                  <c:v>8.6786061951567302</c:v>
                </c:pt>
                <c:pt idx="95">
                  <c:v>8.6169777784405106</c:v>
                </c:pt>
                <c:pt idx="96">
                  <c:v>8.5669872981077813</c:v>
                </c:pt>
                <c:pt idx="97">
                  <c:v>8.5301536896070456</c:v>
                </c:pt>
                <c:pt idx="98">
                  <c:v>8.5075961234938955</c:v>
                </c:pt>
                <c:pt idx="99">
                  <c:v>8.5</c:v>
                </c:pt>
                <c:pt idx="100">
                  <c:v>8.5075961234938955</c:v>
                </c:pt>
                <c:pt idx="101">
                  <c:v>8.5301536896070456</c:v>
                </c:pt>
                <c:pt idx="102">
                  <c:v>8.5669872981077813</c:v>
                </c:pt>
                <c:pt idx="103">
                  <c:v>8.6169777784405106</c:v>
                </c:pt>
                <c:pt idx="104">
                  <c:v>8.6786061951567302</c:v>
                </c:pt>
                <c:pt idx="105">
                  <c:v>8.75</c:v>
                </c:pt>
                <c:pt idx="106">
                  <c:v>8.8289899283371653</c:v>
                </c:pt>
                <c:pt idx="107">
                  <c:v>8.913175911166535</c:v>
                </c:pt>
                <c:pt idx="108">
                  <c:v>9</c:v>
                </c:pt>
                <c:pt idx="109">
                  <c:v>9.086824088833465</c:v>
                </c:pt>
                <c:pt idx="110">
                  <c:v>9.1710100716628347</c:v>
                </c:pt>
                <c:pt idx="111">
                  <c:v>9.25</c:v>
                </c:pt>
                <c:pt idx="112">
                  <c:v>9.3213938048432698</c:v>
                </c:pt>
                <c:pt idx="113">
                  <c:v>9.3830222215594876</c:v>
                </c:pt>
                <c:pt idx="114">
                  <c:v>9.4330127018922187</c:v>
                </c:pt>
                <c:pt idx="115">
                  <c:v>9.4698463103929544</c:v>
                </c:pt>
                <c:pt idx="116">
                  <c:v>9.4924038765061045</c:v>
                </c:pt>
                <c:pt idx="117">
                  <c:v>9.5</c:v>
                </c:pt>
                <c:pt idx="118">
                  <c:v>9.4924038765061045</c:v>
                </c:pt>
                <c:pt idx="119">
                  <c:v>9.4698463103929544</c:v>
                </c:pt>
              </c:numCache>
            </c:numRef>
          </c:val>
          <c:smooth val="0"/>
          <c:extLst>
            <c:ext xmlns:c16="http://schemas.microsoft.com/office/drawing/2014/chart" uri="{C3380CC4-5D6E-409C-BE32-E72D297353CC}">
              <c16:uniqueId val="{00000000-3F2E-F245-AED5-AE8B3761D650}"/>
            </c:ext>
          </c:extLst>
        </c:ser>
        <c:ser>
          <c:idx val="1"/>
          <c:order val="1"/>
          <c:tx>
            <c:strRef>
              <c:f>Tabelle2!$F$3</c:f>
              <c:strCache>
                <c:ptCount val="1"/>
                <c:pt idx="0">
                  <c:v>ann Temp + error 1</c:v>
                </c:pt>
              </c:strCache>
            </c:strRef>
          </c:tx>
          <c:spPr>
            <a:ln w="28575" cap="rnd">
              <a:solidFill>
                <a:schemeClr val="accent2"/>
              </a:solidFill>
              <a:round/>
            </a:ln>
            <a:effectLst/>
          </c:spPr>
          <c:marker>
            <c:symbol val="none"/>
          </c:marker>
          <c:cat>
            <c:numRef>
              <c:f>Tabelle2!$A$4:$A$123</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Tabelle2!$F$4:$F$123</c:f>
              <c:numCache>
                <c:formatCode>0.00</c:formatCode>
                <c:ptCount val="120"/>
                <c:pt idx="0">
                  <c:v>9</c:v>
                </c:pt>
                <c:pt idx="1">
                  <c:v>9.086824088833465</c:v>
                </c:pt>
                <c:pt idx="2">
                  <c:v>9.1710100716628347</c:v>
                </c:pt>
                <c:pt idx="3">
                  <c:v>9.25</c:v>
                </c:pt>
                <c:pt idx="4">
                  <c:v>9.3213938048432698</c:v>
                </c:pt>
                <c:pt idx="5">
                  <c:v>9.3830222215594894</c:v>
                </c:pt>
                <c:pt idx="6">
                  <c:v>9.4330127018922187</c:v>
                </c:pt>
                <c:pt idx="7">
                  <c:v>9.4698463103929544</c:v>
                </c:pt>
                <c:pt idx="8">
                  <c:v>9.4924038765061045</c:v>
                </c:pt>
                <c:pt idx="9">
                  <c:v>9.5</c:v>
                </c:pt>
                <c:pt idx="10">
                  <c:v>9.4924038765061045</c:v>
                </c:pt>
                <c:pt idx="11">
                  <c:v>9.4698463103929544</c:v>
                </c:pt>
                <c:pt idx="12">
                  <c:v>9.4330127018922187</c:v>
                </c:pt>
                <c:pt idx="13">
                  <c:v>9.3830222215594894</c:v>
                </c:pt>
                <c:pt idx="14">
                  <c:v>9.3213938048432698</c:v>
                </c:pt>
                <c:pt idx="15">
                  <c:v>9.25</c:v>
                </c:pt>
                <c:pt idx="16">
                  <c:v>9.1710100716628347</c:v>
                </c:pt>
                <c:pt idx="17">
                  <c:v>9.086824088833465</c:v>
                </c:pt>
                <c:pt idx="18">
                  <c:v>9</c:v>
                </c:pt>
                <c:pt idx="19">
                  <c:v>8.913175911166535</c:v>
                </c:pt>
                <c:pt idx="20">
                  <c:v>8.8289899283371653</c:v>
                </c:pt>
                <c:pt idx="21">
                  <c:v>8.75</c:v>
                </c:pt>
                <c:pt idx="22">
                  <c:v>8.6786061951567302</c:v>
                </c:pt>
                <c:pt idx="23">
                  <c:v>8.6169777784405106</c:v>
                </c:pt>
                <c:pt idx="24">
                  <c:v>8.5669872981077813</c:v>
                </c:pt>
                <c:pt idx="25">
                  <c:v>8.5301536896070456</c:v>
                </c:pt>
                <c:pt idx="26">
                  <c:v>8.5075961234938955</c:v>
                </c:pt>
                <c:pt idx="27">
                  <c:v>8.5</c:v>
                </c:pt>
                <c:pt idx="28">
                  <c:v>8.5075961234938955</c:v>
                </c:pt>
                <c:pt idx="29">
                  <c:v>8.5301536896070456</c:v>
                </c:pt>
                <c:pt idx="30">
                  <c:v>8.5669872981077813</c:v>
                </c:pt>
                <c:pt idx="31">
                  <c:v>8.6169777784405106</c:v>
                </c:pt>
                <c:pt idx="32">
                  <c:v>9.6786061951567302</c:v>
                </c:pt>
                <c:pt idx="33">
                  <c:v>9.75</c:v>
                </c:pt>
                <c:pt idx="34">
                  <c:v>9.8289899283371653</c:v>
                </c:pt>
                <c:pt idx="35">
                  <c:v>9.913175911166535</c:v>
                </c:pt>
                <c:pt idx="36">
                  <c:v>10</c:v>
                </c:pt>
                <c:pt idx="37">
                  <c:v>10.086824088833465</c:v>
                </c:pt>
                <c:pt idx="38">
                  <c:v>10.171010071662835</c:v>
                </c:pt>
                <c:pt idx="39">
                  <c:v>10.25</c:v>
                </c:pt>
                <c:pt idx="40">
                  <c:v>10.32139380484327</c:v>
                </c:pt>
                <c:pt idx="41">
                  <c:v>10.383022221559489</c:v>
                </c:pt>
                <c:pt idx="42">
                  <c:v>10.433012701892219</c:v>
                </c:pt>
                <c:pt idx="43">
                  <c:v>10.469846310392954</c:v>
                </c:pt>
                <c:pt idx="44">
                  <c:v>10.492403876506105</c:v>
                </c:pt>
                <c:pt idx="45">
                  <c:v>10.5</c:v>
                </c:pt>
                <c:pt idx="46">
                  <c:v>10.492403876506105</c:v>
                </c:pt>
                <c:pt idx="47">
                  <c:v>10.469846310392954</c:v>
                </c:pt>
                <c:pt idx="48">
                  <c:v>10.433012701892219</c:v>
                </c:pt>
                <c:pt idx="49">
                  <c:v>10.383022221559489</c:v>
                </c:pt>
                <c:pt idx="50">
                  <c:v>10.32139380484327</c:v>
                </c:pt>
                <c:pt idx="51">
                  <c:v>10.25</c:v>
                </c:pt>
                <c:pt idx="52">
                  <c:v>10.171010071662835</c:v>
                </c:pt>
                <c:pt idx="53">
                  <c:v>10.086824088833465</c:v>
                </c:pt>
                <c:pt idx="54">
                  <c:v>10</c:v>
                </c:pt>
                <c:pt idx="55">
                  <c:v>9.913175911166535</c:v>
                </c:pt>
                <c:pt idx="56">
                  <c:v>9.8289899283371653</c:v>
                </c:pt>
                <c:pt idx="57">
                  <c:v>9.75</c:v>
                </c:pt>
                <c:pt idx="58">
                  <c:v>9.6786061951567302</c:v>
                </c:pt>
                <c:pt idx="59">
                  <c:v>9.6169777784405106</c:v>
                </c:pt>
                <c:pt idx="60">
                  <c:v>9.5669872981077813</c:v>
                </c:pt>
                <c:pt idx="61">
                  <c:v>9.5301536896070456</c:v>
                </c:pt>
                <c:pt idx="62">
                  <c:v>9.5075961234938955</c:v>
                </c:pt>
                <c:pt idx="63">
                  <c:v>9.5</c:v>
                </c:pt>
                <c:pt idx="64">
                  <c:v>9.5075961234938955</c:v>
                </c:pt>
                <c:pt idx="65">
                  <c:v>9.5301536896070456</c:v>
                </c:pt>
                <c:pt idx="66">
                  <c:v>9.5669872981077813</c:v>
                </c:pt>
                <c:pt idx="67">
                  <c:v>9.6169777784405106</c:v>
                </c:pt>
                <c:pt idx="68">
                  <c:v>9.6786061951567302</c:v>
                </c:pt>
                <c:pt idx="69">
                  <c:v>9.75</c:v>
                </c:pt>
                <c:pt idx="70">
                  <c:v>9.8289899283371653</c:v>
                </c:pt>
                <c:pt idx="71">
                  <c:v>9.913175911166535</c:v>
                </c:pt>
                <c:pt idx="72">
                  <c:v>10</c:v>
                </c:pt>
                <c:pt idx="73">
                  <c:v>10.086824088833465</c:v>
                </c:pt>
                <c:pt idx="74">
                  <c:v>10.171010071662835</c:v>
                </c:pt>
                <c:pt idx="75">
                  <c:v>10.25</c:v>
                </c:pt>
                <c:pt idx="76">
                  <c:v>10.32139380484327</c:v>
                </c:pt>
                <c:pt idx="77">
                  <c:v>10.383022221559489</c:v>
                </c:pt>
                <c:pt idx="78">
                  <c:v>10.433012701892219</c:v>
                </c:pt>
                <c:pt idx="79">
                  <c:v>10.469846310392954</c:v>
                </c:pt>
                <c:pt idx="80">
                  <c:v>10.492403876506105</c:v>
                </c:pt>
                <c:pt idx="81">
                  <c:v>10.5</c:v>
                </c:pt>
                <c:pt idx="82">
                  <c:v>10.492403876506105</c:v>
                </c:pt>
                <c:pt idx="83">
                  <c:v>10.469846310392954</c:v>
                </c:pt>
                <c:pt idx="84">
                  <c:v>10.433012701892219</c:v>
                </c:pt>
                <c:pt idx="85">
                  <c:v>10.383022221559489</c:v>
                </c:pt>
                <c:pt idx="86">
                  <c:v>10.32139380484327</c:v>
                </c:pt>
                <c:pt idx="87">
                  <c:v>10.25</c:v>
                </c:pt>
                <c:pt idx="88">
                  <c:v>10.171010071662835</c:v>
                </c:pt>
                <c:pt idx="89">
                  <c:v>10.086824088833465</c:v>
                </c:pt>
                <c:pt idx="90">
                  <c:v>10</c:v>
                </c:pt>
                <c:pt idx="91">
                  <c:v>9.913175911166535</c:v>
                </c:pt>
                <c:pt idx="92">
                  <c:v>9.8289899283371653</c:v>
                </c:pt>
                <c:pt idx="93">
                  <c:v>9.75</c:v>
                </c:pt>
                <c:pt idx="94">
                  <c:v>9.6786061951567302</c:v>
                </c:pt>
                <c:pt idx="95">
                  <c:v>9.6169777784405106</c:v>
                </c:pt>
                <c:pt idx="96">
                  <c:v>9.5669872981077813</c:v>
                </c:pt>
                <c:pt idx="97">
                  <c:v>9.5301536896070456</c:v>
                </c:pt>
                <c:pt idx="98">
                  <c:v>9.5075961234938955</c:v>
                </c:pt>
                <c:pt idx="99">
                  <c:v>9.5</c:v>
                </c:pt>
                <c:pt idx="100">
                  <c:v>9.5075961234938955</c:v>
                </c:pt>
                <c:pt idx="101">
                  <c:v>9.5301536896070456</c:v>
                </c:pt>
                <c:pt idx="102">
                  <c:v>9.5669872981077813</c:v>
                </c:pt>
                <c:pt idx="103">
                  <c:v>9.6169777784405106</c:v>
                </c:pt>
                <c:pt idx="104">
                  <c:v>9.6786061951567302</c:v>
                </c:pt>
                <c:pt idx="105">
                  <c:v>9.75</c:v>
                </c:pt>
                <c:pt idx="106">
                  <c:v>9.8289899283371653</c:v>
                </c:pt>
                <c:pt idx="107">
                  <c:v>9.913175911166535</c:v>
                </c:pt>
                <c:pt idx="108">
                  <c:v>10</c:v>
                </c:pt>
                <c:pt idx="109">
                  <c:v>10.086824088833465</c:v>
                </c:pt>
                <c:pt idx="110">
                  <c:v>10.171010071662835</c:v>
                </c:pt>
                <c:pt idx="111">
                  <c:v>10.25</c:v>
                </c:pt>
                <c:pt idx="112">
                  <c:v>10.32139380484327</c:v>
                </c:pt>
                <c:pt idx="113">
                  <c:v>10.383022221559488</c:v>
                </c:pt>
                <c:pt idx="114">
                  <c:v>10.433012701892219</c:v>
                </c:pt>
                <c:pt idx="115">
                  <c:v>10.469846310392954</c:v>
                </c:pt>
                <c:pt idx="116">
                  <c:v>10.492403876506105</c:v>
                </c:pt>
                <c:pt idx="117">
                  <c:v>10.5</c:v>
                </c:pt>
                <c:pt idx="118">
                  <c:v>10.492403876506105</c:v>
                </c:pt>
                <c:pt idx="119">
                  <c:v>10.469846310392954</c:v>
                </c:pt>
              </c:numCache>
            </c:numRef>
          </c:val>
          <c:smooth val="0"/>
          <c:extLst>
            <c:ext xmlns:c16="http://schemas.microsoft.com/office/drawing/2014/chart" uri="{C3380CC4-5D6E-409C-BE32-E72D297353CC}">
              <c16:uniqueId val="{00000001-3F2E-F245-AED5-AE8B3761D650}"/>
            </c:ext>
          </c:extLst>
        </c:ser>
        <c:dLbls>
          <c:showLegendKey val="0"/>
          <c:showVal val="0"/>
          <c:showCatName val="0"/>
          <c:showSerName val="0"/>
          <c:showPercent val="0"/>
          <c:showBubbleSize val="0"/>
        </c:dLbls>
        <c:smooth val="0"/>
        <c:axId val="1516254815"/>
        <c:axId val="1515843951"/>
      </c:lineChart>
      <c:catAx>
        <c:axId val="151625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crossAx val="1515843951"/>
        <c:crosses val="autoZero"/>
        <c:auto val="1"/>
        <c:lblAlgn val="ctr"/>
        <c:lblOffset val="100"/>
        <c:noMultiLvlLbl val="0"/>
      </c:catAx>
      <c:valAx>
        <c:axId val="15158439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516254815"/>
        <c:crosses val="autoZero"/>
        <c:crossBetween val="between"/>
      </c:valAx>
      <c:spPr>
        <a:solidFill>
          <a:schemeClr val="accent3">
            <a:lumMod val="40000"/>
            <a:lumOff val="60000"/>
          </a:schemeClr>
        </a:solidFill>
        <a:ln>
          <a:solidFill>
            <a:schemeClr val="accent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anomaly with</a:t>
            </a:r>
            <a:r>
              <a:rPr lang="de-DE" baseline="0"/>
              <a:t> and without error</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Tabelle2!$I$3</c:f>
              <c:strCache>
                <c:ptCount val="1"/>
                <c:pt idx="0">
                  <c:v>Anomaly w/o error</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numRef>
              <c:f>Tabelle2!$A$4:$A$123</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Tabelle2!$I$4:$I$123</c:f>
              <c:numCache>
                <c:formatCode>0.00</c:formatCode>
                <c:ptCount val="120"/>
                <c:pt idx="0">
                  <c:v>-0.13845834431524828</c:v>
                </c:pt>
                <c:pt idx="1">
                  <c:v>-5.1634255481783242E-2</c:v>
                </c:pt>
                <c:pt idx="2">
                  <c:v>3.2551727347586379E-2</c:v>
                </c:pt>
                <c:pt idx="3">
                  <c:v>0.11154165568475172</c:v>
                </c:pt>
                <c:pt idx="4">
                  <c:v>0.18293546052802157</c:v>
                </c:pt>
                <c:pt idx="5">
                  <c:v>0.24456387724424111</c:v>
                </c:pt>
                <c:pt idx="6">
                  <c:v>0.29455435757697046</c:v>
                </c:pt>
                <c:pt idx="7">
                  <c:v>0.33138796607770615</c:v>
                </c:pt>
                <c:pt idx="8">
                  <c:v>0.35394553219085623</c:v>
                </c:pt>
                <c:pt idx="9">
                  <c:v>0.36154165568475172</c:v>
                </c:pt>
                <c:pt idx="10">
                  <c:v>0.35394553219085623</c:v>
                </c:pt>
                <c:pt idx="11">
                  <c:v>0.33138796607770615</c:v>
                </c:pt>
                <c:pt idx="12">
                  <c:v>0.29455435757697046</c:v>
                </c:pt>
                <c:pt idx="13">
                  <c:v>0.24456387724424111</c:v>
                </c:pt>
                <c:pt idx="14">
                  <c:v>0.18293546052802157</c:v>
                </c:pt>
                <c:pt idx="15">
                  <c:v>0.11154165568475172</c:v>
                </c:pt>
                <c:pt idx="16">
                  <c:v>3.2551727347586379E-2</c:v>
                </c:pt>
                <c:pt idx="17">
                  <c:v>-5.1634255481783242E-2</c:v>
                </c:pt>
                <c:pt idx="18">
                  <c:v>-0.13845834431524828</c:v>
                </c:pt>
                <c:pt idx="19">
                  <c:v>-0.22528243314871332</c:v>
                </c:pt>
                <c:pt idx="20">
                  <c:v>-0.30946841597808294</c:v>
                </c:pt>
                <c:pt idx="21">
                  <c:v>-0.38845834431524828</c:v>
                </c:pt>
                <c:pt idx="22">
                  <c:v>-0.45985214915851813</c:v>
                </c:pt>
                <c:pt idx="23">
                  <c:v>-0.52148056587473768</c:v>
                </c:pt>
                <c:pt idx="24">
                  <c:v>-0.57147104620746703</c:v>
                </c:pt>
                <c:pt idx="25">
                  <c:v>-0.60830465470820272</c:v>
                </c:pt>
                <c:pt idx="26">
                  <c:v>-0.63086222082135279</c:v>
                </c:pt>
                <c:pt idx="27">
                  <c:v>-0.63845834431524828</c:v>
                </c:pt>
                <c:pt idx="28">
                  <c:v>-0.63086222082135279</c:v>
                </c:pt>
                <c:pt idx="29">
                  <c:v>-0.60830465470820272</c:v>
                </c:pt>
                <c:pt idx="30">
                  <c:v>-0.57147104620746703</c:v>
                </c:pt>
                <c:pt idx="31">
                  <c:v>-0.52148056587473768</c:v>
                </c:pt>
                <c:pt idx="32">
                  <c:v>-0.45985214915851813</c:v>
                </c:pt>
                <c:pt idx="33">
                  <c:v>-0.38845834431524828</c:v>
                </c:pt>
                <c:pt idx="34">
                  <c:v>-0.30946841597808294</c:v>
                </c:pt>
                <c:pt idx="35">
                  <c:v>-0.22528243314871332</c:v>
                </c:pt>
                <c:pt idx="36">
                  <c:v>-0.13845834431524828</c:v>
                </c:pt>
                <c:pt idx="37">
                  <c:v>-5.1634255481783242E-2</c:v>
                </c:pt>
                <c:pt idx="38">
                  <c:v>3.2551727347586379E-2</c:v>
                </c:pt>
                <c:pt idx="39">
                  <c:v>0.11154165568475172</c:v>
                </c:pt>
                <c:pt idx="40">
                  <c:v>0.18293546052802157</c:v>
                </c:pt>
                <c:pt idx="41">
                  <c:v>0.24456387724424111</c:v>
                </c:pt>
                <c:pt idx="42">
                  <c:v>0.29455435757697046</c:v>
                </c:pt>
                <c:pt idx="43">
                  <c:v>0.33138796607770615</c:v>
                </c:pt>
                <c:pt idx="44">
                  <c:v>0.35394553219085623</c:v>
                </c:pt>
                <c:pt idx="45">
                  <c:v>0.36154165568475172</c:v>
                </c:pt>
                <c:pt idx="46">
                  <c:v>0.35394553219085623</c:v>
                </c:pt>
                <c:pt idx="47">
                  <c:v>0.33138796607770615</c:v>
                </c:pt>
                <c:pt idx="48">
                  <c:v>0.29455435757697046</c:v>
                </c:pt>
                <c:pt idx="49">
                  <c:v>0.24456387724424111</c:v>
                </c:pt>
                <c:pt idx="50">
                  <c:v>0.18293546052802157</c:v>
                </c:pt>
                <c:pt idx="51">
                  <c:v>0.11154165568475172</c:v>
                </c:pt>
                <c:pt idx="52">
                  <c:v>3.2551727347586379E-2</c:v>
                </c:pt>
                <c:pt idx="53">
                  <c:v>-5.1634255481783242E-2</c:v>
                </c:pt>
                <c:pt idx="54">
                  <c:v>-0.13845834431524828</c:v>
                </c:pt>
                <c:pt idx="55">
                  <c:v>-0.22528243314871332</c:v>
                </c:pt>
                <c:pt idx="56">
                  <c:v>-0.30946841597808294</c:v>
                </c:pt>
                <c:pt idx="57">
                  <c:v>-0.38845834431524828</c:v>
                </c:pt>
                <c:pt idx="58">
                  <c:v>-0.45985214915851813</c:v>
                </c:pt>
                <c:pt idx="59">
                  <c:v>-0.52148056587473768</c:v>
                </c:pt>
                <c:pt idx="60">
                  <c:v>-0.57147104620746703</c:v>
                </c:pt>
                <c:pt idx="61">
                  <c:v>-0.60830465470820272</c:v>
                </c:pt>
                <c:pt idx="62">
                  <c:v>-0.63086222082135279</c:v>
                </c:pt>
                <c:pt idx="63">
                  <c:v>-0.63845834431524828</c:v>
                </c:pt>
                <c:pt idx="64">
                  <c:v>-0.63086222082135279</c:v>
                </c:pt>
                <c:pt idx="65">
                  <c:v>-0.60830465470820272</c:v>
                </c:pt>
                <c:pt idx="66">
                  <c:v>-0.57147104620746703</c:v>
                </c:pt>
                <c:pt idx="67">
                  <c:v>-0.52148056587473768</c:v>
                </c:pt>
                <c:pt idx="68">
                  <c:v>-0.45985214915851813</c:v>
                </c:pt>
                <c:pt idx="69">
                  <c:v>-0.38845834431524828</c:v>
                </c:pt>
                <c:pt idx="70">
                  <c:v>-0.30946841597808294</c:v>
                </c:pt>
                <c:pt idx="71">
                  <c:v>-0.22528243314871332</c:v>
                </c:pt>
                <c:pt idx="72">
                  <c:v>-0.13845834431524828</c:v>
                </c:pt>
                <c:pt idx="73">
                  <c:v>-5.1634255481783242E-2</c:v>
                </c:pt>
                <c:pt idx="74">
                  <c:v>3.2551727347586379E-2</c:v>
                </c:pt>
                <c:pt idx="75">
                  <c:v>0.11154165568475172</c:v>
                </c:pt>
                <c:pt idx="76">
                  <c:v>0.18293546052802157</c:v>
                </c:pt>
                <c:pt idx="77">
                  <c:v>0.24456387724424111</c:v>
                </c:pt>
                <c:pt idx="78">
                  <c:v>0.29455435757697046</c:v>
                </c:pt>
                <c:pt idx="79">
                  <c:v>0.33138796607770615</c:v>
                </c:pt>
                <c:pt idx="80">
                  <c:v>0.35394553219085623</c:v>
                </c:pt>
                <c:pt idx="81">
                  <c:v>0.36154165568475172</c:v>
                </c:pt>
                <c:pt idx="82">
                  <c:v>0.35394553219085623</c:v>
                </c:pt>
                <c:pt idx="83">
                  <c:v>0.33138796607770615</c:v>
                </c:pt>
                <c:pt idx="84">
                  <c:v>0.29455435757697046</c:v>
                </c:pt>
                <c:pt idx="85">
                  <c:v>0.24456387724424111</c:v>
                </c:pt>
                <c:pt idx="86">
                  <c:v>0.18293546052802157</c:v>
                </c:pt>
                <c:pt idx="87">
                  <c:v>0.11154165568475172</c:v>
                </c:pt>
                <c:pt idx="88">
                  <c:v>3.2551727347586379E-2</c:v>
                </c:pt>
                <c:pt idx="89">
                  <c:v>-5.1634255481783242E-2</c:v>
                </c:pt>
                <c:pt idx="90">
                  <c:v>-0.13845834431524828</c:v>
                </c:pt>
                <c:pt idx="91">
                  <c:v>-0.22528243314871332</c:v>
                </c:pt>
                <c:pt idx="92">
                  <c:v>-0.30946841597808294</c:v>
                </c:pt>
                <c:pt idx="93">
                  <c:v>-0.38845834431524828</c:v>
                </c:pt>
                <c:pt idx="94">
                  <c:v>-0.45985214915851813</c:v>
                </c:pt>
                <c:pt idx="95">
                  <c:v>-0.52148056587473768</c:v>
                </c:pt>
                <c:pt idx="96">
                  <c:v>-0.57147104620746703</c:v>
                </c:pt>
                <c:pt idx="97">
                  <c:v>-0.60830465470820272</c:v>
                </c:pt>
                <c:pt idx="98">
                  <c:v>-0.63086222082135279</c:v>
                </c:pt>
                <c:pt idx="99">
                  <c:v>-0.63845834431524828</c:v>
                </c:pt>
                <c:pt idx="100">
                  <c:v>-0.63086222082135279</c:v>
                </c:pt>
                <c:pt idx="101">
                  <c:v>-0.60830465470820272</c:v>
                </c:pt>
                <c:pt idx="102">
                  <c:v>-0.57147104620746703</c:v>
                </c:pt>
                <c:pt idx="103">
                  <c:v>-0.52148056587473768</c:v>
                </c:pt>
                <c:pt idx="104">
                  <c:v>-0.45985214915851813</c:v>
                </c:pt>
                <c:pt idx="105">
                  <c:v>-0.38845834431524828</c:v>
                </c:pt>
                <c:pt idx="106">
                  <c:v>-0.30946841597808294</c:v>
                </c:pt>
                <c:pt idx="107">
                  <c:v>-0.22528243314871332</c:v>
                </c:pt>
                <c:pt idx="108">
                  <c:v>-0.13845834431524828</c:v>
                </c:pt>
                <c:pt idx="109">
                  <c:v>-5.1634255481783242E-2</c:v>
                </c:pt>
                <c:pt idx="110">
                  <c:v>3.2551727347586379E-2</c:v>
                </c:pt>
                <c:pt idx="111">
                  <c:v>0.11154165568475172</c:v>
                </c:pt>
                <c:pt idx="112">
                  <c:v>0.18293546052802157</c:v>
                </c:pt>
                <c:pt idx="113">
                  <c:v>0.24456387724423934</c:v>
                </c:pt>
                <c:pt idx="114">
                  <c:v>0.29455435757697046</c:v>
                </c:pt>
                <c:pt idx="115">
                  <c:v>0.33138796607770615</c:v>
                </c:pt>
                <c:pt idx="116">
                  <c:v>0.35394553219085623</c:v>
                </c:pt>
                <c:pt idx="117">
                  <c:v>0.36154165568475172</c:v>
                </c:pt>
                <c:pt idx="118">
                  <c:v>0.35394553219085623</c:v>
                </c:pt>
                <c:pt idx="119">
                  <c:v>0.33138796607770615</c:v>
                </c:pt>
              </c:numCache>
            </c:numRef>
          </c:val>
          <c:smooth val="0"/>
          <c:extLst>
            <c:ext xmlns:c16="http://schemas.microsoft.com/office/drawing/2014/chart" uri="{C3380CC4-5D6E-409C-BE32-E72D297353CC}">
              <c16:uniqueId val="{00000001-9170-1348-82E5-794F858937B8}"/>
            </c:ext>
          </c:extLst>
        </c:ser>
        <c:ser>
          <c:idx val="1"/>
          <c:order val="1"/>
          <c:tx>
            <c:strRef>
              <c:f>Tabelle2!$K$3</c:f>
              <c:strCache>
                <c:ptCount val="1"/>
                <c:pt idx="0">
                  <c:v>Anomaly w. Error 2</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Tabelle2!$A$4:$A$123</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Tabelle2!$K$4:$K$123</c:f>
              <c:numCache>
                <c:formatCode>0.00</c:formatCode>
                <c:ptCount val="120"/>
                <c:pt idx="0">
                  <c:v>-0.99166666666666714</c:v>
                </c:pt>
                <c:pt idx="1">
                  <c:v>-0.9048425778332021</c:v>
                </c:pt>
                <c:pt idx="2">
                  <c:v>-0.82065659500383248</c:v>
                </c:pt>
                <c:pt idx="3">
                  <c:v>-0.74166666666666714</c:v>
                </c:pt>
                <c:pt idx="4">
                  <c:v>-0.67027286182339729</c:v>
                </c:pt>
                <c:pt idx="5">
                  <c:v>-0.60864444510717775</c:v>
                </c:pt>
                <c:pt idx="6">
                  <c:v>-0.5586539647744484</c:v>
                </c:pt>
                <c:pt idx="7">
                  <c:v>-0.5218203562737127</c:v>
                </c:pt>
                <c:pt idx="8">
                  <c:v>-0.49926279016056263</c:v>
                </c:pt>
                <c:pt idx="9">
                  <c:v>-0.49166666666666714</c:v>
                </c:pt>
                <c:pt idx="10">
                  <c:v>-0.49926279016056263</c:v>
                </c:pt>
                <c:pt idx="11">
                  <c:v>-0.5218203562737127</c:v>
                </c:pt>
                <c:pt idx="12">
                  <c:v>-0.5586539647744484</c:v>
                </c:pt>
                <c:pt idx="13">
                  <c:v>-0.60864444510717775</c:v>
                </c:pt>
                <c:pt idx="14">
                  <c:v>-0.67027286182339729</c:v>
                </c:pt>
                <c:pt idx="15">
                  <c:v>-0.74166666666666714</c:v>
                </c:pt>
                <c:pt idx="16">
                  <c:v>-0.82065659500383248</c:v>
                </c:pt>
                <c:pt idx="17">
                  <c:v>-0.9048425778332021</c:v>
                </c:pt>
                <c:pt idx="18">
                  <c:v>-0.99166666666666714</c:v>
                </c:pt>
                <c:pt idx="19">
                  <c:v>-1.0784907555001322</c:v>
                </c:pt>
                <c:pt idx="20">
                  <c:v>-1.1626767383295018</c:v>
                </c:pt>
                <c:pt idx="21">
                  <c:v>-1.2416666666666671</c:v>
                </c:pt>
                <c:pt idx="22">
                  <c:v>-1.313060471509937</c:v>
                </c:pt>
                <c:pt idx="23">
                  <c:v>-1.3746888882261565</c:v>
                </c:pt>
                <c:pt idx="24">
                  <c:v>-1.4246793685588859</c:v>
                </c:pt>
                <c:pt idx="25">
                  <c:v>-1.4615129770596216</c:v>
                </c:pt>
                <c:pt idx="26">
                  <c:v>-1.4840705431727717</c:v>
                </c:pt>
                <c:pt idx="27">
                  <c:v>-1.4916666666666671</c:v>
                </c:pt>
                <c:pt idx="28">
                  <c:v>-1.4840705431727717</c:v>
                </c:pt>
                <c:pt idx="29">
                  <c:v>-1.4615129770596216</c:v>
                </c:pt>
                <c:pt idx="30">
                  <c:v>-1.4246793685588859</c:v>
                </c:pt>
                <c:pt idx="31">
                  <c:v>-1.3746888882261565</c:v>
                </c:pt>
                <c:pt idx="32">
                  <c:v>-0.31306047150993699</c:v>
                </c:pt>
                <c:pt idx="33">
                  <c:v>-0.24166666666666714</c:v>
                </c:pt>
                <c:pt idx="34">
                  <c:v>-0.1626767383295018</c:v>
                </c:pt>
                <c:pt idx="35">
                  <c:v>-7.8490755500132181E-2</c:v>
                </c:pt>
                <c:pt idx="36">
                  <c:v>8.3333333333328596E-3</c:v>
                </c:pt>
                <c:pt idx="37">
                  <c:v>9.51574221667979E-2</c:v>
                </c:pt>
                <c:pt idx="38">
                  <c:v>0.17934340499616752</c:v>
                </c:pt>
                <c:pt idx="39">
                  <c:v>0.25833333333333286</c:v>
                </c:pt>
                <c:pt idx="40">
                  <c:v>0.32972713817660271</c:v>
                </c:pt>
                <c:pt idx="41">
                  <c:v>0.39135555489282225</c:v>
                </c:pt>
                <c:pt idx="42">
                  <c:v>0.4413460352255516</c:v>
                </c:pt>
                <c:pt idx="43">
                  <c:v>0.4781796437262873</c:v>
                </c:pt>
                <c:pt idx="44">
                  <c:v>0.50073720983943737</c:v>
                </c:pt>
                <c:pt idx="45">
                  <c:v>0.50833333333333286</c:v>
                </c:pt>
                <c:pt idx="46">
                  <c:v>0.50073720983943737</c:v>
                </c:pt>
                <c:pt idx="47">
                  <c:v>0.4781796437262873</c:v>
                </c:pt>
                <c:pt idx="48">
                  <c:v>0.4413460352255516</c:v>
                </c:pt>
                <c:pt idx="49">
                  <c:v>0.39135555489282225</c:v>
                </c:pt>
                <c:pt idx="50">
                  <c:v>0.32972713817660271</c:v>
                </c:pt>
                <c:pt idx="51">
                  <c:v>0.25833333333333286</c:v>
                </c:pt>
                <c:pt idx="52">
                  <c:v>0.17934340499616752</c:v>
                </c:pt>
                <c:pt idx="53">
                  <c:v>9.51574221667979E-2</c:v>
                </c:pt>
                <c:pt idx="54">
                  <c:v>8.3333333333328596E-3</c:v>
                </c:pt>
                <c:pt idx="55">
                  <c:v>-7.8490755500132181E-2</c:v>
                </c:pt>
                <c:pt idx="56">
                  <c:v>-0.1626767383295018</c:v>
                </c:pt>
                <c:pt idx="57">
                  <c:v>-0.24166666666666714</c:v>
                </c:pt>
                <c:pt idx="58">
                  <c:v>-0.31306047150993699</c:v>
                </c:pt>
                <c:pt idx="59">
                  <c:v>-0.37468888822615654</c:v>
                </c:pt>
                <c:pt idx="60">
                  <c:v>-0.42467936855888588</c:v>
                </c:pt>
                <c:pt idx="61">
                  <c:v>-0.46151297705962158</c:v>
                </c:pt>
                <c:pt idx="62">
                  <c:v>-0.48407054317277165</c:v>
                </c:pt>
                <c:pt idx="63">
                  <c:v>-0.49166666666666714</c:v>
                </c:pt>
                <c:pt idx="64">
                  <c:v>-0.48407054317277165</c:v>
                </c:pt>
                <c:pt idx="65">
                  <c:v>-0.46151297705962158</c:v>
                </c:pt>
                <c:pt idx="66">
                  <c:v>-0.42467936855888588</c:v>
                </c:pt>
                <c:pt idx="67">
                  <c:v>-0.37468888822615654</c:v>
                </c:pt>
                <c:pt idx="68">
                  <c:v>-0.31306047150993699</c:v>
                </c:pt>
                <c:pt idx="69">
                  <c:v>-0.24166666666666714</c:v>
                </c:pt>
                <c:pt idx="70">
                  <c:v>-0.1626767383295018</c:v>
                </c:pt>
                <c:pt idx="71">
                  <c:v>-7.8490755500132181E-2</c:v>
                </c:pt>
                <c:pt idx="72">
                  <c:v>8.3333333333328596E-3</c:v>
                </c:pt>
                <c:pt idx="73">
                  <c:v>9.51574221667979E-2</c:v>
                </c:pt>
                <c:pt idx="74">
                  <c:v>0.17934340499616752</c:v>
                </c:pt>
                <c:pt idx="75">
                  <c:v>0.25833333333333286</c:v>
                </c:pt>
                <c:pt idx="76">
                  <c:v>0.32972713817660271</c:v>
                </c:pt>
                <c:pt idx="77">
                  <c:v>0.39135555489282225</c:v>
                </c:pt>
                <c:pt idx="78">
                  <c:v>0.4413460352255516</c:v>
                </c:pt>
                <c:pt idx="79">
                  <c:v>0.4781796437262873</c:v>
                </c:pt>
                <c:pt idx="80">
                  <c:v>0.50073720983943737</c:v>
                </c:pt>
                <c:pt idx="81">
                  <c:v>0.50833333333333286</c:v>
                </c:pt>
                <c:pt idx="82">
                  <c:v>0.50073720983943737</c:v>
                </c:pt>
                <c:pt idx="83">
                  <c:v>0.4781796437262873</c:v>
                </c:pt>
                <c:pt idx="84">
                  <c:v>0.4413460352255516</c:v>
                </c:pt>
                <c:pt idx="85">
                  <c:v>0.39135555489282225</c:v>
                </c:pt>
                <c:pt idx="86">
                  <c:v>0.32972713817660271</c:v>
                </c:pt>
                <c:pt idx="87">
                  <c:v>0.25833333333333286</c:v>
                </c:pt>
                <c:pt idx="88">
                  <c:v>0.17934340499616752</c:v>
                </c:pt>
                <c:pt idx="89">
                  <c:v>9.51574221667979E-2</c:v>
                </c:pt>
                <c:pt idx="90">
                  <c:v>8.3333333333328596E-3</c:v>
                </c:pt>
                <c:pt idx="91">
                  <c:v>-7.8490755500132181E-2</c:v>
                </c:pt>
                <c:pt idx="92">
                  <c:v>-0.1626767383295018</c:v>
                </c:pt>
                <c:pt idx="93">
                  <c:v>-0.24166666666666714</c:v>
                </c:pt>
                <c:pt idx="94">
                  <c:v>-0.31306047150993699</c:v>
                </c:pt>
                <c:pt idx="95">
                  <c:v>-0.37468888822615654</c:v>
                </c:pt>
                <c:pt idx="96">
                  <c:v>-0.42467936855888588</c:v>
                </c:pt>
                <c:pt idx="97">
                  <c:v>-0.46151297705962158</c:v>
                </c:pt>
                <c:pt idx="98">
                  <c:v>-0.48407054317277165</c:v>
                </c:pt>
                <c:pt idx="99">
                  <c:v>-0.49166666666666714</c:v>
                </c:pt>
                <c:pt idx="100">
                  <c:v>-0.48407054317277165</c:v>
                </c:pt>
                <c:pt idx="101">
                  <c:v>-0.46151297705962158</c:v>
                </c:pt>
                <c:pt idx="102">
                  <c:v>-0.42467936855888588</c:v>
                </c:pt>
                <c:pt idx="103">
                  <c:v>-0.37468888822615654</c:v>
                </c:pt>
                <c:pt idx="104">
                  <c:v>-0.31306047150993699</c:v>
                </c:pt>
                <c:pt idx="105">
                  <c:v>-0.24166666666666714</c:v>
                </c:pt>
                <c:pt idx="106">
                  <c:v>-0.1626767383295018</c:v>
                </c:pt>
                <c:pt idx="107">
                  <c:v>-7.8490755500132181E-2</c:v>
                </c:pt>
                <c:pt idx="108">
                  <c:v>8.3333333333328596E-3</c:v>
                </c:pt>
                <c:pt idx="109">
                  <c:v>9.51574221667979E-2</c:v>
                </c:pt>
                <c:pt idx="110">
                  <c:v>0.17934340499616752</c:v>
                </c:pt>
                <c:pt idx="111">
                  <c:v>0.25833333333333286</c:v>
                </c:pt>
                <c:pt idx="112">
                  <c:v>0.32972713817660271</c:v>
                </c:pt>
                <c:pt idx="113">
                  <c:v>0.39135555489282048</c:v>
                </c:pt>
                <c:pt idx="114">
                  <c:v>0.4413460352255516</c:v>
                </c:pt>
                <c:pt idx="115">
                  <c:v>0.4781796437262873</c:v>
                </c:pt>
                <c:pt idx="116">
                  <c:v>0.50073720983943737</c:v>
                </c:pt>
                <c:pt idx="117">
                  <c:v>0.50833333333333286</c:v>
                </c:pt>
                <c:pt idx="118">
                  <c:v>0.50073720983943737</c:v>
                </c:pt>
                <c:pt idx="119">
                  <c:v>0.4781796437262873</c:v>
                </c:pt>
              </c:numCache>
            </c:numRef>
          </c:val>
          <c:smooth val="0"/>
          <c:extLst>
            <c:ext xmlns:c16="http://schemas.microsoft.com/office/drawing/2014/chart" uri="{C3380CC4-5D6E-409C-BE32-E72D297353CC}">
              <c16:uniqueId val="{00000003-9170-1348-82E5-794F858937B8}"/>
            </c:ext>
          </c:extLst>
        </c:ser>
        <c:dLbls>
          <c:showLegendKey val="0"/>
          <c:showVal val="0"/>
          <c:showCatName val="0"/>
          <c:showSerName val="0"/>
          <c:showPercent val="0"/>
          <c:showBubbleSize val="0"/>
        </c:dLbls>
        <c:smooth val="0"/>
        <c:axId val="1516006559"/>
        <c:axId val="1517201663"/>
      </c:lineChart>
      <c:catAx>
        <c:axId val="151600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7201663"/>
        <c:crosses val="autoZero"/>
        <c:auto val="1"/>
        <c:lblAlgn val="ctr"/>
        <c:lblOffset val="100"/>
        <c:noMultiLvlLbl val="0"/>
      </c:catAx>
      <c:valAx>
        <c:axId val="15172016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16006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accent3">
        <a:lumMod val="40000"/>
        <a:lumOff val="60000"/>
      </a:schemeClr>
    </a:solid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670493730683899E-2"/>
          <c:y val="5.7176721754569199E-2"/>
          <c:w val="0.91635816953473903"/>
          <c:h val="0.88585193418785801"/>
        </c:manualLayout>
      </c:layout>
      <c:scatterChart>
        <c:scatterStyle val="smoothMarker"/>
        <c:varyColors val="0"/>
        <c:ser>
          <c:idx val="0"/>
          <c:order val="0"/>
          <c:tx>
            <c:strRef>
              <c:f>Tabelle1!$I$6</c:f>
              <c:strCache>
                <c:ptCount val="1"/>
                <c:pt idx="0">
                  <c:v>Anomalie 1</c:v>
                </c:pt>
              </c:strCache>
            </c:strRef>
          </c:tx>
          <c:marker>
            <c:symbol val="none"/>
          </c:marker>
          <c:trendline>
            <c:trendlineType val="linear"/>
            <c:dispRSqr val="0"/>
            <c:dispEq val="0"/>
          </c:trendline>
          <c:xVal>
            <c:numRef>
              <c:f>Tabelle1!$G$7:$G$166</c:f>
              <c:numCache>
                <c:formatCode>General</c:formatCode>
                <c:ptCount val="160"/>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numCache>
            </c:numRef>
          </c:xVal>
          <c:yVal>
            <c:numRef>
              <c:f>Tabelle1!$I$7:$I$166</c:f>
              <c:numCache>
                <c:formatCode>General</c:formatCode>
                <c:ptCount val="160"/>
                <c:pt idx="0">
                  <c:v>0.19154653591938101</c:v>
                </c:pt>
                <c:pt idx="1">
                  <c:v>0.21436187616817601</c:v>
                </c:pt>
                <c:pt idx="2">
                  <c:v>0.236991865096362</c:v>
                </c:pt>
                <c:pt idx="3">
                  <c:v>0.25925336602871901</c:v>
                </c:pt>
                <c:pt idx="4">
                  <c:v>0.28096759884427602</c:v>
                </c:pt>
                <c:pt idx="5">
                  <c:v>0.30196214097893698</c:v>
                </c:pt>
                <c:pt idx="6">
                  <c:v>0.322072728139432</c:v>
                </c:pt>
                <c:pt idx="7">
                  <c:v>0.34114480769003402</c:v>
                </c:pt>
                <c:pt idx="8">
                  <c:v>0.35903481265519199</c:v>
                </c:pt>
                <c:pt idx="9">
                  <c:v>0.37561114080436098</c:v>
                </c:pt>
                <c:pt idx="10">
                  <c:v>0.39075484016856699</c:v>
                </c:pt>
                <c:pt idx="11">
                  <c:v>0.40436001841220698</c:v>
                </c:pt>
                <c:pt idx="12">
                  <c:v>0.41633400767464401</c:v>
                </c:pt>
                <c:pt idx="13">
                  <c:v>0.42659732790607802</c:v>
                </c:pt>
                <c:pt idx="14">
                  <c:v>0.43508349967647503</c:v>
                </c:pt>
                <c:pt idx="15">
                  <c:v>0.44173876152314201</c:v>
                </c:pt>
                <c:pt idx="16">
                  <c:v>0.44652174697830899</c:v>
                </c:pt>
                <c:pt idx="17">
                  <c:v>0.44940317260450202</c:v>
                </c:pt>
                <c:pt idx="18">
                  <c:v>0.450365581021902</c:v>
                </c:pt>
                <c:pt idx="19">
                  <c:v>0.44940317260450202</c:v>
                </c:pt>
                <c:pt idx="20">
                  <c:v>0.44652174697830899</c:v>
                </c:pt>
                <c:pt idx="21">
                  <c:v>0.44173876152314201</c:v>
                </c:pt>
                <c:pt idx="22">
                  <c:v>0.43508349967647503</c:v>
                </c:pt>
                <c:pt idx="23">
                  <c:v>0.42659732790607802</c:v>
                </c:pt>
                <c:pt idx="24">
                  <c:v>0.41633400767464401</c:v>
                </c:pt>
                <c:pt idx="25">
                  <c:v>0.40436001841220698</c:v>
                </c:pt>
                <c:pt idx="26">
                  <c:v>0.39075484016856699</c:v>
                </c:pt>
                <c:pt idx="27">
                  <c:v>0.37561114080436098</c:v>
                </c:pt>
                <c:pt idx="28">
                  <c:v>0.35903481265519199</c:v>
                </c:pt>
                <c:pt idx="29">
                  <c:v>0.34114480769003402</c:v>
                </c:pt>
                <c:pt idx="30">
                  <c:v>0.322072728139432</c:v>
                </c:pt>
                <c:pt idx="31">
                  <c:v>0.30196214097893698</c:v>
                </c:pt>
                <c:pt idx="32">
                  <c:v>0.28096759884427602</c:v>
                </c:pt>
                <c:pt idx="33">
                  <c:v>0.25925336602871901</c:v>
                </c:pt>
                <c:pt idx="34">
                  <c:v>0.236991865096362</c:v>
                </c:pt>
                <c:pt idx="35">
                  <c:v>0.21436187616817601</c:v>
                </c:pt>
                <c:pt idx="36">
                  <c:v>0.19154653591938101</c:v>
                </c:pt>
                <c:pt idx="37">
                  <c:v>0.168731195670587</c:v>
                </c:pt>
                <c:pt idx="38">
                  <c:v>0.14610120674240101</c:v>
                </c:pt>
                <c:pt idx="39">
                  <c:v>0.12383970581004</c:v>
                </c:pt>
                <c:pt idx="40">
                  <c:v>0.102125472994485</c:v>
                </c:pt>
                <c:pt idx="41">
                  <c:v>8.1130930859826506E-2</c:v>
                </c:pt>
                <c:pt idx="42">
                  <c:v>6.1020343699331299E-2</c:v>
                </c:pt>
                <c:pt idx="43">
                  <c:v>4.1948264148729202E-2</c:v>
                </c:pt>
                <c:pt idx="44">
                  <c:v>2.4058259183567202E-2</c:v>
                </c:pt>
                <c:pt idx="45">
                  <c:v>7.4819310343983104E-3</c:v>
                </c:pt>
                <c:pt idx="46">
                  <c:v>-7.6617683298074698E-3</c:v>
                </c:pt>
                <c:pt idx="47">
                  <c:v>-2.1266946573447802E-2</c:v>
                </c:pt>
                <c:pt idx="48">
                  <c:v>-3.32409358358845E-2</c:v>
                </c:pt>
                <c:pt idx="49">
                  <c:v>-4.3504256067318899E-2</c:v>
                </c:pt>
                <c:pt idx="50">
                  <c:v>-5.1990427837711899E-2</c:v>
                </c:pt>
                <c:pt idx="51">
                  <c:v>-5.86456896843792E-2</c:v>
                </c:pt>
                <c:pt idx="52">
                  <c:v>-6.3428675139549598E-2</c:v>
                </c:pt>
                <c:pt idx="53">
                  <c:v>-6.6310100765742105E-2</c:v>
                </c:pt>
                <c:pt idx="54">
                  <c:v>-6.7272509183142704E-2</c:v>
                </c:pt>
                <c:pt idx="55">
                  <c:v>-6.6310100765742105E-2</c:v>
                </c:pt>
                <c:pt idx="56">
                  <c:v>-6.3428675139549598E-2</c:v>
                </c:pt>
                <c:pt idx="57">
                  <c:v>-5.86456896843792E-2</c:v>
                </c:pt>
                <c:pt idx="58">
                  <c:v>-5.1990427837711899E-2</c:v>
                </c:pt>
                <c:pt idx="59">
                  <c:v>-4.3504256067318899E-2</c:v>
                </c:pt>
                <c:pt idx="60">
                  <c:v>-3.32409358358845E-2</c:v>
                </c:pt>
                <c:pt idx="61">
                  <c:v>-2.1266946573447802E-2</c:v>
                </c:pt>
                <c:pt idx="62">
                  <c:v>-7.6617683298074698E-3</c:v>
                </c:pt>
                <c:pt idx="63">
                  <c:v>7.4819310343983104E-3</c:v>
                </c:pt>
                <c:pt idx="64">
                  <c:v>2.4058259183567202E-2</c:v>
                </c:pt>
                <c:pt idx="65">
                  <c:v>4.1948264148729202E-2</c:v>
                </c:pt>
                <c:pt idx="66">
                  <c:v>6.1020343699331299E-2</c:v>
                </c:pt>
                <c:pt idx="67">
                  <c:v>8.1130930859826506E-2</c:v>
                </c:pt>
                <c:pt idx="68">
                  <c:v>0.102125472994485</c:v>
                </c:pt>
                <c:pt idx="69">
                  <c:v>0.12383970581004</c:v>
                </c:pt>
                <c:pt idx="70">
                  <c:v>0.14610120674240101</c:v>
                </c:pt>
                <c:pt idx="71">
                  <c:v>0.168731195670587</c:v>
                </c:pt>
                <c:pt idx="72">
                  <c:v>0.19154653591938101</c:v>
                </c:pt>
                <c:pt idx="73">
                  <c:v>0.21436187616817601</c:v>
                </c:pt>
                <c:pt idx="74">
                  <c:v>0.236991865096362</c:v>
                </c:pt>
                <c:pt idx="75">
                  <c:v>0.25925336602871901</c:v>
                </c:pt>
                <c:pt idx="76">
                  <c:v>0.28096759884427602</c:v>
                </c:pt>
                <c:pt idx="77">
                  <c:v>0.30196214097893698</c:v>
                </c:pt>
                <c:pt idx="78">
                  <c:v>0.322072728139432</c:v>
                </c:pt>
                <c:pt idx="79">
                  <c:v>0.34114480769003402</c:v>
                </c:pt>
                <c:pt idx="80">
                  <c:v>0.35903481265519199</c:v>
                </c:pt>
                <c:pt idx="81">
                  <c:v>0.37561114080436098</c:v>
                </c:pt>
                <c:pt idx="82">
                  <c:v>0.39075484016856699</c:v>
                </c:pt>
                <c:pt idx="83">
                  <c:v>0.40436001841220698</c:v>
                </c:pt>
                <c:pt idx="84">
                  <c:v>0.41633400767464401</c:v>
                </c:pt>
                <c:pt idx="85">
                  <c:v>0.42659732790607802</c:v>
                </c:pt>
                <c:pt idx="86">
                  <c:v>0.43508349967647503</c:v>
                </c:pt>
                <c:pt idx="87">
                  <c:v>0.44173876152314201</c:v>
                </c:pt>
                <c:pt idx="88">
                  <c:v>0.44652174697830899</c:v>
                </c:pt>
                <c:pt idx="89">
                  <c:v>0.44940317260450202</c:v>
                </c:pt>
                <c:pt idx="90">
                  <c:v>0.450365581021902</c:v>
                </c:pt>
                <c:pt idx="91">
                  <c:v>0.44940317260450202</c:v>
                </c:pt>
                <c:pt idx="92">
                  <c:v>0.44652174697830899</c:v>
                </c:pt>
                <c:pt idx="93">
                  <c:v>0.44173876152314201</c:v>
                </c:pt>
                <c:pt idx="94">
                  <c:v>0.43508349967647503</c:v>
                </c:pt>
                <c:pt idx="95">
                  <c:v>0.42659732790607802</c:v>
                </c:pt>
                <c:pt idx="96">
                  <c:v>0.41633400767464401</c:v>
                </c:pt>
                <c:pt idx="97">
                  <c:v>0.40436001841220698</c:v>
                </c:pt>
                <c:pt idx="98">
                  <c:v>0.39075484016856699</c:v>
                </c:pt>
                <c:pt idx="99">
                  <c:v>0.37561114080436098</c:v>
                </c:pt>
                <c:pt idx="100">
                  <c:v>0.35903481265519199</c:v>
                </c:pt>
                <c:pt idx="101">
                  <c:v>0.34114480769003402</c:v>
                </c:pt>
                <c:pt idx="102">
                  <c:v>0.322072728139432</c:v>
                </c:pt>
                <c:pt idx="103">
                  <c:v>0.30196214097893698</c:v>
                </c:pt>
                <c:pt idx="104">
                  <c:v>0.28096759884427602</c:v>
                </c:pt>
                <c:pt idx="105">
                  <c:v>0.25925336602871901</c:v>
                </c:pt>
                <c:pt idx="106">
                  <c:v>0.236991865096362</c:v>
                </c:pt>
                <c:pt idx="107">
                  <c:v>0.21436187616817601</c:v>
                </c:pt>
                <c:pt idx="108">
                  <c:v>0.19154653591938101</c:v>
                </c:pt>
                <c:pt idx="109">
                  <c:v>0.168731195670587</c:v>
                </c:pt>
                <c:pt idx="110">
                  <c:v>0.14610120674240101</c:v>
                </c:pt>
                <c:pt idx="111">
                  <c:v>0.12383970581004</c:v>
                </c:pt>
                <c:pt idx="112">
                  <c:v>0.102125472994485</c:v>
                </c:pt>
                <c:pt idx="113">
                  <c:v>8.1130930859826506E-2</c:v>
                </c:pt>
                <c:pt idx="114">
                  <c:v>6.1020343699331299E-2</c:v>
                </c:pt>
                <c:pt idx="115">
                  <c:v>4.1948264148729202E-2</c:v>
                </c:pt>
                <c:pt idx="116">
                  <c:v>2.4058259183567202E-2</c:v>
                </c:pt>
                <c:pt idx="117">
                  <c:v>7.4819310343983104E-3</c:v>
                </c:pt>
                <c:pt idx="118">
                  <c:v>-7.6617683298074698E-3</c:v>
                </c:pt>
                <c:pt idx="119">
                  <c:v>-2.1266946573447802E-2</c:v>
                </c:pt>
                <c:pt idx="120">
                  <c:v>-3.32409358358845E-2</c:v>
                </c:pt>
                <c:pt idx="121">
                  <c:v>-4.3504256067318899E-2</c:v>
                </c:pt>
                <c:pt idx="122">
                  <c:v>-5.1990427837711899E-2</c:v>
                </c:pt>
                <c:pt idx="123">
                  <c:v>-5.86456896843792E-2</c:v>
                </c:pt>
                <c:pt idx="124">
                  <c:v>-6.3428675139549598E-2</c:v>
                </c:pt>
                <c:pt idx="125">
                  <c:v>-6.6310100765742105E-2</c:v>
                </c:pt>
                <c:pt idx="126">
                  <c:v>-6.7272509183142704E-2</c:v>
                </c:pt>
                <c:pt idx="127">
                  <c:v>-6.6310100765742105E-2</c:v>
                </c:pt>
                <c:pt idx="128">
                  <c:v>-6.3428675139549598E-2</c:v>
                </c:pt>
                <c:pt idx="129">
                  <c:v>-5.86456896843792E-2</c:v>
                </c:pt>
                <c:pt idx="130">
                  <c:v>-5.1990427837711899E-2</c:v>
                </c:pt>
                <c:pt idx="131">
                  <c:v>-4.3504256067318899E-2</c:v>
                </c:pt>
                <c:pt idx="132">
                  <c:v>-3.32409358358845E-2</c:v>
                </c:pt>
                <c:pt idx="133">
                  <c:v>-2.1266946573447802E-2</c:v>
                </c:pt>
                <c:pt idx="134">
                  <c:v>-7.6617683298074698E-3</c:v>
                </c:pt>
                <c:pt idx="135">
                  <c:v>7.4819310343983104E-3</c:v>
                </c:pt>
                <c:pt idx="136">
                  <c:v>2.4058259183567202E-2</c:v>
                </c:pt>
                <c:pt idx="137">
                  <c:v>4.1948264148729202E-2</c:v>
                </c:pt>
                <c:pt idx="138">
                  <c:v>6.1020343699331299E-2</c:v>
                </c:pt>
                <c:pt idx="139">
                  <c:v>8.1130930859826506E-2</c:v>
                </c:pt>
                <c:pt idx="140">
                  <c:v>0.102125472994485</c:v>
                </c:pt>
                <c:pt idx="141">
                  <c:v>0.12383970581004</c:v>
                </c:pt>
                <c:pt idx="142">
                  <c:v>0.14610120674240101</c:v>
                </c:pt>
                <c:pt idx="143">
                  <c:v>0.168731195670587</c:v>
                </c:pt>
                <c:pt idx="144">
                  <c:v>0.19154653591938101</c:v>
                </c:pt>
                <c:pt idx="145">
                  <c:v>0.21436187616817601</c:v>
                </c:pt>
                <c:pt idx="146">
                  <c:v>0.236991865096362</c:v>
                </c:pt>
                <c:pt idx="147">
                  <c:v>0.25925336602871901</c:v>
                </c:pt>
                <c:pt idx="148">
                  <c:v>0.28096759884427602</c:v>
                </c:pt>
                <c:pt idx="149">
                  <c:v>0.30196214097893698</c:v>
                </c:pt>
                <c:pt idx="150">
                  <c:v>0.322072728139432</c:v>
                </c:pt>
                <c:pt idx="151">
                  <c:v>0.34114480769003402</c:v>
                </c:pt>
                <c:pt idx="152">
                  <c:v>0.35903481265519199</c:v>
                </c:pt>
                <c:pt idx="153">
                  <c:v>0.37561114080436098</c:v>
                </c:pt>
                <c:pt idx="154">
                  <c:v>0.39075484016856699</c:v>
                </c:pt>
                <c:pt idx="155">
                  <c:v>0.40436001841220698</c:v>
                </c:pt>
                <c:pt idx="156">
                  <c:v>0.41633400767464401</c:v>
                </c:pt>
                <c:pt idx="157">
                  <c:v>0.42659732790607802</c:v>
                </c:pt>
                <c:pt idx="158">
                  <c:v>0.43508349967647503</c:v>
                </c:pt>
                <c:pt idx="159">
                  <c:v>0.44173876152314201</c:v>
                </c:pt>
              </c:numCache>
            </c:numRef>
          </c:yVal>
          <c:smooth val="1"/>
          <c:extLst>
            <c:ext xmlns:c16="http://schemas.microsoft.com/office/drawing/2014/chart" uri="{C3380CC4-5D6E-409C-BE32-E72D297353CC}">
              <c16:uniqueId val="{00000001-BD60-DB4B-AD72-70DC5E64B68E}"/>
            </c:ext>
          </c:extLst>
        </c:ser>
        <c:ser>
          <c:idx val="1"/>
          <c:order val="1"/>
          <c:tx>
            <c:strRef>
              <c:f>Tabelle1!$M$6</c:f>
              <c:strCache>
                <c:ptCount val="1"/>
                <c:pt idx="0">
                  <c:v>Anomalie 3</c:v>
                </c:pt>
              </c:strCache>
            </c:strRef>
          </c:tx>
          <c:marker>
            <c:symbol val="none"/>
          </c:marker>
          <c:trendline>
            <c:spPr>
              <a:ln w="28575">
                <a:solidFill>
                  <a:srgbClr val="FF0000"/>
                </a:solidFill>
              </a:ln>
            </c:spPr>
            <c:trendlineType val="linear"/>
            <c:dispRSqr val="0"/>
            <c:dispEq val="0"/>
          </c:trendline>
          <c:xVal>
            <c:numRef>
              <c:f>Tabelle1!$G$7:$G$166</c:f>
              <c:numCache>
                <c:formatCode>General</c:formatCode>
                <c:ptCount val="160"/>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numCache>
            </c:numRef>
          </c:xVal>
          <c:yVal>
            <c:numRef>
              <c:f>Tabelle1!$M$7:$M$166</c:f>
              <c:numCache>
                <c:formatCode>General</c:formatCode>
                <c:ptCount val="160"/>
                <c:pt idx="0">
                  <c:v>-0.175120130747285</c:v>
                </c:pt>
                <c:pt idx="1">
                  <c:v>-0.152304790498489</c:v>
                </c:pt>
                <c:pt idx="2">
                  <c:v>-0.12967480157030301</c:v>
                </c:pt>
                <c:pt idx="3">
                  <c:v>-0.107413300637946</c:v>
                </c:pt>
                <c:pt idx="4">
                  <c:v>-8.5699067822389396E-2</c:v>
                </c:pt>
                <c:pt idx="5">
                  <c:v>-6.4704525687728803E-2</c:v>
                </c:pt>
                <c:pt idx="6">
                  <c:v>-4.4593938527233597E-2</c:v>
                </c:pt>
                <c:pt idx="7">
                  <c:v>-2.5521858976631499E-2</c:v>
                </c:pt>
                <c:pt idx="8">
                  <c:v>-7.6318540114730399E-3</c:v>
                </c:pt>
                <c:pt idx="9">
                  <c:v>8.9444741376958296E-3</c:v>
                </c:pt>
                <c:pt idx="10">
                  <c:v>2.4088173501901601E-2</c:v>
                </c:pt>
                <c:pt idx="11">
                  <c:v>3.7693351745542003E-2</c:v>
                </c:pt>
                <c:pt idx="12">
                  <c:v>4.9667341007978601E-2</c:v>
                </c:pt>
                <c:pt idx="13">
                  <c:v>5.9930661239412999E-2</c:v>
                </c:pt>
                <c:pt idx="14">
                  <c:v>6.8416833009809594E-2</c:v>
                </c:pt>
                <c:pt idx="15">
                  <c:v>7.5072094856476895E-2</c:v>
                </c:pt>
                <c:pt idx="16">
                  <c:v>7.9855080311643803E-2</c:v>
                </c:pt>
                <c:pt idx="17">
                  <c:v>8.2736505937836199E-2</c:v>
                </c:pt>
                <c:pt idx="18">
                  <c:v>8.3698914355236895E-2</c:v>
                </c:pt>
                <c:pt idx="19">
                  <c:v>8.2736505937836199E-2</c:v>
                </c:pt>
                <c:pt idx="20">
                  <c:v>7.9855080311643803E-2</c:v>
                </c:pt>
                <c:pt idx="21">
                  <c:v>7.5072094856476895E-2</c:v>
                </c:pt>
                <c:pt idx="22">
                  <c:v>6.8416833009809594E-2</c:v>
                </c:pt>
                <c:pt idx="23">
                  <c:v>5.9930661239412999E-2</c:v>
                </c:pt>
                <c:pt idx="24">
                  <c:v>4.9667341007978601E-2</c:v>
                </c:pt>
                <c:pt idx="25">
                  <c:v>3.7693351745542003E-2</c:v>
                </c:pt>
                <c:pt idx="26">
                  <c:v>2.4088173501901601E-2</c:v>
                </c:pt>
                <c:pt idx="27">
                  <c:v>8.9444741376958296E-3</c:v>
                </c:pt>
                <c:pt idx="28">
                  <c:v>-7.6318540114730399E-3</c:v>
                </c:pt>
                <c:pt idx="29">
                  <c:v>-2.5521858976631499E-2</c:v>
                </c:pt>
                <c:pt idx="30">
                  <c:v>-4.4593938527233597E-2</c:v>
                </c:pt>
                <c:pt idx="31">
                  <c:v>-6.4704525687728803E-2</c:v>
                </c:pt>
                <c:pt idx="32">
                  <c:v>-8.5699067822389396E-2</c:v>
                </c:pt>
                <c:pt idx="33">
                  <c:v>-0.107413300637946</c:v>
                </c:pt>
                <c:pt idx="34">
                  <c:v>-0.12967480157030301</c:v>
                </c:pt>
                <c:pt idx="35">
                  <c:v>-0.152304790498489</c:v>
                </c:pt>
                <c:pt idx="36">
                  <c:v>-0.175120130747285</c:v>
                </c:pt>
                <c:pt idx="37">
                  <c:v>-0.197935470996079</c:v>
                </c:pt>
                <c:pt idx="38">
                  <c:v>-0.22056545992426499</c:v>
                </c:pt>
                <c:pt idx="39">
                  <c:v>-0.242826960856625</c:v>
                </c:pt>
                <c:pt idx="40">
                  <c:v>-0.26454119367217999</c:v>
                </c:pt>
                <c:pt idx="41">
                  <c:v>-0.285535735806839</c:v>
                </c:pt>
                <c:pt idx="42">
                  <c:v>-0.30564632296733402</c:v>
                </c:pt>
                <c:pt idx="43">
                  <c:v>-0.32471840251793599</c:v>
                </c:pt>
                <c:pt idx="44">
                  <c:v>-0.34260840748309801</c:v>
                </c:pt>
                <c:pt idx="45">
                  <c:v>-0.35918473563226699</c:v>
                </c:pt>
                <c:pt idx="46">
                  <c:v>-0.374328434996473</c:v>
                </c:pt>
                <c:pt idx="47">
                  <c:v>-0.387933613240113</c:v>
                </c:pt>
                <c:pt idx="48">
                  <c:v>-0.39990760250254997</c:v>
                </c:pt>
                <c:pt idx="49">
                  <c:v>-0.41017092273398398</c:v>
                </c:pt>
                <c:pt idx="50">
                  <c:v>-0.41865709450437699</c:v>
                </c:pt>
                <c:pt idx="51">
                  <c:v>-0.42531235635104497</c:v>
                </c:pt>
                <c:pt idx="52">
                  <c:v>-0.430095341806215</c:v>
                </c:pt>
                <c:pt idx="53">
                  <c:v>-0.43297676743240698</c:v>
                </c:pt>
                <c:pt idx="54">
                  <c:v>-0.43393917584980801</c:v>
                </c:pt>
                <c:pt idx="55">
                  <c:v>-0.43297676743240698</c:v>
                </c:pt>
                <c:pt idx="56">
                  <c:v>-0.430095341806215</c:v>
                </c:pt>
                <c:pt idx="57">
                  <c:v>-0.42531235635104497</c:v>
                </c:pt>
                <c:pt idx="58">
                  <c:v>-0.41865709450437699</c:v>
                </c:pt>
                <c:pt idx="59">
                  <c:v>-0.41017092273398398</c:v>
                </c:pt>
                <c:pt idx="60">
                  <c:v>-0.39990760250254997</c:v>
                </c:pt>
                <c:pt idx="61">
                  <c:v>-0.387933613240113</c:v>
                </c:pt>
                <c:pt idx="62">
                  <c:v>-0.374328434996473</c:v>
                </c:pt>
                <c:pt idx="63">
                  <c:v>-0.35918473563226699</c:v>
                </c:pt>
                <c:pt idx="64">
                  <c:v>-0.34260840748309801</c:v>
                </c:pt>
                <c:pt idx="65">
                  <c:v>-0.32471840251793599</c:v>
                </c:pt>
                <c:pt idx="66">
                  <c:v>-0.30564632296733402</c:v>
                </c:pt>
                <c:pt idx="67">
                  <c:v>-0.285535735806839</c:v>
                </c:pt>
                <c:pt idx="68">
                  <c:v>-0.26454119367217999</c:v>
                </c:pt>
                <c:pt idx="69">
                  <c:v>-0.242826960856625</c:v>
                </c:pt>
                <c:pt idx="70">
                  <c:v>-0.22056545992426499</c:v>
                </c:pt>
                <c:pt idx="71">
                  <c:v>-0.197935470996079</c:v>
                </c:pt>
                <c:pt idx="72">
                  <c:v>-0.175120130747285</c:v>
                </c:pt>
                <c:pt idx="73">
                  <c:v>-0.152304790498489</c:v>
                </c:pt>
                <c:pt idx="74">
                  <c:v>-0.12967480157030301</c:v>
                </c:pt>
                <c:pt idx="75">
                  <c:v>-0.107413300637946</c:v>
                </c:pt>
                <c:pt idx="76">
                  <c:v>-8.5699067822389396E-2</c:v>
                </c:pt>
                <c:pt idx="77">
                  <c:v>-6.4704525687728803E-2</c:v>
                </c:pt>
                <c:pt idx="78">
                  <c:v>-4.4593938527233597E-2</c:v>
                </c:pt>
                <c:pt idx="79">
                  <c:v>-2.5521858976631499E-2</c:v>
                </c:pt>
                <c:pt idx="80">
                  <c:v>-7.6318540114730399E-3</c:v>
                </c:pt>
                <c:pt idx="81">
                  <c:v>8.9444741376958296E-3</c:v>
                </c:pt>
                <c:pt idx="82">
                  <c:v>2.4088173501901601E-2</c:v>
                </c:pt>
                <c:pt idx="83">
                  <c:v>3.7693351745542003E-2</c:v>
                </c:pt>
                <c:pt idx="84">
                  <c:v>4.9667341007978601E-2</c:v>
                </c:pt>
                <c:pt idx="85">
                  <c:v>5.9930661239412999E-2</c:v>
                </c:pt>
                <c:pt idx="86">
                  <c:v>6.8416833009809594E-2</c:v>
                </c:pt>
                <c:pt idx="87">
                  <c:v>7.5072094856476895E-2</c:v>
                </c:pt>
                <c:pt idx="88">
                  <c:v>7.9855080311643803E-2</c:v>
                </c:pt>
                <c:pt idx="89">
                  <c:v>8.2736505937836199E-2</c:v>
                </c:pt>
                <c:pt idx="90">
                  <c:v>8.3698914355236895E-2</c:v>
                </c:pt>
                <c:pt idx="91">
                  <c:v>8.2736505937836199E-2</c:v>
                </c:pt>
                <c:pt idx="92">
                  <c:v>7.9855080311643803E-2</c:v>
                </c:pt>
                <c:pt idx="93">
                  <c:v>7.5072094856476895E-2</c:v>
                </c:pt>
                <c:pt idx="94">
                  <c:v>6.8416833009809594E-2</c:v>
                </c:pt>
                <c:pt idx="95">
                  <c:v>5.9930661239412999E-2</c:v>
                </c:pt>
                <c:pt idx="96">
                  <c:v>4.9667341007978601E-2</c:v>
                </c:pt>
                <c:pt idx="97">
                  <c:v>3.7693351745542003E-2</c:v>
                </c:pt>
                <c:pt idx="98">
                  <c:v>2.4088173501901601E-2</c:v>
                </c:pt>
                <c:pt idx="99">
                  <c:v>8.9444741376958296E-3</c:v>
                </c:pt>
                <c:pt idx="100">
                  <c:v>-7.6318540114730399E-3</c:v>
                </c:pt>
                <c:pt idx="101">
                  <c:v>-2.5521858976631499E-2</c:v>
                </c:pt>
                <c:pt idx="102">
                  <c:v>-4.4593938527233597E-2</c:v>
                </c:pt>
                <c:pt idx="103">
                  <c:v>-6.4704525687728803E-2</c:v>
                </c:pt>
                <c:pt idx="104">
                  <c:v>-8.5699067822389396E-2</c:v>
                </c:pt>
                <c:pt idx="105">
                  <c:v>-0.107413300637946</c:v>
                </c:pt>
                <c:pt idx="106">
                  <c:v>-0.12967480157030301</c:v>
                </c:pt>
                <c:pt idx="107">
                  <c:v>-0.152304790498489</c:v>
                </c:pt>
                <c:pt idx="108">
                  <c:v>-0.175120130747285</c:v>
                </c:pt>
                <c:pt idx="109">
                  <c:v>-0.197935470996079</c:v>
                </c:pt>
                <c:pt idx="110">
                  <c:v>-0.22056545992426499</c:v>
                </c:pt>
                <c:pt idx="111">
                  <c:v>-0.242826960856625</c:v>
                </c:pt>
                <c:pt idx="112">
                  <c:v>-0.26454119367217999</c:v>
                </c:pt>
                <c:pt idx="113">
                  <c:v>-0.285535735806839</c:v>
                </c:pt>
                <c:pt idx="114">
                  <c:v>-0.30564632296733402</c:v>
                </c:pt>
                <c:pt idx="115">
                  <c:v>-0.32471840251793599</c:v>
                </c:pt>
                <c:pt idx="116">
                  <c:v>-0.34260840748309801</c:v>
                </c:pt>
                <c:pt idx="117">
                  <c:v>-0.35918473563226699</c:v>
                </c:pt>
                <c:pt idx="118">
                  <c:v>-0.374328434996473</c:v>
                </c:pt>
                <c:pt idx="119">
                  <c:v>-0.387933613240113</c:v>
                </c:pt>
                <c:pt idx="120">
                  <c:v>-0.39990760250254997</c:v>
                </c:pt>
                <c:pt idx="121">
                  <c:v>-0.41017092273398398</c:v>
                </c:pt>
                <c:pt idx="122">
                  <c:v>-0.41865709450437699</c:v>
                </c:pt>
                <c:pt idx="123">
                  <c:v>-0.42531235635104497</c:v>
                </c:pt>
                <c:pt idx="124">
                  <c:v>-0.430095341806215</c:v>
                </c:pt>
                <c:pt idx="125">
                  <c:v>-0.43297676743240698</c:v>
                </c:pt>
                <c:pt idx="126">
                  <c:v>-0.43393917584980801</c:v>
                </c:pt>
                <c:pt idx="127">
                  <c:v>-0.43297676743240698</c:v>
                </c:pt>
                <c:pt idx="128">
                  <c:v>-0.430095341806215</c:v>
                </c:pt>
                <c:pt idx="129">
                  <c:v>-0.42531235635104497</c:v>
                </c:pt>
                <c:pt idx="130">
                  <c:v>0.58134290549562295</c:v>
                </c:pt>
                <c:pt idx="131">
                  <c:v>0.58982907726601597</c:v>
                </c:pt>
                <c:pt idx="132">
                  <c:v>0.60009239749745003</c:v>
                </c:pt>
                <c:pt idx="133">
                  <c:v>0.612066386759887</c:v>
                </c:pt>
                <c:pt idx="134">
                  <c:v>0.62567156500352705</c:v>
                </c:pt>
                <c:pt idx="135">
                  <c:v>0.64081526436773295</c:v>
                </c:pt>
                <c:pt idx="136">
                  <c:v>0.65739159251690205</c:v>
                </c:pt>
                <c:pt idx="137">
                  <c:v>0.67528159748206396</c:v>
                </c:pt>
                <c:pt idx="138">
                  <c:v>0.69435367703266604</c:v>
                </c:pt>
                <c:pt idx="139">
                  <c:v>0.714464264193161</c:v>
                </c:pt>
                <c:pt idx="140">
                  <c:v>0.73545880632782001</c:v>
                </c:pt>
                <c:pt idx="141">
                  <c:v>0.75717303914337497</c:v>
                </c:pt>
                <c:pt idx="142">
                  <c:v>0.77943454007573498</c:v>
                </c:pt>
                <c:pt idx="143">
                  <c:v>0.802064529003921</c:v>
                </c:pt>
                <c:pt idx="144">
                  <c:v>0.82487986925271495</c:v>
                </c:pt>
                <c:pt idx="145">
                  <c:v>0.847695209501511</c:v>
                </c:pt>
                <c:pt idx="146">
                  <c:v>0.87032519842969702</c:v>
                </c:pt>
                <c:pt idx="147">
                  <c:v>0.89258669936205404</c:v>
                </c:pt>
                <c:pt idx="148">
                  <c:v>0.91430093217761099</c:v>
                </c:pt>
                <c:pt idx="149">
                  <c:v>0.935295474312271</c:v>
                </c:pt>
                <c:pt idx="150">
                  <c:v>0.95540606147276597</c:v>
                </c:pt>
                <c:pt idx="151">
                  <c:v>0.97447814102336805</c:v>
                </c:pt>
                <c:pt idx="152">
                  <c:v>0.99236814598852696</c:v>
                </c:pt>
                <c:pt idx="153">
                  <c:v>1.0089444741376961</c:v>
                </c:pt>
                <c:pt idx="154">
                  <c:v>1.0240881735019021</c:v>
                </c:pt>
                <c:pt idx="155">
                  <c:v>1.037693351745542</c:v>
                </c:pt>
                <c:pt idx="156">
                  <c:v>1.0496673410079791</c:v>
                </c:pt>
                <c:pt idx="157">
                  <c:v>1.059930661239413</c:v>
                </c:pt>
                <c:pt idx="158">
                  <c:v>1.0684168330098101</c:v>
                </c:pt>
                <c:pt idx="159">
                  <c:v>1.0750720948564769</c:v>
                </c:pt>
              </c:numCache>
            </c:numRef>
          </c:yVal>
          <c:smooth val="1"/>
          <c:extLst>
            <c:ext xmlns:c16="http://schemas.microsoft.com/office/drawing/2014/chart" uri="{C3380CC4-5D6E-409C-BE32-E72D297353CC}">
              <c16:uniqueId val="{00000003-BD60-DB4B-AD72-70DC5E64B68E}"/>
            </c:ext>
          </c:extLst>
        </c:ser>
        <c:dLbls>
          <c:showLegendKey val="0"/>
          <c:showVal val="0"/>
          <c:showCatName val="0"/>
          <c:showSerName val="0"/>
          <c:showPercent val="0"/>
          <c:showBubbleSize val="0"/>
        </c:dLbls>
        <c:axId val="802116328"/>
        <c:axId val="802118312"/>
      </c:scatterChart>
      <c:valAx>
        <c:axId val="802116328"/>
        <c:scaling>
          <c:orientation val="minMax"/>
        </c:scaling>
        <c:delete val="0"/>
        <c:axPos val="b"/>
        <c:numFmt formatCode="General" sourceLinked="1"/>
        <c:majorTickMark val="out"/>
        <c:minorTickMark val="none"/>
        <c:tickLblPos val="nextTo"/>
        <c:txPr>
          <a:bodyPr/>
          <a:lstStyle/>
          <a:p>
            <a:pPr>
              <a:defRPr sz="1800"/>
            </a:pPr>
            <a:endParaRPr lang="de-DE"/>
          </a:p>
        </c:txPr>
        <c:crossAx val="802118312"/>
        <c:crosses val="autoZero"/>
        <c:crossBetween val="midCat"/>
      </c:valAx>
      <c:valAx>
        <c:axId val="802118312"/>
        <c:scaling>
          <c:orientation val="minMax"/>
        </c:scaling>
        <c:delete val="0"/>
        <c:axPos val="l"/>
        <c:majorGridlines/>
        <c:numFmt formatCode="General" sourceLinked="1"/>
        <c:majorTickMark val="out"/>
        <c:minorTickMark val="none"/>
        <c:tickLblPos val="nextTo"/>
        <c:txPr>
          <a:bodyPr/>
          <a:lstStyle/>
          <a:p>
            <a:pPr>
              <a:defRPr sz="1800"/>
            </a:pPr>
            <a:endParaRPr lang="de-DE"/>
          </a:p>
        </c:txPr>
        <c:crossAx val="802116328"/>
        <c:crosses val="autoZero"/>
        <c:crossBetween val="midCat"/>
      </c:valAx>
      <c:spPr>
        <a:solidFill>
          <a:srgbClr val="9BBB59">
            <a:lumMod val="40000"/>
            <a:lumOff val="60000"/>
          </a:srgbClr>
        </a:solidFill>
      </c:spPr>
    </c:plotArea>
    <c:legend>
      <c:legendPos val="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Tabelle4!$B$8</c:f>
              <c:strCache>
                <c:ptCount val="1"/>
                <c:pt idx="0">
                  <c:v>"(max+min)/2"</c:v>
                </c:pt>
              </c:strCache>
            </c:strRef>
          </c:tx>
          <c:spPr>
            <a:ln w="25400">
              <a:solidFill>
                <a:srgbClr val="666699"/>
              </a:solidFill>
              <a:prstDash val="solid"/>
            </a:ln>
          </c:spPr>
          <c:marker>
            <c:symbol val="none"/>
          </c:marker>
          <c:xVal>
            <c:numRef>
              <c:f>Tabelle4!$A$9:$A$20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Tabelle4!$B$9:$B$20</c:f>
              <c:numCache>
                <c:formatCode>General</c:formatCode>
                <c:ptCount val="12"/>
                <c:pt idx="0">
                  <c:v>0.84399999999999997</c:v>
                </c:pt>
                <c:pt idx="1">
                  <c:v>0.73299999999999998</c:v>
                </c:pt>
                <c:pt idx="2">
                  <c:v>0.46</c:v>
                </c:pt>
                <c:pt idx="3">
                  <c:v>-2E-3</c:v>
                </c:pt>
                <c:pt idx="4">
                  <c:v>-0.29399999999999998</c:v>
                </c:pt>
                <c:pt idx="5">
                  <c:v>-0.32700000000000001</c:v>
                </c:pt>
                <c:pt idx="6">
                  <c:v>-0.26200000000000001</c:v>
                </c:pt>
                <c:pt idx="7">
                  <c:v>-2.1000000000000001E-2</c:v>
                </c:pt>
                <c:pt idx="8">
                  <c:v>0.40200000000000002</c:v>
                </c:pt>
                <c:pt idx="9">
                  <c:v>0.73299999999999998</c:v>
                </c:pt>
                <c:pt idx="10">
                  <c:v>0.57099999999999995</c:v>
                </c:pt>
                <c:pt idx="11">
                  <c:v>0.72</c:v>
                </c:pt>
              </c:numCache>
            </c:numRef>
          </c:yVal>
          <c:smooth val="0"/>
          <c:extLst>
            <c:ext xmlns:c16="http://schemas.microsoft.com/office/drawing/2014/chart" uri="{C3380CC4-5D6E-409C-BE32-E72D297353CC}">
              <c16:uniqueId val="{00000000-6E97-5F43-9062-90676656587C}"/>
            </c:ext>
          </c:extLst>
        </c:ser>
        <c:ser>
          <c:idx val="1"/>
          <c:order val="1"/>
          <c:tx>
            <c:strRef>
              <c:f>Tabelle4!$C$8</c:f>
              <c:strCache>
                <c:ptCount val="1"/>
                <c:pt idx="0">
                  <c:v>"(7+19+max+min)/4"</c:v>
                </c:pt>
              </c:strCache>
            </c:strRef>
          </c:tx>
          <c:spPr>
            <a:ln w="25400">
              <a:solidFill>
                <a:srgbClr val="DD2D32"/>
              </a:solidFill>
              <a:prstDash val="solid"/>
            </a:ln>
          </c:spPr>
          <c:marker>
            <c:symbol val="none"/>
          </c:marker>
          <c:xVal>
            <c:numRef>
              <c:f>Tabelle4!$A$9:$A$20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Tabelle4!$C$9:$C$20</c:f>
              <c:numCache>
                <c:formatCode>General</c:formatCode>
                <c:ptCount val="12"/>
                <c:pt idx="0">
                  <c:v>0.35599999999999998</c:v>
                </c:pt>
                <c:pt idx="1">
                  <c:v>0.27200000000000002</c:v>
                </c:pt>
                <c:pt idx="2">
                  <c:v>3.1E-2</c:v>
                </c:pt>
                <c:pt idx="3">
                  <c:v>0.10199999999999999</c:v>
                </c:pt>
                <c:pt idx="4">
                  <c:v>0.38900000000000001</c:v>
                </c:pt>
                <c:pt idx="5">
                  <c:v>0.40200000000000002</c:v>
                </c:pt>
                <c:pt idx="6">
                  <c:v>0.38900000000000001</c:v>
                </c:pt>
                <c:pt idx="7">
                  <c:v>0.16700000000000001</c:v>
                </c:pt>
                <c:pt idx="8">
                  <c:v>-3.4000000000000002E-2</c:v>
                </c:pt>
                <c:pt idx="9">
                  <c:v>1.0999999999999999E-2</c:v>
                </c:pt>
                <c:pt idx="10">
                  <c:v>0.17399999999999999</c:v>
                </c:pt>
                <c:pt idx="11">
                  <c:v>0.30399999999999999</c:v>
                </c:pt>
              </c:numCache>
            </c:numRef>
          </c:yVal>
          <c:smooth val="0"/>
          <c:extLst>
            <c:ext xmlns:c16="http://schemas.microsoft.com/office/drawing/2014/chart" uri="{C3380CC4-5D6E-409C-BE32-E72D297353CC}">
              <c16:uniqueId val="{00000001-6E97-5F43-9062-90676656587C}"/>
            </c:ext>
          </c:extLst>
        </c:ser>
        <c:ser>
          <c:idx val="2"/>
          <c:order val="2"/>
          <c:tx>
            <c:strRef>
              <c:f>Tabelle4!$D$8</c:f>
              <c:strCache>
                <c:ptCount val="1"/>
                <c:pt idx="0">
                  <c:v>"(7+14+21)/3"</c:v>
                </c:pt>
              </c:strCache>
            </c:strRef>
          </c:tx>
          <c:spPr>
            <a:ln w="25400">
              <a:solidFill>
                <a:srgbClr val="A2BD90"/>
              </a:solidFill>
              <a:prstDash val="solid"/>
            </a:ln>
          </c:spPr>
          <c:marker>
            <c:symbol val="none"/>
          </c:marker>
          <c:xVal>
            <c:numRef>
              <c:f>Tabelle4!$A$9:$A$20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Tabelle4!$D$9:$D$20</c:f>
              <c:numCache>
                <c:formatCode>General</c:formatCode>
                <c:ptCount val="12"/>
                <c:pt idx="0">
                  <c:v>0.122</c:v>
                </c:pt>
                <c:pt idx="1">
                  <c:v>3.6999999999999998E-2</c:v>
                </c:pt>
                <c:pt idx="2">
                  <c:v>-0.216</c:v>
                </c:pt>
                <c:pt idx="3">
                  <c:v>-0.22900000000000001</c:v>
                </c:pt>
                <c:pt idx="4">
                  <c:v>-4.7E-2</c:v>
                </c:pt>
                <c:pt idx="5">
                  <c:v>-2.1000000000000001E-2</c:v>
                </c:pt>
                <c:pt idx="6">
                  <c:v>-8.5999999999999993E-2</c:v>
                </c:pt>
                <c:pt idx="7">
                  <c:v>-0.314</c:v>
                </c:pt>
                <c:pt idx="8">
                  <c:v>-0.39200000000000002</c:v>
                </c:pt>
                <c:pt idx="9">
                  <c:v>-0.36599999999999999</c:v>
                </c:pt>
                <c:pt idx="10">
                  <c:v>-2.1000000000000001E-2</c:v>
                </c:pt>
                <c:pt idx="11">
                  <c:v>7.5999999999999998E-2</c:v>
                </c:pt>
              </c:numCache>
            </c:numRef>
          </c:yVal>
          <c:smooth val="0"/>
          <c:extLst>
            <c:ext xmlns:c16="http://schemas.microsoft.com/office/drawing/2014/chart" uri="{C3380CC4-5D6E-409C-BE32-E72D297353CC}">
              <c16:uniqueId val="{00000002-6E97-5F43-9062-90676656587C}"/>
            </c:ext>
          </c:extLst>
        </c:ser>
        <c:ser>
          <c:idx val="3"/>
          <c:order val="3"/>
          <c:tx>
            <c:strRef>
              <c:f>Tabelle4!$E$8</c:f>
              <c:strCache>
                <c:ptCount val="1"/>
                <c:pt idx="0">
                  <c:v>"(7+14+21+21)/4"</c:v>
                </c:pt>
              </c:strCache>
            </c:strRef>
          </c:tx>
          <c:spPr>
            <a:ln w="25400">
              <a:solidFill>
                <a:srgbClr val="666699"/>
              </a:solidFill>
              <a:prstDash val="solid"/>
            </a:ln>
          </c:spPr>
          <c:marker>
            <c:symbol val="none"/>
          </c:marker>
          <c:xVal>
            <c:numRef>
              <c:f>Tabelle4!$A$9:$A$20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Tabelle4!$E$9:$E$20</c:f>
              <c:numCache>
                <c:formatCode>General</c:formatCode>
                <c:ptCount val="12"/>
                <c:pt idx="0">
                  <c:v>-0.06</c:v>
                </c:pt>
                <c:pt idx="1">
                  <c:v>-0.28799999999999998</c:v>
                </c:pt>
                <c:pt idx="2">
                  <c:v>-0.36599999999999999</c:v>
                </c:pt>
                <c:pt idx="3">
                  <c:v>-0.34</c:v>
                </c:pt>
                <c:pt idx="4">
                  <c:v>-0.151</c:v>
                </c:pt>
                <c:pt idx="5">
                  <c:v>-2.1000000000000001E-2</c:v>
                </c:pt>
                <c:pt idx="6">
                  <c:v>-8.5999999999999993E-2</c:v>
                </c:pt>
                <c:pt idx="7">
                  <c:v>-0.35299999999999998</c:v>
                </c:pt>
                <c:pt idx="8">
                  <c:v>-0.48899999999999999</c:v>
                </c:pt>
                <c:pt idx="9">
                  <c:v>-0.45700000000000002</c:v>
                </c:pt>
                <c:pt idx="10">
                  <c:v>-0.14499999999999999</c:v>
                </c:pt>
                <c:pt idx="11">
                  <c:v>2.4E-2</c:v>
                </c:pt>
              </c:numCache>
            </c:numRef>
          </c:yVal>
          <c:smooth val="0"/>
          <c:extLst>
            <c:ext xmlns:c16="http://schemas.microsoft.com/office/drawing/2014/chart" uri="{C3380CC4-5D6E-409C-BE32-E72D297353CC}">
              <c16:uniqueId val="{00000003-6E97-5F43-9062-90676656587C}"/>
            </c:ext>
          </c:extLst>
        </c:ser>
        <c:dLbls>
          <c:showLegendKey val="0"/>
          <c:showVal val="0"/>
          <c:showCatName val="0"/>
          <c:showSerName val="0"/>
          <c:showPercent val="0"/>
          <c:showBubbleSize val="0"/>
        </c:dLbls>
        <c:axId val="744577512"/>
        <c:axId val="801508648"/>
      </c:scatterChart>
      <c:valAx>
        <c:axId val="744577512"/>
        <c:scaling>
          <c:orientation val="minMax"/>
          <c:max val="12"/>
          <c:min val="1"/>
        </c:scaling>
        <c:delete val="0"/>
        <c:axPos val="b"/>
        <c:title>
          <c:tx>
            <c:rich>
              <a:bodyPr/>
              <a:lstStyle/>
              <a:p>
                <a:pPr>
                  <a:defRPr/>
                </a:pPr>
                <a:r>
                  <a:rPr lang="de-DE"/>
                  <a:t>month</a:t>
                </a:r>
              </a:p>
            </c:rich>
          </c:tx>
          <c:overlay val="0"/>
          <c:spPr>
            <a:noFill/>
            <a:ln w="25400">
              <a:noFill/>
            </a:ln>
          </c:spPr>
        </c:title>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de-DE"/>
          </a:p>
        </c:txPr>
        <c:crossAx val="801508648"/>
        <c:crosses val="autoZero"/>
        <c:crossBetween val="midCat"/>
        <c:majorUnit val="1"/>
      </c:valAx>
      <c:valAx>
        <c:axId val="801508648"/>
        <c:scaling>
          <c:orientation val="minMax"/>
        </c:scaling>
        <c:delete val="0"/>
        <c:axPos val="l"/>
        <c:majorGridlines>
          <c:spPr>
            <a:ln w="3175">
              <a:solidFill>
                <a:srgbClr val="808080"/>
              </a:solidFill>
              <a:prstDash val="solid"/>
            </a:ln>
          </c:spPr>
        </c:majorGridlines>
        <c:title>
          <c:tx>
            <c:rich>
              <a:bodyPr/>
              <a:lstStyle/>
              <a:p>
                <a:pPr>
                  <a:defRPr/>
                </a:pPr>
                <a:r>
                  <a:rPr lang="de-DE"/>
                  <a:t>°C</a:t>
                </a:r>
              </a:p>
            </c:rich>
          </c:tx>
          <c:overlay val="0"/>
          <c:spPr>
            <a:noFill/>
            <a:ln w="25400">
              <a:noFill/>
            </a:ln>
          </c:spPr>
        </c:title>
        <c:numFmt formatCode="General" sourceLinked="1"/>
        <c:majorTickMark val="out"/>
        <c:minorTickMark val="none"/>
        <c:tickLblPos val="nextTo"/>
        <c:spPr>
          <a:ln w="3175">
            <a:solidFill>
              <a:srgbClr val="808080"/>
            </a:solidFill>
            <a:prstDash val="solid"/>
          </a:ln>
        </c:spPr>
        <c:crossAx val="744577512"/>
        <c:crosses val="autoZero"/>
        <c:crossBetween val="midCat"/>
      </c:valAx>
      <c:spPr>
        <a:solidFill>
          <a:srgbClr val="FFFFFF"/>
        </a:solidFill>
        <a:ln w="25400">
          <a:noFill/>
        </a:ln>
      </c:spPr>
    </c:plotArea>
    <c:legend>
      <c:legendPos val="b"/>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354886521537707E-2"/>
          <c:y val="0.18556904345290201"/>
          <c:w val="0.87699805465493297"/>
          <c:h val="0.78665317876931995"/>
        </c:manualLayout>
      </c:layout>
      <c:barChart>
        <c:barDir val="col"/>
        <c:grouping val="clustered"/>
        <c:varyColors val="0"/>
        <c:ser>
          <c:idx val="0"/>
          <c:order val="0"/>
          <c:tx>
            <c:strRef>
              <c:f>Tabelle4!$A$6</c:f>
              <c:strCache>
                <c:ptCount val="1"/>
                <c:pt idx="0">
                  <c:v>Ø Mean of 9 years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dLbl>
              <c:idx val="0"/>
              <c:spPr/>
              <c:txPr>
                <a:bodyPr/>
                <a:lstStyle/>
                <a:p>
                  <a:pPr>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32-BB4A-98FF-824FF6F2E99A}"/>
                </c:ext>
              </c:extLst>
            </c:dLbl>
            <c:dLbl>
              <c:idx val="1"/>
              <c:spPr/>
              <c:txPr>
                <a:bodyPr/>
                <a:lstStyle/>
                <a:p>
                  <a:pPr>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32-BB4A-98FF-824FF6F2E99A}"/>
                </c:ext>
              </c:extLst>
            </c:dLbl>
            <c:dLbl>
              <c:idx val="2"/>
              <c:spPr/>
              <c:txPr>
                <a:bodyPr/>
                <a:lstStyle/>
                <a:p>
                  <a:pPr>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32-BB4A-98FF-824FF6F2E99A}"/>
                </c:ext>
              </c:extLst>
            </c:dLbl>
            <c:dLbl>
              <c:idx val="3"/>
              <c:spPr/>
              <c:txPr>
                <a:bodyPr/>
                <a:lstStyle/>
                <a:p>
                  <a:pPr>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32-BB4A-98FF-824FF6F2E9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Tabelle4!$B$5:$E$5</c:f>
              <c:strCache>
                <c:ptCount val="4"/>
                <c:pt idx="0">
                  <c:v>(max+min)/2</c:v>
                </c:pt>
                <c:pt idx="1">
                  <c:v>(7+19+max+min)/4</c:v>
                </c:pt>
                <c:pt idx="2">
                  <c:v>(7+14+21)/3</c:v>
                </c:pt>
                <c:pt idx="3">
                  <c:v>(7+14+21+21)/4</c:v>
                </c:pt>
              </c:strCache>
            </c:strRef>
          </c:cat>
          <c:val>
            <c:numRef>
              <c:f>Tabelle4!$B$6:$E$6</c:f>
              <c:numCache>
                <c:formatCode>0.00</c:formatCode>
                <c:ptCount val="4"/>
                <c:pt idx="0">
                  <c:v>0.29641666666666699</c:v>
                </c:pt>
                <c:pt idx="1">
                  <c:v>0.21358333333333299</c:v>
                </c:pt>
                <c:pt idx="2">
                  <c:v>-0.12141666666666701</c:v>
                </c:pt>
                <c:pt idx="3">
                  <c:v>-0.22766666666666699</c:v>
                </c:pt>
              </c:numCache>
            </c:numRef>
          </c:val>
          <c:extLst>
            <c:ext xmlns:c16="http://schemas.microsoft.com/office/drawing/2014/chart" uri="{C3380CC4-5D6E-409C-BE32-E72D297353CC}">
              <c16:uniqueId val="{00000004-BE32-BB4A-98FF-824FF6F2E99A}"/>
            </c:ext>
          </c:extLst>
        </c:ser>
        <c:dLbls>
          <c:showLegendKey val="0"/>
          <c:showVal val="0"/>
          <c:showCatName val="0"/>
          <c:showSerName val="0"/>
          <c:showPercent val="0"/>
          <c:showBubbleSize val="0"/>
        </c:dLbls>
        <c:gapWidth val="150"/>
        <c:axId val="650432488"/>
        <c:axId val="480662840"/>
      </c:barChart>
      <c:catAx>
        <c:axId val="650432488"/>
        <c:scaling>
          <c:orientation val="minMax"/>
        </c:scaling>
        <c:delete val="0"/>
        <c:axPos val="b"/>
        <c:numFmt formatCode="General" sourceLinked="1"/>
        <c:majorTickMark val="out"/>
        <c:minorTickMark val="none"/>
        <c:tickLblPos val="nextTo"/>
        <c:spPr>
          <a:ln w="3175">
            <a:solidFill>
              <a:srgbClr val="808080"/>
            </a:solidFill>
            <a:prstDash val="solid"/>
          </a:ln>
        </c:spPr>
        <c:crossAx val="480662840"/>
        <c:crosses val="autoZero"/>
        <c:auto val="1"/>
        <c:lblAlgn val="ctr"/>
        <c:lblOffset val="100"/>
        <c:noMultiLvlLbl val="0"/>
      </c:catAx>
      <c:valAx>
        <c:axId val="480662840"/>
        <c:scaling>
          <c:orientation val="minMax"/>
        </c:scaling>
        <c:delete val="0"/>
        <c:axPos val="l"/>
        <c:majorGridlines>
          <c:spPr>
            <a:ln w="3175">
              <a:solidFill>
                <a:srgbClr val="808080"/>
              </a:solidFill>
              <a:prstDash val="solid"/>
            </a:ln>
          </c:spPr>
        </c:majorGridlines>
        <c:numFmt formatCode="0.00" sourceLinked="1"/>
        <c:majorTickMark val="out"/>
        <c:minorTickMark val="out"/>
        <c:tickLblPos val="nextTo"/>
        <c:spPr>
          <a:ln w="3175">
            <a:solidFill>
              <a:srgbClr val="808080"/>
            </a:solidFill>
            <a:prstDash val="solid"/>
          </a:ln>
        </c:spPr>
        <c:crossAx val="650432488"/>
        <c:crosses val="autoZero"/>
        <c:crossBetween val="between"/>
      </c:valAx>
      <c:spPr>
        <a:solidFill>
          <a:srgbClr val="FFFFFF"/>
        </a:solidFill>
        <a:ln w="25400">
          <a:noFill/>
        </a:ln>
      </c:spPr>
    </c:plotArea>
    <c:legend>
      <c:legendPos val="t"/>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105485232067494E-2"/>
          <c:y val="0.13515358361774699"/>
          <c:w val="0.88257915545367005"/>
          <c:h val="0.66566982881406001"/>
        </c:manualLayout>
      </c:layout>
      <c:scatterChart>
        <c:scatterStyle val="smoothMarker"/>
        <c:varyColors val="0"/>
        <c:dLbls>
          <c:showLegendKey val="0"/>
          <c:showVal val="0"/>
          <c:showCatName val="0"/>
          <c:showSerName val="0"/>
          <c:showPercent val="0"/>
          <c:showBubbleSize val="0"/>
        </c:dLbls>
        <c:axId val="651039512"/>
        <c:axId val="745279880"/>
      </c:scatterChart>
      <c:valAx>
        <c:axId val="651039512"/>
        <c:scaling>
          <c:orientation val="minMax"/>
          <c:max val="2000"/>
          <c:min val="1850"/>
        </c:scaling>
        <c:delete val="0"/>
        <c:axPos val="b"/>
        <c:numFmt formatCode="General" sourceLinked="1"/>
        <c:majorTickMark val="out"/>
        <c:minorTickMark val="none"/>
        <c:tickLblPos val="nextTo"/>
        <c:crossAx val="745279880"/>
        <c:crosses val="autoZero"/>
        <c:crossBetween val="midCat"/>
      </c:valAx>
      <c:valAx>
        <c:axId val="745279880"/>
        <c:scaling>
          <c:orientation val="minMax"/>
          <c:min val="270"/>
        </c:scaling>
        <c:delete val="0"/>
        <c:axPos val="l"/>
        <c:majorGridlines/>
        <c:numFmt formatCode="0" sourceLinked="1"/>
        <c:majorTickMark val="out"/>
        <c:minorTickMark val="none"/>
        <c:tickLblPos val="nextTo"/>
        <c:txPr>
          <a:bodyPr/>
          <a:lstStyle/>
          <a:p>
            <a:pPr>
              <a:defRPr>
                <a:latin typeface="Times New Roman"/>
              </a:defRPr>
            </a:pPr>
            <a:endParaRPr lang="de-DE"/>
          </a:p>
        </c:txPr>
        <c:crossAx val="651039512"/>
        <c:crosses val="autoZero"/>
        <c:crossBetween val="midCat"/>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de-DE" dirty="0"/>
              <a:t> </a:t>
            </a:r>
            <a:r>
              <a:rPr lang="de-DE" sz="1400" dirty="0">
                <a:latin typeface="Times New Roman"/>
                <a:cs typeface="Times New Roman"/>
              </a:rPr>
              <a:t>Global </a:t>
            </a:r>
            <a:r>
              <a:rPr lang="de-DE" sz="1400" dirty="0" err="1">
                <a:latin typeface="Times New Roman"/>
                <a:cs typeface="Times New Roman"/>
              </a:rPr>
              <a:t>mean</a:t>
            </a:r>
            <a:r>
              <a:rPr lang="de-DE" sz="1400" dirty="0">
                <a:latin typeface="Times New Roman"/>
                <a:cs typeface="Times New Roman"/>
              </a:rPr>
              <a:t> </a:t>
            </a:r>
            <a:r>
              <a:rPr lang="de-DE" sz="1400" dirty="0" err="1">
                <a:latin typeface="Times New Roman"/>
                <a:cs typeface="Times New Roman"/>
              </a:rPr>
              <a:t>temperature</a:t>
            </a:r>
            <a:r>
              <a:rPr lang="de-DE" sz="1400" baseline="0" dirty="0">
                <a:latin typeface="Times New Roman"/>
                <a:cs typeface="Times New Roman"/>
              </a:rPr>
              <a:t> </a:t>
            </a:r>
            <a:r>
              <a:rPr lang="de-DE" sz="1400" baseline="0" dirty="0" err="1">
                <a:latin typeface="Times New Roman"/>
                <a:cs typeface="Times New Roman"/>
              </a:rPr>
              <a:t>anomaly</a:t>
            </a:r>
            <a:r>
              <a:rPr lang="de-DE" sz="1400" baseline="0" dirty="0">
                <a:latin typeface="Times New Roman"/>
                <a:cs typeface="Times New Roman"/>
              </a:rPr>
              <a:t> </a:t>
            </a:r>
            <a:r>
              <a:rPr lang="de-DE" sz="1400" baseline="0" dirty="0" err="1">
                <a:latin typeface="Times New Roman"/>
                <a:cs typeface="Times New Roman"/>
              </a:rPr>
              <a:t>with</a:t>
            </a:r>
            <a:r>
              <a:rPr lang="de-DE" sz="1400" baseline="0" dirty="0">
                <a:latin typeface="Times New Roman"/>
                <a:cs typeface="Times New Roman"/>
              </a:rPr>
              <a:t> all(?)</a:t>
            </a:r>
            <a:r>
              <a:rPr lang="de-DE" sz="1400" b="1" i="0" baseline="0" dirty="0">
                <a:effectLst/>
              </a:rPr>
              <a:t> </a:t>
            </a:r>
            <a:r>
              <a:rPr lang="de-DE" sz="1400" b="1" i="0" baseline="0" dirty="0" err="1">
                <a:effectLst/>
                <a:latin typeface="Times New Roman"/>
                <a:cs typeface="Times New Roman"/>
              </a:rPr>
              <a:t>uncertainties</a:t>
            </a:r>
            <a:endParaRPr lang="de-DE" sz="1400" dirty="0">
              <a:effectLst/>
              <a:latin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de-DE" sz="1200" baseline="0" dirty="0">
              <a:latin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de-DE" sz="1200" baseline="0" dirty="0">
                <a:latin typeface="Times New Roman"/>
                <a:cs typeface="Times New Roman"/>
              </a:rPr>
              <a:t> </a:t>
            </a:r>
            <a:endParaRPr lang="de-DE" sz="1200" dirty="0">
              <a:latin typeface="Times New Roman"/>
              <a:cs typeface="Times New Roman"/>
            </a:endParaRPr>
          </a:p>
        </c:rich>
      </c:tx>
      <c:layout>
        <c:manualLayout>
          <c:xMode val="edge"/>
          <c:yMode val="edge"/>
          <c:x val="0.26742819647544103"/>
          <c:y val="4.4832774616044298E-2"/>
        </c:manualLayout>
      </c:layout>
      <c:overlay val="0"/>
      <c:spPr>
        <a:noFill/>
        <a:ln w="25400">
          <a:noFill/>
        </a:ln>
      </c:spPr>
    </c:title>
    <c:autoTitleDeleted val="0"/>
    <c:plotArea>
      <c:layout/>
      <c:scatterChart>
        <c:scatterStyle val="smoothMarker"/>
        <c:varyColors val="0"/>
        <c:ser>
          <c:idx val="0"/>
          <c:order val="0"/>
          <c:tx>
            <c:strRef>
              <c:f>Tabelle1!$B$5</c:f>
              <c:strCache>
                <c:ptCount val="1"/>
                <c:pt idx="0">
                  <c:v>Hadley anomaly</c:v>
                </c:pt>
              </c:strCache>
            </c:strRef>
          </c:tx>
          <c:spPr>
            <a:ln w="53975">
              <a:solidFill>
                <a:srgbClr val="1F497D">
                  <a:lumMod val="20000"/>
                  <a:lumOff val="80000"/>
                </a:srgbClr>
              </a:solidFill>
              <a:prstDash val="solid"/>
            </a:ln>
          </c:spPr>
          <c:marker>
            <c:symbol val="none"/>
          </c:marker>
          <c:errBars>
            <c:errDir val="y"/>
            <c:errBarType val="both"/>
            <c:errValType val="cust"/>
            <c:noEndCap val="1"/>
            <c:plus>
              <c:numRef>
                <c:f>Tabelle1!$S$6:$S$166</c:f>
                <c:numCache>
                  <c:formatCode>General</c:formatCode>
                  <c:ptCount val="161"/>
                  <c:pt idx="0">
                    <c:v>2.405593727893474</c:v>
                  </c:pt>
                  <c:pt idx="1">
                    <c:v>2.3980937278934751</c:v>
                  </c:pt>
                  <c:pt idx="2">
                    <c:v>2.3905937278934739</c:v>
                  </c:pt>
                  <c:pt idx="3">
                    <c:v>2.3830937278934741</c:v>
                  </c:pt>
                  <c:pt idx="4">
                    <c:v>2.3755937278934751</c:v>
                  </c:pt>
                  <c:pt idx="5">
                    <c:v>2.3680937278934739</c:v>
                  </c:pt>
                  <c:pt idx="6">
                    <c:v>2.3605937278934741</c:v>
                  </c:pt>
                  <c:pt idx="7">
                    <c:v>2.3530937278934738</c:v>
                  </c:pt>
                  <c:pt idx="8">
                    <c:v>2.345593727893474</c:v>
                  </c:pt>
                  <c:pt idx="9">
                    <c:v>2.338093727893475</c:v>
                  </c:pt>
                  <c:pt idx="10">
                    <c:v>2.3305937278934739</c:v>
                  </c:pt>
                  <c:pt idx="11">
                    <c:v>2.323093727893474</c:v>
                  </c:pt>
                  <c:pt idx="12">
                    <c:v>2.3155937278934751</c:v>
                  </c:pt>
                  <c:pt idx="13">
                    <c:v>2.3080937278934739</c:v>
                  </c:pt>
                  <c:pt idx="14">
                    <c:v>2.300593727893474</c:v>
                  </c:pt>
                  <c:pt idx="15">
                    <c:v>2.2930937278934742</c:v>
                  </c:pt>
                  <c:pt idx="16">
                    <c:v>2.2855937278934739</c:v>
                  </c:pt>
                  <c:pt idx="17">
                    <c:v>2.2780937278934741</c:v>
                  </c:pt>
                  <c:pt idx="18">
                    <c:v>2.2705937278934738</c:v>
                  </c:pt>
                  <c:pt idx="19">
                    <c:v>2.263093727893474</c:v>
                  </c:pt>
                  <c:pt idx="20">
                    <c:v>2.2555937278934741</c:v>
                  </c:pt>
                  <c:pt idx="21">
                    <c:v>2.2480937278934738</c:v>
                  </c:pt>
                  <c:pt idx="22">
                    <c:v>2.240593727893474</c:v>
                  </c:pt>
                  <c:pt idx="23">
                    <c:v>2.2330937278934742</c:v>
                  </c:pt>
                  <c:pt idx="24">
                    <c:v>2.2255937278934739</c:v>
                  </c:pt>
                  <c:pt idx="25">
                    <c:v>2.218093727893474</c:v>
                  </c:pt>
                  <c:pt idx="26">
                    <c:v>2.2105937278934742</c:v>
                  </c:pt>
                  <c:pt idx="27">
                    <c:v>2.2030937278934739</c:v>
                  </c:pt>
                  <c:pt idx="28">
                    <c:v>2.1955937278934741</c:v>
                  </c:pt>
                  <c:pt idx="29">
                    <c:v>2.1880937278934738</c:v>
                  </c:pt>
                  <c:pt idx="30">
                    <c:v>2.1805937278934739</c:v>
                  </c:pt>
                  <c:pt idx="31">
                    <c:v>2.1730937278934741</c:v>
                  </c:pt>
                  <c:pt idx="32">
                    <c:v>2.1655937278934738</c:v>
                  </c:pt>
                  <c:pt idx="33">
                    <c:v>2.158093727893474</c:v>
                  </c:pt>
                  <c:pt idx="34">
                    <c:v>2.1505937278934741</c:v>
                  </c:pt>
                  <c:pt idx="35">
                    <c:v>2.1430937278934739</c:v>
                  </c:pt>
                  <c:pt idx="36">
                    <c:v>2.135593727893474</c:v>
                  </c:pt>
                  <c:pt idx="37">
                    <c:v>2.1280937278934742</c:v>
                  </c:pt>
                  <c:pt idx="38">
                    <c:v>2.1205937278934739</c:v>
                  </c:pt>
                  <c:pt idx="39">
                    <c:v>2.113093727893474</c:v>
                  </c:pt>
                  <c:pt idx="40">
                    <c:v>2.1055937278934742</c:v>
                  </c:pt>
                  <c:pt idx="41">
                    <c:v>2.0980937278934739</c:v>
                  </c:pt>
                  <c:pt idx="42">
                    <c:v>2.0905937278934741</c:v>
                  </c:pt>
                  <c:pt idx="43">
                    <c:v>2.0830937278934738</c:v>
                  </c:pt>
                  <c:pt idx="44">
                    <c:v>2.075593727893474</c:v>
                  </c:pt>
                  <c:pt idx="45">
                    <c:v>2.0680937278934741</c:v>
                  </c:pt>
                  <c:pt idx="46">
                    <c:v>2.0605937278934738</c:v>
                  </c:pt>
                  <c:pt idx="47">
                    <c:v>2.053093727893474</c:v>
                  </c:pt>
                  <c:pt idx="48">
                    <c:v>2.0455937278934742</c:v>
                  </c:pt>
                  <c:pt idx="49">
                    <c:v>2.0380937278934739</c:v>
                  </c:pt>
                  <c:pt idx="50">
                    <c:v>2.030593727893474</c:v>
                  </c:pt>
                  <c:pt idx="51">
                    <c:v>2.0231136041380999</c:v>
                  </c:pt>
                  <c:pt idx="52">
                    <c:v>2.01567323025471</c:v>
                  </c:pt>
                  <c:pt idx="53">
                    <c:v>2.008272598393217</c:v>
                  </c:pt>
                  <c:pt idx="54">
                    <c:v>2.0009116954758892</c:v>
                  </c:pt>
                  <c:pt idx="55">
                    <c:v>1.9935905032059431</c:v>
                  </c:pt>
                  <c:pt idx="56">
                    <c:v>1.986308998079573</c:v>
                  </c:pt>
                  <c:pt idx="57">
                    <c:v>1.9790671514013729</c:v>
                  </c:pt>
                  <c:pt idx="58">
                    <c:v>1.9718649293031461</c:v>
                  </c:pt>
                  <c:pt idx="59">
                    <c:v>1.964702292766062</c:v>
                  </c:pt>
                  <c:pt idx="60">
                    <c:v>1.9575791976461341</c:v>
                  </c:pt>
                  <c:pt idx="61">
                    <c:v>1.9504955947029701</c:v>
                  </c:pt>
                  <c:pt idx="62">
                    <c:v>1.9434514296317671</c:v>
                  </c:pt>
                  <c:pt idx="63">
                    <c:v>1.9364466430984819</c:v>
                  </c:pt>
                  <c:pt idx="64">
                    <c:v>1.929481170778153</c:v>
                  </c:pt>
                  <c:pt idx="65">
                    <c:v>1.9225549433962761</c:v>
                  </c:pt>
                  <c:pt idx="66">
                    <c:v>1.915667886773218</c:v>
                  </c:pt>
                  <c:pt idx="67">
                    <c:v>1.908819921871568</c:v>
                  </c:pt>
                  <c:pt idx="68">
                    <c:v>1.9020109648463659</c:v>
                  </c:pt>
                  <c:pt idx="69">
                    <c:v>1.8952409270981549</c:v>
                  </c:pt>
                  <c:pt idx="70">
                    <c:v>1.888509715328742</c:v>
                  </c:pt>
                  <c:pt idx="71">
                    <c:v>1.8818172315996231</c:v>
                  </c:pt>
                  <c:pt idx="72">
                    <c:v>1.87516337339297</c:v>
                  </c:pt>
                  <c:pt idx="73">
                    <c:v>1.868548033675091</c:v>
                  </c:pt>
                  <c:pt idx="74">
                    <c:v>1.861971100962293</c:v>
                  </c:pt>
                  <c:pt idx="75">
                    <c:v>1.8554324593890339</c:v>
                  </c:pt>
                  <c:pt idx="76">
                    <c:v>1.8489319887782769</c:v>
                  </c:pt>
                  <c:pt idx="77">
                    <c:v>1.8424695647139631</c:v>
                  </c:pt>
                  <c:pt idx="78">
                    <c:v>1.8360450586154839</c:v>
                  </c:pt>
                  <c:pt idx="79">
                    <c:v>1.829658337814065</c:v>
                  </c:pt>
                  <c:pt idx="80">
                    <c:v>1.8233092656309691</c:v>
                  </c:pt>
                  <c:pt idx="81">
                    <c:v>1.816997701457391</c:v>
                  </c:pt>
                  <c:pt idx="82">
                    <c:v>1.8107235008359679</c:v>
                  </c:pt>
                  <c:pt idx="83">
                    <c:v>1.804486515543781</c:v>
                  </c:pt>
                  <c:pt idx="84">
                    <c:v>1.79828659367676</c:v>
                  </c:pt>
                  <c:pt idx="85">
                    <c:v>1.7921235797353681</c:v>
                  </c:pt>
                  <c:pt idx="86">
                    <c:v>1.7859973147114869</c:v>
                  </c:pt>
                  <c:pt idx="87">
                    <c:v>1.779907636176367</c:v>
                  </c:pt>
                  <c:pt idx="88">
                    <c:v>1.7738543783695619</c:v>
                  </c:pt>
                  <c:pt idx="89">
                    <c:v>1.7678373722887371</c:v>
                  </c:pt>
                  <c:pt idx="90">
                    <c:v>1.7618564457802499</c:v>
                  </c:pt>
                  <c:pt idx="91">
                    <c:v>1.7559114236303821</c:v>
                  </c:pt>
                  <c:pt idx="92">
                    <c:v>1.750002127657166</c:v>
                  </c:pt>
                  <c:pt idx="93">
                    <c:v>1.7441283768026541</c:v>
                  </c:pt>
                  <c:pt idx="94">
                    <c:v>1.7382899872255619</c:v>
                  </c:pt>
                  <c:pt idx="95">
                    <c:v>1.7324867723941959</c:v>
                  </c:pt>
                  <c:pt idx="96">
                    <c:v>1.7267185431795451</c:v>
                  </c:pt>
                  <c:pt idx="97">
                    <c:v>1.7209851079484599</c:v>
                  </c:pt>
                  <c:pt idx="98">
                    <c:v>1.7152862726568241</c:v>
                  </c:pt>
                  <c:pt idx="99">
                    <c:v>1.7096218409426389</c:v>
                  </c:pt>
                  <c:pt idx="100">
                    <c:v>1.7039916142189091</c:v>
                  </c:pt>
                  <c:pt idx="101">
                    <c:v>1.6983953917662751</c:v>
                  </c:pt>
                  <c:pt idx="102">
                    <c:v>1.6928329708252901</c:v>
                  </c:pt>
                  <c:pt idx="103">
                    <c:v>1.687304146688271</c:v>
                  </c:pt>
                  <c:pt idx="104">
                    <c:v>1.681808712790646</c:v>
                  </c:pt>
                  <c:pt idx="105">
                    <c:v>1.67634646080172</c:v>
                  </c:pt>
                  <c:pt idx="106">
                    <c:v>1.6709171807147849</c:v>
                  </c:pt>
                  <c:pt idx="107">
                    <c:v>1.6655206609365321</c:v>
                  </c:pt>
                  <c:pt idx="108">
                    <c:v>1.6601566883756449</c:v>
                  </c:pt>
                  <c:pt idx="109">
                    <c:v>1.6548250485305831</c:v>
                  </c:pt>
                  <c:pt idx="110">
                    <c:v>1.649525525576421</c:v>
                  </c:pt>
                  <c:pt idx="111">
                    <c:v>1.6442579024507551</c:v>
                  </c:pt>
                  <c:pt idx="112">
                    <c:v>1.6390219609385701</c:v>
                  </c:pt>
                  <c:pt idx="113">
                    <c:v>1.633817481756032</c:v>
                  </c:pt>
                  <c:pt idx="114">
                    <c:v>1.6286442446331899</c:v>
                  </c:pt>
                  <c:pt idx="115">
                    <c:v>1.62350202839548</c:v>
                  </c:pt>
                  <c:pt idx="116">
                    <c:v>1.6183906110440349</c:v>
                  </c:pt>
                  <c:pt idx="117">
                    <c:v>1.6133097698347549</c:v>
                  </c:pt>
                  <c:pt idx="118">
                    <c:v>1.6082592813560821</c:v>
                  </c:pt>
                  <c:pt idx="119">
                    <c:v>1.6032389216054579</c:v>
                  </c:pt>
                  <c:pt idx="120">
                    <c:v>1.598248466064436</c:v>
                  </c:pt>
                  <c:pt idx="121">
                    <c:v>1.593287689772412</c:v>
                  </c:pt>
                  <c:pt idx="122">
                    <c:v>1.588356367398942</c:v>
                  </c:pt>
                  <c:pt idx="123">
                    <c:v>1.5834542733146471</c:v>
                  </c:pt>
                  <c:pt idx="124">
                    <c:v>1.578581181660653</c:v>
                  </c:pt>
                  <c:pt idx="125">
                    <c:v>1.5737368664165681</c:v>
                  </c:pt>
                  <c:pt idx="126">
                    <c:v>1.5884582720168241</c:v>
                  </c:pt>
                  <c:pt idx="127">
                    <c:v>1.5836196842064141</c:v>
                  </c:pt>
                  <c:pt idx="128">
                    <c:v>1.5788089333462629</c:v>
                  </c:pt>
                  <c:pt idx="129">
                    <c:v>1.574025803809008</c:v>
                  </c:pt>
                  <c:pt idx="130">
                    <c:v>1.569270080008041</c:v>
                  </c:pt>
                  <c:pt idx="131">
                    <c:v>1.5834718570393871</c:v>
                  </c:pt>
                  <c:pt idx="132">
                    <c:v>1.5787207305933579</c:v>
                  </c:pt>
                  <c:pt idx="133">
                    <c:v>1.5739961502497339</c:v>
                  </c:pt>
                  <c:pt idx="134">
                    <c:v>1.5692979102651179</c:v>
                  </c:pt>
                  <c:pt idx="135">
                    <c:v>1.5646258050942801</c:v>
                  </c:pt>
                  <c:pt idx="136">
                    <c:v>1.559979629437519</c:v>
                  </c:pt>
                  <c:pt idx="137">
                    <c:v>1.555359178286817</c:v>
                  </c:pt>
                  <c:pt idx="138">
                    <c:v>1.550764246970769</c:v>
                  </c:pt>
                  <c:pt idx="139">
                    <c:v>1.5461946311982999</c:v>
                  </c:pt>
                  <c:pt idx="140">
                    <c:v>1.54165012710117</c:v>
                  </c:pt>
                  <c:pt idx="141">
                    <c:v>1.5371305312752801</c:v>
                  </c:pt>
                  <c:pt idx="142">
                    <c:v>1.53263564082076</c:v>
                  </c:pt>
                  <c:pt idx="143">
                    <c:v>1.528165253380882</c:v>
                  </c:pt>
                  <c:pt idx="144">
                    <c:v>1.5237191671797681</c:v>
                  </c:pt>
                  <c:pt idx="145">
                    <c:v>1.5192971810589331</c:v>
                  </c:pt>
                  <c:pt idx="146">
                    <c:v>1.5148990945126499</c:v>
                  </c:pt>
                  <c:pt idx="147">
                    <c:v>1.51052470772216</c:v>
                  </c:pt>
                  <c:pt idx="148">
                    <c:v>1.506173821588735</c:v>
                  </c:pt>
                  <c:pt idx="149">
                    <c:v>1.501846237765599</c:v>
                  </c:pt>
                  <c:pt idx="150">
                    <c:v>1.4975417586887361</c:v>
                  </c:pt>
                  <c:pt idx="151">
                    <c:v>1.493260187606579</c:v>
                  </c:pt>
                  <c:pt idx="152">
                    <c:v>1.489001328608607</c:v>
                  </c:pt>
                  <c:pt idx="153">
                    <c:v>1.4847649866528601</c:v>
                  </c:pt>
                  <c:pt idx="154">
                    <c:v>1.4627996242618799</c:v>
                  </c:pt>
                  <c:pt idx="155">
                    <c:v>1.458660113453917</c:v>
                  </c:pt>
                  <c:pt idx="156">
                    <c:v>1.454542573671624</c:v>
                  </c:pt>
                  <c:pt idx="157">
                    <c:v>1.450446807256442</c:v>
                  </c:pt>
                  <c:pt idx="158">
                    <c:v>1.4463726176640479</c:v>
                  </c:pt>
                  <c:pt idx="159">
                    <c:v>1.442319809485189</c:v>
                  </c:pt>
                  <c:pt idx="160">
                    <c:v>1.438288188465469</c:v>
                  </c:pt>
                </c:numCache>
              </c:numRef>
            </c:plus>
            <c:minus>
              <c:numRef>
                <c:f>Tabelle1!$AF$6:$AF$166</c:f>
                <c:numCache>
                  <c:formatCode>General</c:formatCode>
                  <c:ptCount val="161"/>
                  <c:pt idx="0">
                    <c:v>1.5292447448959701</c:v>
                  </c:pt>
                  <c:pt idx="1">
                    <c:v>1.5242447448959699</c:v>
                  </c:pt>
                  <c:pt idx="2">
                    <c:v>1.5192447448959701</c:v>
                  </c:pt>
                  <c:pt idx="3">
                    <c:v>1.5142447448959699</c:v>
                  </c:pt>
                  <c:pt idx="4">
                    <c:v>1.50924474489597</c:v>
                  </c:pt>
                  <c:pt idx="5">
                    <c:v>1.5042447448959699</c:v>
                  </c:pt>
                  <c:pt idx="6">
                    <c:v>1.49924474489597</c:v>
                  </c:pt>
                  <c:pt idx="7">
                    <c:v>1.494244744895969</c:v>
                  </c:pt>
                  <c:pt idx="8">
                    <c:v>1.48924474489597</c:v>
                  </c:pt>
                  <c:pt idx="9">
                    <c:v>1.4842447448959699</c:v>
                  </c:pt>
                  <c:pt idx="10">
                    <c:v>1.47924474489597</c:v>
                  </c:pt>
                  <c:pt idx="11">
                    <c:v>1.474244744895969</c:v>
                  </c:pt>
                  <c:pt idx="12">
                    <c:v>1.46924474489597</c:v>
                  </c:pt>
                  <c:pt idx="13">
                    <c:v>1.4642447448959699</c:v>
                  </c:pt>
                  <c:pt idx="14">
                    <c:v>1.45924474489597</c:v>
                  </c:pt>
                  <c:pt idx="15">
                    <c:v>1.4542447448959701</c:v>
                  </c:pt>
                  <c:pt idx="16">
                    <c:v>1.44924474489597</c:v>
                  </c:pt>
                  <c:pt idx="17">
                    <c:v>1.4442447448959701</c:v>
                  </c:pt>
                  <c:pt idx="18">
                    <c:v>1.43924474489597</c:v>
                  </c:pt>
                  <c:pt idx="19">
                    <c:v>1.4342447448959701</c:v>
                  </c:pt>
                  <c:pt idx="20">
                    <c:v>1.42924474489597</c:v>
                  </c:pt>
                  <c:pt idx="21">
                    <c:v>1.4242447448959701</c:v>
                  </c:pt>
                  <c:pt idx="22">
                    <c:v>1.41924474489597</c:v>
                  </c:pt>
                  <c:pt idx="23">
                    <c:v>1.4142447448959701</c:v>
                  </c:pt>
                  <c:pt idx="24">
                    <c:v>1.4092447448959691</c:v>
                  </c:pt>
                  <c:pt idx="25">
                    <c:v>1.4042447448959701</c:v>
                  </c:pt>
                  <c:pt idx="26">
                    <c:v>1.3992447448959699</c:v>
                  </c:pt>
                  <c:pt idx="27">
                    <c:v>1.3942447448959701</c:v>
                  </c:pt>
                  <c:pt idx="28">
                    <c:v>1.3892447448959691</c:v>
                  </c:pt>
                  <c:pt idx="29">
                    <c:v>1.38424474489597</c:v>
                  </c:pt>
                  <c:pt idx="30">
                    <c:v>1.3792447448959699</c:v>
                  </c:pt>
                  <c:pt idx="31">
                    <c:v>1.37424474489597</c:v>
                  </c:pt>
                  <c:pt idx="32">
                    <c:v>1.369244744895969</c:v>
                  </c:pt>
                  <c:pt idx="33">
                    <c:v>1.36424474489597</c:v>
                  </c:pt>
                  <c:pt idx="34">
                    <c:v>1.3592447448959699</c:v>
                  </c:pt>
                  <c:pt idx="35">
                    <c:v>1.35424474489597</c:v>
                  </c:pt>
                  <c:pt idx="36">
                    <c:v>1.3492447448959699</c:v>
                  </c:pt>
                  <c:pt idx="37">
                    <c:v>1.34424474489597</c:v>
                  </c:pt>
                  <c:pt idx="38">
                    <c:v>1.3392447448959699</c:v>
                  </c:pt>
                  <c:pt idx="39">
                    <c:v>1.33424474489597</c:v>
                  </c:pt>
                  <c:pt idx="40">
                    <c:v>1.3292447448959701</c:v>
                  </c:pt>
                  <c:pt idx="41">
                    <c:v>1.32424474489597</c:v>
                  </c:pt>
                  <c:pt idx="42">
                    <c:v>1.3192447448959701</c:v>
                  </c:pt>
                  <c:pt idx="43">
                    <c:v>1.31424474489597</c:v>
                  </c:pt>
                  <c:pt idx="44">
                    <c:v>1.3092447448959701</c:v>
                  </c:pt>
                  <c:pt idx="45">
                    <c:v>1.30424474489597</c:v>
                  </c:pt>
                  <c:pt idx="46">
                    <c:v>1.2992447448959701</c:v>
                  </c:pt>
                  <c:pt idx="47">
                    <c:v>1.29424474489597</c:v>
                  </c:pt>
                  <c:pt idx="48">
                    <c:v>1.2892447448959701</c:v>
                  </c:pt>
                  <c:pt idx="49">
                    <c:v>1.28424474489597</c:v>
                  </c:pt>
                  <c:pt idx="50">
                    <c:v>1.2792447448959701</c:v>
                  </c:pt>
                  <c:pt idx="51">
                    <c:v>1.2742447448959699</c:v>
                  </c:pt>
                  <c:pt idx="52">
                    <c:v>1.2692447448959701</c:v>
                  </c:pt>
                  <c:pt idx="53">
                    <c:v>1.2642447448959699</c:v>
                  </c:pt>
                  <c:pt idx="54">
                    <c:v>1.25924474489597</c:v>
                  </c:pt>
                  <c:pt idx="55">
                    <c:v>1.2542447448959699</c:v>
                  </c:pt>
                  <c:pt idx="56">
                    <c:v>1.24924474489597</c:v>
                  </c:pt>
                  <c:pt idx="57">
                    <c:v>1.2442447448959699</c:v>
                  </c:pt>
                  <c:pt idx="58">
                    <c:v>1.23924474489597</c:v>
                  </c:pt>
                  <c:pt idx="59">
                    <c:v>1.2342447448959699</c:v>
                  </c:pt>
                  <c:pt idx="60">
                    <c:v>1.22924474489597</c:v>
                  </c:pt>
                  <c:pt idx="61">
                    <c:v>1.2242447448959699</c:v>
                  </c:pt>
                  <c:pt idx="62">
                    <c:v>1.21924474489597</c:v>
                  </c:pt>
                  <c:pt idx="63">
                    <c:v>1.2142447448959699</c:v>
                  </c:pt>
                  <c:pt idx="64">
                    <c:v>1.20924474489597</c:v>
                  </c:pt>
                  <c:pt idx="65">
                    <c:v>1.2042447448959701</c:v>
                  </c:pt>
                  <c:pt idx="66">
                    <c:v>1.19924474489597</c:v>
                  </c:pt>
                  <c:pt idx="67">
                    <c:v>1.1942447448959701</c:v>
                  </c:pt>
                  <c:pt idx="68">
                    <c:v>1.18924474489597</c:v>
                  </c:pt>
                  <c:pt idx="69">
                    <c:v>1.1842447448959701</c:v>
                  </c:pt>
                  <c:pt idx="70">
                    <c:v>1.17924474489597</c:v>
                  </c:pt>
                  <c:pt idx="71">
                    <c:v>1.1742447448959701</c:v>
                  </c:pt>
                  <c:pt idx="72">
                    <c:v>1.16924474489597</c:v>
                  </c:pt>
                  <c:pt idx="73">
                    <c:v>1.1642447448959701</c:v>
                  </c:pt>
                  <c:pt idx="74">
                    <c:v>1.15924474489597</c:v>
                  </c:pt>
                  <c:pt idx="75">
                    <c:v>1.1542447448959701</c:v>
                  </c:pt>
                  <c:pt idx="76">
                    <c:v>1.1492447448959699</c:v>
                  </c:pt>
                  <c:pt idx="77">
                    <c:v>1.1442447448959701</c:v>
                  </c:pt>
                  <c:pt idx="78">
                    <c:v>1.1392447448959699</c:v>
                  </c:pt>
                  <c:pt idx="79">
                    <c:v>1.13424474489597</c:v>
                  </c:pt>
                  <c:pt idx="80">
                    <c:v>1.1292447448959699</c:v>
                  </c:pt>
                  <c:pt idx="81">
                    <c:v>1.12424474489597</c:v>
                  </c:pt>
                  <c:pt idx="82">
                    <c:v>1.1192447448959699</c:v>
                  </c:pt>
                  <c:pt idx="83">
                    <c:v>1.11424474489597</c:v>
                  </c:pt>
                  <c:pt idx="84">
                    <c:v>1.1092447448959699</c:v>
                  </c:pt>
                  <c:pt idx="85">
                    <c:v>1.10424474489597</c:v>
                  </c:pt>
                  <c:pt idx="86">
                    <c:v>1.0992447448959699</c:v>
                  </c:pt>
                  <c:pt idx="87">
                    <c:v>1.09424474489597</c:v>
                  </c:pt>
                  <c:pt idx="88">
                    <c:v>1.0892447448959699</c:v>
                  </c:pt>
                  <c:pt idx="89">
                    <c:v>1.08424474489597</c:v>
                  </c:pt>
                  <c:pt idx="90">
                    <c:v>1.0792447448959701</c:v>
                  </c:pt>
                  <c:pt idx="91">
                    <c:v>1.07424474489597</c:v>
                  </c:pt>
                  <c:pt idx="92">
                    <c:v>1.0692447448959701</c:v>
                  </c:pt>
                  <c:pt idx="93">
                    <c:v>1.06424474489597</c:v>
                  </c:pt>
                  <c:pt idx="94">
                    <c:v>1.0592447448959701</c:v>
                  </c:pt>
                  <c:pt idx="95">
                    <c:v>1.05424474489597</c:v>
                  </c:pt>
                  <c:pt idx="96">
                    <c:v>1.0492447448959701</c:v>
                  </c:pt>
                  <c:pt idx="97">
                    <c:v>1.04424474489597</c:v>
                  </c:pt>
                  <c:pt idx="98">
                    <c:v>1.0392447448959701</c:v>
                  </c:pt>
                  <c:pt idx="99">
                    <c:v>1.03424474489597</c:v>
                  </c:pt>
                  <c:pt idx="100">
                    <c:v>1.0292447448959701</c:v>
                  </c:pt>
                  <c:pt idx="101">
                    <c:v>1.0242447448959699</c:v>
                  </c:pt>
                  <c:pt idx="102">
                    <c:v>1.0192447448959701</c:v>
                  </c:pt>
                  <c:pt idx="103">
                    <c:v>1.0142447448959699</c:v>
                  </c:pt>
                  <c:pt idx="104">
                    <c:v>1.00924474489597</c:v>
                  </c:pt>
                  <c:pt idx="105">
                    <c:v>1.0042447448959699</c:v>
                  </c:pt>
                  <c:pt idx="106">
                    <c:v>0.99924474489597004</c:v>
                  </c:pt>
                  <c:pt idx="107">
                    <c:v>0.99424474489597003</c:v>
                  </c:pt>
                  <c:pt idx="108">
                    <c:v>0.98924474489597003</c:v>
                  </c:pt>
                  <c:pt idx="109">
                    <c:v>0.98424474489597003</c:v>
                  </c:pt>
                  <c:pt idx="110">
                    <c:v>0.97924474489597002</c:v>
                  </c:pt>
                  <c:pt idx="111">
                    <c:v>0.97424474489597002</c:v>
                  </c:pt>
                  <c:pt idx="112">
                    <c:v>0.96924474489597001</c:v>
                  </c:pt>
                  <c:pt idx="113">
                    <c:v>0.96424474489597001</c:v>
                  </c:pt>
                  <c:pt idx="114">
                    <c:v>0.95924474489597</c:v>
                  </c:pt>
                  <c:pt idx="115">
                    <c:v>0.95424474489597</c:v>
                  </c:pt>
                  <c:pt idx="116">
                    <c:v>0.94924474489596999</c:v>
                  </c:pt>
                  <c:pt idx="117">
                    <c:v>0.94424474489596999</c:v>
                  </c:pt>
                  <c:pt idx="118">
                    <c:v>0.93924474489596999</c:v>
                  </c:pt>
                  <c:pt idx="119">
                    <c:v>0.93424474489596998</c:v>
                  </c:pt>
                  <c:pt idx="120">
                    <c:v>0.92924474489596998</c:v>
                  </c:pt>
                  <c:pt idx="121">
                    <c:v>0.92424474489596997</c:v>
                  </c:pt>
                  <c:pt idx="122">
                    <c:v>0.91924474489596997</c:v>
                  </c:pt>
                  <c:pt idx="123">
                    <c:v>0.91424474489596996</c:v>
                  </c:pt>
                  <c:pt idx="124">
                    <c:v>0.90924474489596996</c:v>
                  </c:pt>
                  <c:pt idx="125">
                    <c:v>0.90424474489596995</c:v>
                  </c:pt>
                  <c:pt idx="126">
                    <c:v>0.89924474489596995</c:v>
                  </c:pt>
                  <c:pt idx="127">
                    <c:v>0.89424474489596995</c:v>
                  </c:pt>
                  <c:pt idx="128">
                    <c:v>0.88924474489597005</c:v>
                  </c:pt>
                  <c:pt idx="129">
                    <c:v>0.88424474489597005</c:v>
                  </c:pt>
                  <c:pt idx="130">
                    <c:v>0.87924474489597004</c:v>
                  </c:pt>
                  <c:pt idx="131">
                    <c:v>0.87424474489597004</c:v>
                  </c:pt>
                  <c:pt idx="132">
                    <c:v>0.86924474489597003</c:v>
                  </c:pt>
                  <c:pt idx="133">
                    <c:v>0.86424474489597003</c:v>
                  </c:pt>
                  <c:pt idx="134">
                    <c:v>0.85924474489597003</c:v>
                  </c:pt>
                  <c:pt idx="135">
                    <c:v>0.85424474489597002</c:v>
                  </c:pt>
                  <c:pt idx="136">
                    <c:v>0.84924474489597002</c:v>
                  </c:pt>
                  <c:pt idx="137">
                    <c:v>0.84424474489597001</c:v>
                  </c:pt>
                  <c:pt idx="138">
                    <c:v>0.83924474489597001</c:v>
                  </c:pt>
                  <c:pt idx="139">
                    <c:v>0.83424474489597</c:v>
                  </c:pt>
                  <c:pt idx="140">
                    <c:v>0.82924474489597</c:v>
                  </c:pt>
                  <c:pt idx="141">
                    <c:v>0.82424474489596999</c:v>
                  </c:pt>
                  <c:pt idx="142">
                    <c:v>0.81924474489596999</c:v>
                  </c:pt>
                  <c:pt idx="143">
                    <c:v>0.81424474489596999</c:v>
                  </c:pt>
                  <c:pt idx="144">
                    <c:v>0.80924474489596998</c:v>
                  </c:pt>
                  <c:pt idx="145">
                    <c:v>0.80424474489596998</c:v>
                  </c:pt>
                  <c:pt idx="146">
                    <c:v>0.79924474489596997</c:v>
                  </c:pt>
                  <c:pt idx="147">
                    <c:v>0.79424474489596997</c:v>
                  </c:pt>
                  <c:pt idx="148">
                    <c:v>0.78924474489596996</c:v>
                  </c:pt>
                  <c:pt idx="149">
                    <c:v>0.78424474489596996</c:v>
                  </c:pt>
                  <c:pt idx="150">
                    <c:v>0.77924474489596995</c:v>
                  </c:pt>
                  <c:pt idx="151">
                    <c:v>0.77424474489596995</c:v>
                  </c:pt>
                  <c:pt idx="152">
                    <c:v>0.76924474489596995</c:v>
                  </c:pt>
                  <c:pt idx="153">
                    <c:v>0.76424474489597005</c:v>
                  </c:pt>
                  <c:pt idx="154">
                    <c:v>0.75924474489597005</c:v>
                  </c:pt>
                  <c:pt idx="155">
                    <c:v>0.75424474489597004</c:v>
                  </c:pt>
                  <c:pt idx="156">
                    <c:v>0.74924474489597004</c:v>
                  </c:pt>
                  <c:pt idx="157">
                    <c:v>0.74424474489597003</c:v>
                  </c:pt>
                  <c:pt idx="158">
                    <c:v>0.73924474489597003</c:v>
                  </c:pt>
                  <c:pt idx="159">
                    <c:v>0.73424474489597003</c:v>
                  </c:pt>
                  <c:pt idx="160">
                    <c:v>0.72924474489597002</c:v>
                  </c:pt>
                </c:numCache>
              </c:numRef>
            </c:minus>
            <c:spPr>
              <a:ln w="3175">
                <a:gradFill flip="none" rotWithShape="1">
                  <a:gsLst>
                    <a:gs pos="0">
                      <a:srgbClr val="333399"/>
                    </a:gs>
                    <a:gs pos="100000">
                      <a:srgbClr val="FFFFFF"/>
                    </a:gs>
                    <a:gs pos="95000">
                      <a:srgbClr val="FFFFFF"/>
                    </a:gs>
                  </a:gsLst>
                  <a:lin ang="0" scaled="1"/>
                  <a:tileRect/>
                </a:gradFill>
                <a:prstDash val="solid"/>
              </a:ln>
              <a:effectLst>
                <a:glow rad="177800">
                  <a:schemeClr val="tx2">
                    <a:lumMod val="20000"/>
                    <a:lumOff val="80000"/>
                    <a:alpha val="75000"/>
                  </a:schemeClr>
                </a:glow>
              </a:effectLst>
            </c:spPr>
          </c:errBars>
          <c:xVal>
            <c:numRef>
              <c:f>Tabelle1!$A$6:$A$166</c:f>
              <c:numCache>
                <c:formatCode>General</c:formatCode>
                <c:ptCount val="161"/>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numCache>
            </c:numRef>
          </c:xVal>
          <c:yVal>
            <c:numRef>
              <c:f>Tabelle1!$B$6:$B$166</c:f>
              <c:numCache>
                <c:formatCode>General</c:formatCode>
                <c:ptCount val="161"/>
                <c:pt idx="0">
                  <c:v>-0.44700000000000001</c:v>
                </c:pt>
                <c:pt idx="1">
                  <c:v>-0.29199999999999998</c:v>
                </c:pt>
                <c:pt idx="2">
                  <c:v>-0.29399999999999998</c:v>
                </c:pt>
                <c:pt idx="3">
                  <c:v>-0.33700000000000002</c:v>
                </c:pt>
                <c:pt idx="4">
                  <c:v>-0.307</c:v>
                </c:pt>
                <c:pt idx="5">
                  <c:v>-0.32100000000000001</c:v>
                </c:pt>
                <c:pt idx="6">
                  <c:v>-0.40600000000000003</c:v>
                </c:pt>
                <c:pt idx="7">
                  <c:v>-0.503</c:v>
                </c:pt>
                <c:pt idx="8">
                  <c:v>-0.51300000000000001</c:v>
                </c:pt>
                <c:pt idx="9">
                  <c:v>-0.34899999999999998</c:v>
                </c:pt>
                <c:pt idx="10">
                  <c:v>-0.372</c:v>
                </c:pt>
                <c:pt idx="11">
                  <c:v>-0.41199999999999998</c:v>
                </c:pt>
                <c:pt idx="12">
                  <c:v>-0.54</c:v>
                </c:pt>
                <c:pt idx="13">
                  <c:v>-0.315</c:v>
                </c:pt>
                <c:pt idx="14">
                  <c:v>-0.51600000000000001</c:v>
                </c:pt>
                <c:pt idx="15">
                  <c:v>-0.29699999999999999</c:v>
                </c:pt>
                <c:pt idx="16">
                  <c:v>-0.30299999999999999</c:v>
                </c:pt>
                <c:pt idx="17">
                  <c:v>-0.33400000000000002</c:v>
                </c:pt>
                <c:pt idx="18">
                  <c:v>-0.29099999999999998</c:v>
                </c:pt>
                <c:pt idx="19">
                  <c:v>-0.313</c:v>
                </c:pt>
                <c:pt idx="20">
                  <c:v>-0.30199999999999999</c:v>
                </c:pt>
                <c:pt idx="21">
                  <c:v>-0.34399999999999997</c:v>
                </c:pt>
                <c:pt idx="22">
                  <c:v>-0.255</c:v>
                </c:pt>
                <c:pt idx="23">
                  <c:v>-0.33100000000000002</c:v>
                </c:pt>
                <c:pt idx="24">
                  <c:v>-0.39700000000000002</c:v>
                </c:pt>
                <c:pt idx="25">
                  <c:v>-0.41799999999999998</c:v>
                </c:pt>
                <c:pt idx="26">
                  <c:v>-0.40300000000000002</c:v>
                </c:pt>
                <c:pt idx="27">
                  <c:v>-9.0999999999999998E-2</c:v>
                </c:pt>
                <c:pt idx="28">
                  <c:v>2.3E-2</c:v>
                </c:pt>
                <c:pt idx="29">
                  <c:v>-0.26500000000000001</c:v>
                </c:pt>
                <c:pt idx="30">
                  <c:v>-0.26</c:v>
                </c:pt>
                <c:pt idx="31">
                  <c:v>-0.24199999999999999</c:v>
                </c:pt>
                <c:pt idx="32">
                  <c:v>-0.246</c:v>
                </c:pt>
                <c:pt idx="33">
                  <c:v>-0.29799999999999999</c:v>
                </c:pt>
                <c:pt idx="34">
                  <c:v>-0.38100000000000001</c:v>
                </c:pt>
                <c:pt idx="35">
                  <c:v>-0.36199999999999999</c:v>
                </c:pt>
                <c:pt idx="36">
                  <c:v>-0.27500000000000002</c:v>
                </c:pt>
                <c:pt idx="37">
                  <c:v>-0.38700000000000001</c:v>
                </c:pt>
                <c:pt idx="38">
                  <c:v>-0.33700000000000002</c:v>
                </c:pt>
                <c:pt idx="39">
                  <c:v>-0.192</c:v>
                </c:pt>
                <c:pt idx="40">
                  <c:v>-0.43099999999999999</c:v>
                </c:pt>
                <c:pt idx="41">
                  <c:v>-0.378</c:v>
                </c:pt>
                <c:pt idx="42">
                  <c:v>-0.48399999999999999</c:v>
                </c:pt>
                <c:pt idx="43">
                  <c:v>-0.505</c:v>
                </c:pt>
                <c:pt idx="44">
                  <c:v>-0.44400000000000001</c:v>
                </c:pt>
                <c:pt idx="45">
                  <c:v>-0.42</c:v>
                </c:pt>
                <c:pt idx="46">
                  <c:v>-0.21099999999999999</c:v>
                </c:pt>
                <c:pt idx="47">
                  <c:v>-0.24299999999999999</c:v>
                </c:pt>
                <c:pt idx="48">
                  <c:v>-0.432</c:v>
                </c:pt>
                <c:pt idx="49">
                  <c:v>-0.314</c:v>
                </c:pt>
                <c:pt idx="50">
                  <c:v>-0.223</c:v>
                </c:pt>
                <c:pt idx="51">
                  <c:v>-0.30199999999999999</c:v>
                </c:pt>
                <c:pt idx="52">
                  <c:v>-0.43099999999999999</c:v>
                </c:pt>
                <c:pt idx="53">
                  <c:v>-0.50900000000000001</c:v>
                </c:pt>
                <c:pt idx="54">
                  <c:v>-0.55400000000000005</c:v>
                </c:pt>
                <c:pt idx="55">
                  <c:v>-0.41199999999999998</c:v>
                </c:pt>
                <c:pt idx="56">
                  <c:v>-0.32900000000000001</c:v>
                </c:pt>
                <c:pt idx="57">
                  <c:v>-0.50700000000000001</c:v>
                </c:pt>
                <c:pt idx="58">
                  <c:v>-0.55900000000000005</c:v>
                </c:pt>
                <c:pt idx="59">
                  <c:v>-0.56399999999999995</c:v>
                </c:pt>
                <c:pt idx="60">
                  <c:v>-0.54800000000000004</c:v>
                </c:pt>
                <c:pt idx="61">
                  <c:v>-0.58099999999999996</c:v>
                </c:pt>
                <c:pt idx="62">
                  <c:v>-0.49099999999999999</c:v>
                </c:pt>
                <c:pt idx="63">
                  <c:v>-0.48899999999999999</c:v>
                </c:pt>
                <c:pt idx="64">
                  <c:v>-0.30499999999999999</c:v>
                </c:pt>
                <c:pt idx="65">
                  <c:v>-0.21299999999999999</c:v>
                </c:pt>
                <c:pt idx="66">
                  <c:v>-0.434</c:v>
                </c:pt>
                <c:pt idx="67">
                  <c:v>-0.50600000000000001</c:v>
                </c:pt>
                <c:pt idx="68">
                  <c:v>-0.38800000000000001</c:v>
                </c:pt>
                <c:pt idx="69">
                  <c:v>-0.33100000000000002</c:v>
                </c:pt>
                <c:pt idx="70">
                  <c:v>-0.314</c:v>
                </c:pt>
                <c:pt idx="71">
                  <c:v>-0.26100000000000001</c:v>
                </c:pt>
                <c:pt idx="72">
                  <c:v>-0.38100000000000001</c:v>
                </c:pt>
                <c:pt idx="73">
                  <c:v>-0.34699999999999998</c:v>
                </c:pt>
                <c:pt idx="74">
                  <c:v>-0.36</c:v>
                </c:pt>
                <c:pt idx="75">
                  <c:v>-0.27400000000000002</c:v>
                </c:pt>
                <c:pt idx="76">
                  <c:v>-0.16200000000000001</c:v>
                </c:pt>
                <c:pt idx="77">
                  <c:v>-0.254</c:v>
                </c:pt>
                <c:pt idx="78">
                  <c:v>-0.255</c:v>
                </c:pt>
                <c:pt idx="79">
                  <c:v>-0.376</c:v>
                </c:pt>
                <c:pt idx="80">
                  <c:v>-0.16500000000000001</c:v>
                </c:pt>
                <c:pt idx="81">
                  <c:v>-0.124</c:v>
                </c:pt>
                <c:pt idx="82">
                  <c:v>-0.155</c:v>
                </c:pt>
                <c:pt idx="83">
                  <c:v>-0.29699999999999999</c:v>
                </c:pt>
                <c:pt idx="84">
                  <c:v>-0.159</c:v>
                </c:pt>
                <c:pt idx="85">
                  <c:v>-0.184</c:v>
                </c:pt>
                <c:pt idx="86">
                  <c:v>-0.152</c:v>
                </c:pt>
                <c:pt idx="87">
                  <c:v>-3.4000000000000002E-2</c:v>
                </c:pt>
                <c:pt idx="88">
                  <c:v>8.9999999999999993E-3</c:v>
                </c:pt>
                <c:pt idx="89">
                  <c:v>-1E-3</c:v>
                </c:pt>
                <c:pt idx="90">
                  <c:v>1.7999999999999999E-2</c:v>
                </c:pt>
                <c:pt idx="91">
                  <c:v>7.6999999999999999E-2</c:v>
                </c:pt>
                <c:pt idx="92">
                  <c:v>-3.1E-2</c:v>
                </c:pt>
                <c:pt idx="93">
                  <c:v>-2.8000000000000001E-2</c:v>
                </c:pt>
                <c:pt idx="94">
                  <c:v>0.12</c:v>
                </c:pt>
                <c:pt idx="95">
                  <c:v>-7.0000000000000001E-3</c:v>
                </c:pt>
                <c:pt idx="96">
                  <c:v>-0.20499999999999999</c:v>
                </c:pt>
                <c:pt idx="97">
                  <c:v>-0.19700000000000001</c:v>
                </c:pt>
                <c:pt idx="98">
                  <c:v>-0.20399999999999999</c:v>
                </c:pt>
                <c:pt idx="99">
                  <c:v>-0.21099999999999999</c:v>
                </c:pt>
                <c:pt idx="100">
                  <c:v>-0.309</c:v>
                </c:pt>
                <c:pt idx="101">
                  <c:v>-0.16900000000000001</c:v>
                </c:pt>
                <c:pt idx="102">
                  <c:v>-7.3999999999999996E-2</c:v>
                </c:pt>
                <c:pt idx="103">
                  <c:v>-2.7E-2</c:v>
                </c:pt>
                <c:pt idx="104">
                  <c:v>-0.251</c:v>
                </c:pt>
                <c:pt idx="105">
                  <c:v>-0.28100000000000003</c:v>
                </c:pt>
                <c:pt idx="106">
                  <c:v>-0.34899999999999998</c:v>
                </c:pt>
                <c:pt idx="107">
                  <c:v>-7.2999999999999995E-2</c:v>
                </c:pt>
                <c:pt idx="108">
                  <c:v>-0.01</c:v>
                </c:pt>
                <c:pt idx="109">
                  <c:v>-7.1999999999999995E-2</c:v>
                </c:pt>
                <c:pt idx="110">
                  <c:v>-0.123</c:v>
                </c:pt>
                <c:pt idx="111">
                  <c:v>-2.3E-2</c:v>
                </c:pt>
                <c:pt idx="112">
                  <c:v>-2.1000000000000001E-2</c:v>
                </c:pt>
                <c:pt idx="113">
                  <c:v>2E-3</c:v>
                </c:pt>
                <c:pt idx="114">
                  <c:v>-0.29499999999999998</c:v>
                </c:pt>
                <c:pt idx="115">
                  <c:v>-0.216</c:v>
                </c:pt>
                <c:pt idx="116">
                  <c:v>-0.14699999999999999</c:v>
                </c:pt>
                <c:pt idx="117">
                  <c:v>-0.14899999999999999</c:v>
                </c:pt>
                <c:pt idx="118">
                  <c:v>-0.159</c:v>
                </c:pt>
                <c:pt idx="119">
                  <c:v>-0.01</c:v>
                </c:pt>
                <c:pt idx="120">
                  <c:v>-6.7000000000000004E-2</c:v>
                </c:pt>
                <c:pt idx="121">
                  <c:v>-0.19</c:v>
                </c:pt>
                <c:pt idx="122">
                  <c:v>-5.6000000000000001E-2</c:v>
                </c:pt>
                <c:pt idx="123">
                  <c:v>7.6999999999999999E-2</c:v>
                </c:pt>
                <c:pt idx="124">
                  <c:v>-0.21299999999999999</c:v>
                </c:pt>
                <c:pt idx="125">
                  <c:v>-0.17</c:v>
                </c:pt>
                <c:pt idx="126">
                  <c:v>-0.254</c:v>
                </c:pt>
                <c:pt idx="127">
                  <c:v>1.9E-2</c:v>
                </c:pt>
                <c:pt idx="128">
                  <c:v>-6.3E-2</c:v>
                </c:pt>
                <c:pt idx="129">
                  <c:v>4.9000000000000002E-2</c:v>
                </c:pt>
                <c:pt idx="130">
                  <c:v>7.6999999999999999E-2</c:v>
                </c:pt>
                <c:pt idx="131">
                  <c:v>0.12</c:v>
                </c:pt>
                <c:pt idx="132">
                  <c:v>1.0999999999999999E-2</c:v>
                </c:pt>
                <c:pt idx="133">
                  <c:v>0.17699999999999999</c:v>
                </c:pt>
                <c:pt idx="134">
                  <c:v>-2.1000000000000001E-2</c:v>
                </c:pt>
                <c:pt idx="135">
                  <c:v>-3.7999999999999999E-2</c:v>
                </c:pt>
                <c:pt idx="136">
                  <c:v>2.9000000000000001E-2</c:v>
                </c:pt>
                <c:pt idx="137">
                  <c:v>0.17899999999999999</c:v>
                </c:pt>
                <c:pt idx="138">
                  <c:v>0.18</c:v>
                </c:pt>
                <c:pt idx="139">
                  <c:v>0.10299999999999999</c:v>
                </c:pt>
                <c:pt idx="140">
                  <c:v>0.254</c:v>
                </c:pt>
                <c:pt idx="141">
                  <c:v>0.21199999999999999</c:v>
                </c:pt>
                <c:pt idx="142">
                  <c:v>6.0999999999999999E-2</c:v>
                </c:pt>
                <c:pt idx="143">
                  <c:v>0.105</c:v>
                </c:pt>
                <c:pt idx="144">
                  <c:v>0.17100000000000001</c:v>
                </c:pt>
                <c:pt idx="145">
                  <c:v>0.27500000000000002</c:v>
                </c:pt>
                <c:pt idx="146">
                  <c:v>0.13700000000000001</c:v>
                </c:pt>
                <c:pt idx="147">
                  <c:v>0.35099999999999998</c:v>
                </c:pt>
                <c:pt idx="148">
                  <c:v>0.54600000000000004</c:v>
                </c:pt>
                <c:pt idx="149">
                  <c:v>0.29599999999999999</c:v>
                </c:pt>
                <c:pt idx="150">
                  <c:v>0.27</c:v>
                </c:pt>
                <c:pt idx="151">
                  <c:v>0.40899999999999997</c:v>
                </c:pt>
                <c:pt idx="152">
                  <c:v>0.46400000000000002</c:v>
                </c:pt>
                <c:pt idx="153">
                  <c:v>0.47299999999999998</c:v>
                </c:pt>
                <c:pt idx="154">
                  <c:v>0.44700000000000001</c:v>
                </c:pt>
                <c:pt idx="155">
                  <c:v>0.48199999999999998</c:v>
                </c:pt>
                <c:pt idx="156">
                  <c:v>0.42199999999999999</c:v>
                </c:pt>
                <c:pt idx="157">
                  <c:v>0.40500000000000003</c:v>
                </c:pt>
                <c:pt idx="158">
                  <c:v>0.32500000000000001</c:v>
                </c:pt>
                <c:pt idx="159">
                  <c:v>0.443</c:v>
                </c:pt>
                <c:pt idx="160">
                  <c:v>0.47499999999999998</c:v>
                </c:pt>
              </c:numCache>
            </c:numRef>
          </c:yVal>
          <c:smooth val="1"/>
          <c:extLst>
            <c:ext xmlns:c16="http://schemas.microsoft.com/office/drawing/2014/chart" uri="{C3380CC4-5D6E-409C-BE32-E72D297353CC}">
              <c16:uniqueId val="{00000000-F6EA-6143-884E-5EA6EBFB7455}"/>
            </c:ext>
          </c:extLst>
        </c:ser>
        <c:dLbls>
          <c:showLegendKey val="0"/>
          <c:showVal val="0"/>
          <c:showCatName val="0"/>
          <c:showSerName val="0"/>
          <c:showPercent val="0"/>
          <c:showBubbleSize val="0"/>
        </c:dLbls>
        <c:axId val="722714968"/>
        <c:axId val="651422584"/>
      </c:scatterChart>
      <c:valAx>
        <c:axId val="722714968"/>
        <c:scaling>
          <c:orientation val="minMax"/>
          <c:max val="2010"/>
          <c:min val="1850"/>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200" b="1" i="0" u="none" strike="noStrike" baseline="0">
                <a:solidFill>
                  <a:srgbClr val="3366FF"/>
                </a:solidFill>
                <a:latin typeface="Calibri"/>
                <a:ea typeface="Calibri"/>
                <a:cs typeface="Calibri"/>
              </a:defRPr>
            </a:pPr>
            <a:endParaRPr lang="de-DE"/>
          </a:p>
        </c:txPr>
        <c:crossAx val="651422584"/>
        <c:crosses val="autoZero"/>
        <c:crossBetween val="midCat"/>
      </c:valAx>
      <c:valAx>
        <c:axId val="651422584"/>
        <c:scaling>
          <c:orientation val="minMax"/>
          <c:min val="-3"/>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0000FF"/>
            </a:solidFill>
            <a:prstDash val="solid"/>
          </a:ln>
        </c:spPr>
        <c:txPr>
          <a:bodyPr/>
          <a:lstStyle/>
          <a:p>
            <a:pPr>
              <a:defRPr sz="1200" b="1" i="0">
                <a:solidFill>
                  <a:srgbClr val="0000FF"/>
                </a:solidFill>
              </a:defRPr>
            </a:pPr>
            <a:endParaRPr lang="de-DE"/>
          </a:p>
        </c:txPr>
        <c:crossAx val="722714968"/>
        <c:crosses val="autoZero"/>
        <c:crossBetween val="midCat"/>
      </c:valAx>
      <c:spPr>
        <a:noFill/>
        <a:ln w="25400">
          <a:noFill/>
        </a:ln>
      </c:spPr>
    </c:plotArea>
    <c:legend>
      <c:legendPos val="t"/>
      <c:overlay val="0"/>
      <c:spPr>
        <a:noFill/>
        <a:ln w="25400">
          <a:noFill/>
        </a:ln>
      </c:spPr>
    </c:legend>
    <c:plotVisOnly val="1"/>
    <c:dispBlanksAs val="gap"/>
    <c:showDLblsOverMax val="0"/>
  </c:chart>
  <c:spPr>
    <a:solidFill>
      <a:schemeClr val="bg1"/>
    </a:solidFill>
    <a:ln w="3175">
      <a:solidFill>
        <a:srgbClr val="808080"/>
      </a:solidFill>
      <a:prstDash val="solid"/>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11A74-E97A-1E4B-9401-06C862152DE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C922B87E-9805-2342-A14D-7D6390C86A41}">
      <dgm:prSet phldrT="[Text]"/>
      <dgm:spPr/>
      <dgm:t>
        <a:bodyPr/>
        <a:lstStyle/>
        <a:p>
          <a:r>
            <a:rPr lang="de-DE" dirty="0" err="1"/>
            <a:t>Uncertainty</a:t>
          </a:r>
          <a:endParaRPr lang="de-DE" dirty="0"/>
        </a:p>
      </dgm:t>
    </dgm:pt>
    <dgm:pt modelId="{D9388B92-66F4-D546-B828-D0B973E25905}" type="parTrans" cxnId="{96ECF119-EFC1-4546-8867-D23F6C35CA98}">
      <dgm:prSet/>
      <dgm:spPr/>
      <dgm:t>
        <a:bodyPr/>
        <a:lstStyle/>
        <a:p>
          <a:endParaRPr lang="de-DE"/>
        </a:p>
      </dgm:t>
    </dgm:pt>
    <dgm:pt modelId="{132244DA-695C-B146-BBDD-A2640A6460B9}" type="sibTrans" cxnId="{96ECF119-EFC1-4546-8867-D23F6C35CA98}">
      <dgm:prSet/>
      <dgm:spPr/>
      <dgm:t>
        <a:bodyPr/>
        <a:lstStyle/>
        <a:p>
          <a:endParaRPr lang="de-DE"/>
        </a:p>
      </dgm:t>
    </dgm:pt>
    <dgm:pt modelId="{7DA8BB01-AC72-7A45-A37C-E5BF1D75C210}">
      <dgm:prSet phldrT="[Text]"/>
      <dgm:spPr/>
      <dgm:t>
        <a:bodyPr/>
        <a:lstStyle/>
        <a:p>
          <a:r>
            <a:rPr lang="de-DE" dirty="0" err="1"/>
            <a:t>random</a:t>
          </a:r>
          <a:endParaRPr lang="de-DE" dirty="0"/>
        </a:p>
      </dgm:t>
    </dgm:pt>
    <dgm:pt modelId="{D882D040-7642-4A46-A337-BFCCFE503D4C}" type="parTrans" cxnId="{507046F3-BF6C-5B4B-BFDF-84330093F2CF}">
      <dgm:prSet/>
      <dgm:spPr/>
      <dgm:t>
        <a:bodyPr/>
        <a:lstStyle/>
        <a:p>
          <a:endParaRPr lang="de-DE"/>
        </a:p>
      </dgm:t>
    </dgm:pt>
    <dgm:pt modelId="{ACCBBFF0-50C0-134F-BCA0-01E9019A70F2}" type="sibTrans" cxnId="{507046F3-BF6C-5B4B-BFDF-84330093F2CF}">
      <dgm:prSet/>
      <dgm:spPr/>
      <dgm:t>
        <a:bodyPr/>
        <a:lstStyle/>
        <a:p>
          <a:endParaRPr lang="de-DE"/>
        </a:p>
      </dgm:t>
    </dgm:pt>
    <dgm:pt modelId="{3033341A-65BE-164B-88CA-D951A00CF100}">
      <dgm:prSet phldrT="[Text]"/>
      <dgm:spPr/>
      <dgm:t>
        <a:bodyPr/>
        <a:lstStyle/>
        <a:p>
          <a:r>
            <a:rPr lang="de-DE" dirty="0" err="1"/>
            <a:t>systematic</a:t>
          </a:r>
          <a:endParaRPr lang="de-DE" dirty="0"/>
        </a:p>
      </dgm:t>
    </dgm:pt>
    <dgm:pt modelId="{E58E712B-DE25-5B47-B206-540DF7B980FE}" type="parTrans" cxnId="{F79EEAD1-A622-FB4B-B939-FB03B20CE71F}">
      <dgm:prSet/>
      <dgm:spPr/>
      <dgm:t>
        <a:bodyPr/>
        <a:lstStyle/>
        <a:p>
          <a:endParaRPr lang="de-DE"/>
        </a:p>
      </dgm:t>
    </dgm:pt>
    <dgm:pt modelId="{2B75794B-B0B6-EC4A-A2E7-E5FED1503205}" type="sibTrans" cxnId="{F79EEAD1-A622-FB4B-B939-FB03B20CE71F}">
      <dgm:prSet/>
      <dgm:spPr/>
      <dgm:t>
        <a:bodyPr/>
        <a:lstStyle/>
        <a:p>
          <a:endParaRPr lang="de-DE"/>
        </a:p>
      </dgm:t>
    </dgm:pt>
    <dgm:pt modelId="{88641BD1-0174-5B4A-B0EB-29EC1E9A8544}">
      <dgm:prSet phldrT="[Text]"/>
      <dgm:spPr/>
      <dgm:t>
        <a:bodyPr/>
        <a:lstStyle/>
        <a:p>
          <a:r>
            <a:rPr lang="de-DE" dirty="0" err="1"/>
            <a:t>Coarse</a:t>
          </a:r>
          <a:r>
            <a:rPr lang="de-DE" dirty="0"/>
            <a:t> (</a:t>
          </a:r>
          <a:r>
            <a:rPr lang="de-DE" dirty="0" err="1"/>
            <a:t>outlier</a:t>
          </a:r>
          <a:r>
            <a:rPr lang="de-DE" dirty="0"/>
            <a:t>)</a:t>
          </a:r>
        </a:p>
      </dgm:t>
    </dgm:pt>
    <dgm:pt modelId="{ED1438FE-FFE9-3148-8182-A6A9FB557D75}" type="parTrans" cxnId="{927BEE32-7861-454B-A08D-9041773F4251}">
      <dgm:prSet/>
      <dgm:spPr/>
      <dgm:t>
        <a:bodyPr/>
        <a:lstStyle/>
        <a:p>
          <a:endParaRPr lang="de-DE"/>
        </a:p>
      </dgm:t>
    </dgm:pt>
    <dgm:pt modelId="{4EF4EBFA-DB41-FF4B-A1D2-C864271EEDDA}" type="sibTrans" cxnId="{927BEE32-7861-454B-A08D-9041773F4251}">
      <dgm:prSet/>
      <dgm:spPr/>
      <dgm:t>
        <a:bodyPr/>
        <a:lstStyle/>
        <a:p>
          <a:endParaRPr lang="de-DE"/>
        </a:p>
      </dgm:t>
    </dgm:pt>
    <dgm:pt modelId="{A836A452-7FD5-8947-838D-FF75B0D33DF9}" type="pres">
      <dgm:prSet presAssocID="{94D11A74-E97A-1E4B-9401-06C862152DEC}" presName="hierChild1" presStyleCnt="0">
        <dgm:presLayoutVars>
          <dgm:orgChart val="1"/>
          <dgm:chPref val="1"/>
          <dgm:dir/>
          <dgm:animOne val="branch"/>
          <dgm:animLvl val="lvl"/>
          <dgm:resizeHandles/>
        </dgm:presLayoutVars>
      </dgm:prSet>
      <dgm:spPr/>
    </dgm:pt>
    <dgm:pt modelId="{010C47B2-60E2-734F-AD56-A1E148BDCE72}" type="pres">
      <dgm:prSet presAssocID="{C922B87E-9805-2342-A14D-7D6390C86A41}" presName="hierRoot1" presStyleCnt="0">
        <dgm:presLayoutVars>
          <dgm:hierBranch val="init"/>
        </dgm:presLayoutVars>
      </dgm:prSet>
      <dgm:spPr/>
    </dgm:pt>
    <dgm:pt modelId="{EA0BD665-E5EB-6248-8617-9DD04451FD78}" type="pres">
      <dgm:prSet presAssocID="{C922B87E-9805-2342-A14D-7D6390C86A41}" presName="rootComposite1" presStyleCnt="0"/>
      <dgm:spPr/>
    </dgm:pt>
    <dgm:pt modelId="{AD6CA361-FCAC-2940-8DCE-5449AE9F4FBD}" type="pres">
      <dgm:prSet presAssocID="{C922B87E-9805-2342-A14D-7D6390C86A41}" presName="rootText1" presStyleLbl="node0" presStyleIdx="0" presStyleCnt="1">
        <dgm:presLayoutVars>
          <dgm:chPref val="3"/>
        </dgm:presLayoutVars>
      </dgm:prSet>
      <dgm:spPr/>
    </dgm:pt>
    <dgm:pt modelId="{50512F76-EA9F-A441-8CD0-66C89974BE8F}" type="pres">
      <dgm:prSet presAssocID="{C922B87E-9805-2342-A14D-7D6390C86A41}" presName="rootConnector1" presStyleLbl="node1" presStyleIdx="0" presStyleCnt="0"/>
      <dgm:spPr/>
    </dgm:pt>
    <dgm:pt modelId="{281FE33B-8936-5B48-BD31-D0EBA1D1E913}" type="pres">
      <dgm:prSet presAssocID="{C922B87E-9805-2342-A14D-7D6390C86A41}" presName="hierChild2" presStyleCnt="0"/>
      <dgm:spPr/>
    </dgm:pt>
    <dgm:pt modelId="{0D89A87D-E38D-D441-B7FA-9C61D6615E61}" type="pres">
      <dgm:prSet presAssocID="{D882D040-7642-4A46-A337-BFCCFE503D4C}" presName="Name37" presStyleLbl="parChTrans1D2" presStyleIdx="0" presStyleCnt="3"/>
      <dgm:spPr/>
    </dgm:pt>
    <dgm:pt modelId="{7D45AF2A-6A77-E94B-BC79-D53CAE24420B}" type="pres">
      <dgm:prSet presAssocID="{7DA8BB01-AC72-7A45-A37C-E5BF1D75C210}" presName="hierRoot2" presStyleCnt="0">
        <dgm:presLayoutVars>
          <dgm:hierBranch val="init"/>
        </dgm:presLayoutVars>
      </dgm:prSet>
      <dgm:spPr/>
    </dgm:pt>
    <dgm:pt modelId="{33A64A9D-DBE2-9843-8F16-F5FBAD19899E}" type="pres">
      <dgm:prSet presAssocID="{7DA8BB01-AC72-7A45-A37C-E5BF1D75C210}" presName="rootComposite" presStyleCnt="0"/>
      <dgm:spPr/>
    </dgm:pt>
    <dgm:pt modelId="{91B6776D-26DC-D545-80D0-5EF46228F195}" type="pres">
      <dgm:prSet presAssocID="{7DA8BB01-AC72-7A45-A37C-E5BF1D75C210}" presName="rootText" presStyleLbl="node2" presStyleIdx="0" presStyleCnt="3">
        <dgm:presLayoutVars>
          <dgm:chPref val="3"/>
        </dgm:presLayoutVars>
      </dgm:prSet>
      <dgm:spPr/>
    </dgm:pt>
    <dgm:pt modelId="{4B800F8B-AB50-374E-BA6D-5853052D4036}" type="pres">
      <dgm:prSet presAssocID="{7DA8BB01-AC72-7A45-A37C-E5BF1D75C210}" presName="rootConnector" presStyleLbl="node2" presStyleIdx="0" presStyleCnt="3"/>
      <dgm:spPr/>
    </dgm:pt>
    <dgm:pt modelId="{AFD14B84-40E2-8A49-B198-0EA86E42CD53}" type="pres">
      <dgm:prSet presAssocID="{7DA8BB01-AC72-7A45-A37C-E5BF1D75C210}" presName="hierChild4" presStyleCnt="0"/>
      <dgm:spPr/>
    </dgm:pt>
    <dgm:pt modelId="{7199E2AC-7E8F-B847-8486-B3265D901E8F}" type="pres">
      <dgm:prSet presAssocID="{7DA8BB01-AC72-7A45-A37C-E5BF1D75C210}" presName="hierChild5" presStyleCnt="0"/>
      <dgm:spPr/>
    </dgm:pt>
    <dgm:pt modelId="{643AD94C-680F-BE47-ACF6-1CB539C995DD}" type="pres">
      <dgm:prSet presAssocID="{E58E712B-DE25-5B47-B206-540DF7B980FE}" presName="Name37" presStyleLbl="parChTrans1D2" presStyleIdx="1" presStyleCnt="3"/>
      <dgm:spPr/>
    </dgm:pt>
    <dgm:pt modelId="{2BF64E64-8A94-2340-ACEE-1819111DB2B6}" type="pres">
      <dgm:prSet presAssocID="{3033341A-65BE-164B-88CA-D951A00CF100}" presName="hierRoot2" presStyleCnt="0">
        <dgm:presLayoutVars>
          <dgm:hierBranch val="init"/>
        </dgm:presLayoutVars>
      </dgm:prSet>
      <dgm:spPr/>
    </dgm:pt>
    <dgm:pt modelId="{BE359458-58C6-8F4B-8B8D-B8BEA5943592}" type="pres">
      <dgm:prSet presAssocID="{3033341A-65BE-164B-88CA-D951A00CF100}" presName="rootComposite" presStyleCnt="0"/>
      <dgm:spPr/>
    </dgm:pt>
    <dgm:pt modelId="{F58BA44B-0B07-0D4B-AE75-526AF4FE46E8}" type="pres">
      <dgm:prSet presAssocID="{3033341A-65BE-164B-88CA-D951A00CF100}" presName="rootText" presStyleLbl="node2" presStyleIdx="1" presStyleCnt="3">
        <dgm:presLayoutVars>
          <dgm:chPref val="3"/>
        </dgm:presLayoutVars>
      </dgm:prSet>
      <dgm:spPr/>
    </dgm:pt>
    <dgm:pt modelId="{8E1B5262-6371-D44A-A78A-42FA63B1E4C2}" type="pres">
      <dgm:prSet presAssocID="{3033341A-65BE-164B-88CA-D951A00CF100}" presName="rootConnector" presStyleLbl="node2" presStyleIdx="1" presStyleCnt="3"/>
      <dgm:spPr/>
    </dgm:pt>
    <dgm:pt modelId="{8E27230B-014E-1A4C-A533-FEBDB1D08C76}" type="pres">
      <dgm:prSet presAssocID="{3033341A-65BE-164B-88CA-D951A00CF100}" presName="hierChild4" presStyleCnt="0"/>
      <dgm:spPr/>
    </dgm:pt>
    <dgm:pt modelId="{F19E734F-CC55-9A4A-B66F-0F0EDA00B576}" type="pres">
      <dgm:prSet presAssocID="{3033341A-65BE-164B-88CA-D951A00CF100}" presName="hierChild5" presStyleCnt="0"/>
      <dgm:spPr/>
    </dgm:pt>
    <dgm:pt modelId="{C400C6AA-63F0-7F41-B12B-11492CA53473}" type="pres">
      <dgm:prSet presAssocID="{ED1438FE-FFE9-3148-8182-A6A9FB557D75}" presName="Name37" presStyleLbl="parChTrans1D2" presStyleIdx="2" presStyleCnt="3"/>
      <dgm:spPr/>
    </dgm:pt>
    <dgm:pt modelId="{884626FA-5491-6D45-A41D-9B60567A0FFD}" type="pres">
      <dgm:prSet presAssocID="{88641BD1-0174-5B4A-B0EB-29EC1E9A8544}" presName="hierRoot2" presStyleCnt="0">
        <dgm:presLayoutVars>
          <dgm:hierBranch val="init"/>
        </dgm:presLayoutVars>
      </dgm:prSet>
      <dgm:spPr/>
    </dgm:pt>
    <dgm:pt modelId="{8B6D3AC3-A490-234F-A321-2FCE3A254A2E}" type="pres">
      <dgm:prSet presAssocID="{88641BD1-0174-5B4A-B0EB-29EC1E9A8544}" presName="rootComposite" presStyleCnt="0"/>
      <dgm:spPr/>
    </dgm:pt>
    <dgm:pt modelId="{B739CFBC-2A47-BC4A-9571-3D5F7B33A24E}" type="pres">
      <dgm:prSet presAssocID="{88641BD1-0174-5B4A-B0EB-29EC1E9A8544}" presName="rootText" presStyleLbl="node2" presStyleIdx="2" presStyleCnt="3">
        <dgm:presLayoutVars>
          <dgm:chPref val="3"/>
        </dgm:presLayoutVars>
      </dgm:prSet>
      <dgm:spPr/>
    </dgm:pt>
    <dgm:pt modelId="{AB8BE4E5-F71E-2949-A549-559E131E3E52}" type="pres">
      <dgm:prSet presAssocID="{88641BD1-0174-5B4A-B0EB-29EC1E9A8544}" presName="rootConnector" presStyleLbl="node2" presStyleIdx="2" presStyleCnt="3"/>
      <dgm:spPr/>
    </dgm:pt>
    <dgm:pt modelId="{65D11772-CC4B-D34D-B860-32833EA12C3F}" type="pres">
      <dgm:prSet presAssocID="{88641BD1-0174-5B4A-B0EB-29EC1E9A8544}" presName="hierChild4" presStyleCnt="0"/>
      <dgm:spPr/>
    </dgm:pt>
    <dgm:pt modelId="{2C87C2AB-AC7D-D44D-8AD4-073CEDD949FE}" type="pres">
      <dgm:prSet presAssocID="{88641BD1-0174-5B4A-B0EB-29EC1E9A8544}" presName="hierChild5" presStyleCnt="0"/>
      <dgm:spPr/>
    </dgm:pt>
    <dgm:pt modelId="{874B693B-9470-D64F-9F8A-7EF44E67B416}" type="pres">
      <dgm:prSet presAssocID="{C922B87E-9805-2342-A14D-7D6390C86A41}" presName="hierChild3" presStyleCnt="0"/>
      <dgm:spPr/>
    </dgm:pt>
  </dgm:ptLst>
  <dgm:cxnLst>
    <dgm:cxn modelId="{6B9A160E-F502-1441-8A83-08087DBBC442}" type="presOf" srcId="{3033341A-65BE-164B-88CA-D951A00CF100}" destId="{8E1B5262-6371-D44A-A78A-42FA63B1E4C2}" srcOrd="1" destOrd="0" presId="urn:microsoft.com/office/officeart/2005/8/layout/orgChart1"/>
    <dgm:cxn modelId="{96ECF119-EFC1-4546-8867-D23F6C35CA98}" srcId="{94D11A74-E97A-1E4B-9401-06C862152DEC}" destId="{C922B87E-9805-2342-A14D-7D6390C86A41}" srcOrd="0" destOrd="0" parTransId="{D9388B92-66F4-D546-B828-D0B973E25905}" sibTransId="{132244DA-695C-B146-BBDD-A2640A6460B9}"/>
    <dgm:cxn modelId="{DCC00222-E47B-3946-A566-6E55C8F7B887}" type="presOf" srcId="{3033341A-65BE-164B-88CA-D951A00CF100}" destId="{F58BA44B-0B07-0D4B-AE75-526AF4FE46E8}" srcOrd="0" destOrd="0" presId="urn:microsoft.com/office/officeart/2005/8/layout/orgChart1"/>
    <dgm:cxn modelId="{FAFF042F-2E79-5B4C-9730-1D59ACBE5DFF}" type="presOf" srcId="{88641BD1-0174-5B4A-B0EB-29EC1E9A8544}" destId="{B739CFBC-2A47-BC4A-9571-3D5F7B33A24E}" srcOrd="0" destOrd="0" presId="urn:microsoft.com/office/officeart/2005/8/layout/orgChart1"/>
    <dgm:cxn modelId="{927BEE32-7861-454B-A08D-9041773F4251}" srcId="{C922B87E-9805-2342-A14D-7D6390C86A41}" destId="{88641BD1-0174-5B4A-B0EB-29EC1E9A8544}" srcOrd="2" destOrd="0" parTransId="{ED1438FE-FFE9-3148-8182-A6A9FB557D75}" sibTransId="{4EF4EBFA-DB41-FF4B-A1D2-C864271EEDDA}"/>
    <dgm:cxn modelId="{A17C4B7B-FA92-F046-904E-03412B2ECECF}" type="presOf" srcId="{C922B87E-9805-2342-A14D-7D6390C86A41}" destId="{50512F76-EA9F-A441-8CD0-66C89974BE8F}" srcOrd="1" destOrd="0" presId="urn:microsoft.com/office/officeart/2005/8/layout/orgChart1"/>
    <dgm:cxn modelId="{5BD6178E-C9CF-974B-ADE9-659B7604D998}" type="presOf" srcId="{ED1438FE-FFE9-3148-8182-A6A9FB557D75}" destId="{C400C6AA-63F0-7F41-B12B-11492CA53473}" srcOrd="0" destOrd="0" presId="urn:microsoft.com/office/officeart/2005/8/layout/orgChart1"/>
    <dgm:cxn modelId="{52FF2C9E-744E-7441-8E60-22B9DD594564}" type="presOf" srcId="{7DA8BB01-AC72-7A45-A37C-E5BF1D75C210}" destId="{91B6776D-26DC-D545-80D0-5EF46228F195}" srcOrd="0" destOrd="0" presId="urn:microsoft.com/office/officeart/2005/8/layout/orgChart1"/>
    <dgm:cxn modelId="{F047A9A8-1336-3C4A-A123-4FA44D52A8C3}" type="presOf" srcId="{88641BD1-0174-5B4A-B0EB-29EC1E9A8544}" destId="{AB8BE4E5-F71E-2949-A549-559E131E3E52}" srcOrd="1" destOrd="0" presId="urn:microsoft.com/office/officeart/2005/8/layout/orgChart1"/>
    <dgm:cxn modelId="{FAB681B4-B867-D046-99EC-27534AD325F8}" type="presOf" srcId="{C922B87E-9805-2342-A14D-7D6390C86A41}" destId="{AD6CA361-FCAC-2940-8DCE-5449AE9F4FBD}" srcOrd="0" destOrd="0" presId="urn:microsoft.com/office/officeart/2005/8/layout/orgChart1"/>
    <dgm:cxn modelId="{FC0424B6-4DF5-1348-9739-E429D05F4BF2}" type="presOf" srcId="{94D11A74-E97A-1E4B-9401-06C862152DEC}" destId="{A836A452-7FD5-8947-838D-FF75B0D33DF9}" srcOrd="0" destOrd="0" presId="urn:microsoft.com/office/officeart/2005/8/layout/orgChart1"/>
    <dgm:cxn modelId="{F79EEAD1-A622-FB4B-B939-FB03B20CE71F}" srcId="{C922B87E-9805-2342-A14D-7D6390C86A41}" destId="{3033341A-65BE-164B-88CA-D951A00CF100}" srcOrd="1" destOrd="0" parTransId="{E58E712B-DE25-5B47-B206-540DF7B980FE}" sibTransId="{2B75794B-B0B6-EC4A-A2E7-E5FED1503205}"/>
    <dgm:cxn modelId="{067A91E9-DAF7-2B4E-B376-02C819AEFB80}" type="presOf" srcId="{E58E712B-DE25-5B47-B206-540DF7B980FE}" destId="{643AD94C-680F-BE47-ACF6-1CB539C995DD}" srcOrd="0" destOrd="0" presId="urn:microsoft.com/office/officeart/2005/8/layout/orgChart1"/>
    <dgm:cxn modelId="{DFC80AEA-F47B-D347-BA27-3C9077099E6B}" type="presOf" srcId="{7DA8BB01-AC72-7A45-A37C-E5BF1D75C210}" destId="{4B800F8B-AB50-374E-BA6D-5853052D4036}" srcOrd="1" destOrd="0" presId="urn:microsoft.com/office/officeart/2005/8/layout/orgChart1"/>
    <dgm:cxn modelId="{507046F3-BF6C-5B4B-BFDF-84330093F2CF}" srcId="{C922B87E-9805-2342-A14D-7D6390C86A41}" destId="{7DA8BB01-AC72-7A45-A37C-E5BF1D75C210}" srcOrd="0" destOrd="0" parTransId="{D882D040-7642-4A46-A337-BFCCFE503D4C}" sibTransId="{ACCBBFF0-50C0-134F-BCA0-01E9019A70F2}"/>
    <dgm:cxn modelId="{2C5765FF-6AA5-9444-894D-9F675C3AEEB9}" type="presOf" srcId="{D882D040-7642-4A46-A337-BFCCFE503D4C}" destId="{0D89A87D-E38D-D441-B7FA-9C61D6615E61}" srcOrd="0" destOrd="0" presId="urn:microsoft.com/office/officeart/2005/8/layout/orgChart1"/>
    <dgm:cxn modelId="{28157845-96B5-3044-BE73-B999424C8145}" type="presParOf" srcId="{A836A452-7FD5-8947-838D-FF75B0D33DF9}" destId="{010C47B2-60E2-734F-AD56-A1E148BDCE72}" srcOrd="0" destOrd="0" presId="urn:microsoft.com/office/officeart/2005/8/layout/orgChart1"/>
    <dgm:cxn modelId="{295F702A-50C4-3448-9395-A4F4A43E009B}" type="presParOf" srcId="{010C47B2-60E2-734F-AD56-A1E148BDCE72}" destId="{EA0BD665-E5EB-6248-8617-9DD04451FD78}" srcOrd="0" destOrd="0" presId="urn:microsoft.com/office/officeart/2005/8/layout/orgChart1"/>
    <dgm:cxn modelId="{B3AADBB9-37D9-5E40-AB70-7E8C563E2493}" type="presParOf" srcId="{EA0BD665-E5EB-6248-8617-9DD04451FD78}" destId="{AD6CA361-FCAC-2940-8DCE-5449AE9F4FBD}" srcOrd="0" destOrd="0" presId="urn:microsoft.com/office/officeart/2005/8/layout/orgChart1"/>
    <dgm:cxn modelId="{E237225C-3FE3-3040-8586-CE043C698C2C}" type="presParOf" srcId="{EA0BD665-E5EB-6248-8617-9DD04451FD78}" destId="{50512F76-EA9F-A441-8CD0-66C89974BE8F}" srcOrd="1" destOrd="0" presId="urn:microsoft.com/office/officeart/2005/8/layout/orgChart1"/>
    <dgm:cxn modelId="{BA6E4F3A-4975-5641-BB40-A93C36C284C7}" type="presParOf" srcId="{010C47B2-60E2-734F-AD56-A1E148BDCE72}" destId="{281FE33B-8936-5B48-BD31-D0EBA1D1E913}" srcOrd="1" destOrd="0" presId="urn:microsoft.com/office/officeart/2005/8/layout/orgChart1"/>
    <dgm:cxn modelId="{C6406FB0-C0A0-394F-B966-19677A56CF52}" type="presParOf" srcId="{281FE33B-8936-5B48-BD31-D0EBA1D1E913}" destId="{0D89A87D-E38D-D441-B7FA-9C61D6615E61}" srcOrd="0" destOrd="0" presId="urn:microsoft.com/office/officeart/2005/8/layout/orgChart1"/>
    <dgm:cxn modelId="{969D4BA4-F409-A342-BC2E-86E1CED09178}" type="presParOf" srcId="{281FE33B-8936-5B48-BD31-D0EBA1D1E913}" destId="{7D45AF2A-6A77-E94B-BC79-D53CAE24420B}" srcOrd="1" destOrd="0" presId="urn:microsoft.com/office/officeart/2005/8/layout/orgChart1"/>
    <dgm:cxn modelId="{D705A6E6-5132-6B42-B40E-99B2E492D39A}" type="presParOf" srcId="{7D45AF2A-6A77-E94B-BC79-D53CAE24420B}" destId="{33A64A9D-DBE2-9843-8F16-F5FBAD19899E}" srcOrd="0" destOrd="0" presId="urn:microsoft.com/office/officeart/2005/8/layout/orgChart1"/>
    <dgm:cxn modelId="{9F880363-1E54-2F4D-BEB6-852DC3EEB4F5}" type="presParOf" srcId="{33A64A9D-DBE2-9843-8F16-F5FBAD19899E}" destId="{91B6776D-26DC-D545-80D0-5EF46228F195}" srcOrd="0" destOrd="0" presId="urn:microsoft.com/office/officeart/2005/8/layout/orgChart1"/>
    <dgm:cxn modelId="{B1D32202-3FDE-9F49-87EB-E8013F49FF6B}" type="presParOf" srcId="{33A64A9D-DBE2-9843-8F16-F5FBAD19899E}" destId="{4B800F8B-AB50-374E-BA6D-5853052D4036}" srcOrd="1" destOrd="0" presId="urn:microsoft.com/office/officeart/2005/8/layout/orgChart1"/>
    <dgm:cxn modelId="{677EC0C5-9FD2-2946-8965-2FCD355B6673}" type="presParOf" srcId="{7D45AF2A-6A77-E94B-BC79-D53CAE24420B}" destId="{AFD14B84-40E2-8A49-B198-0EA86E42CD53}" srcOrd="1" destOrd="0" presId="urn:microsoft.com/office/officeart/2005/8/layout/orgChart1"/>
    <dgm:cxn modelId="{3D128F57-F7F8-0F44-864C-1DACB20E0316}" type="presParOf" srcId="{7D45AF2A-6A77-E94B-BC79-D53CAE24420B}" destId="{7199E2AC-7E8F-B847-8486-B3265D901E8F}" srcOrd="2" destOrd="0" presId="urn:microsoft.com/office/officeart/2005/8/layout/orgChart1"/>
    <dgm:cxn modelId="{4D25C11A-99EB-E943-9F42-E6739D060A26}" type="presParOf" srcId="{281FE33B-8936-5B48-BD31-D0EBA1D1E913}" destId="{643AD94C-680F-BE47-ACF6-1CB539C995DD}" srcOrd="2" destOrd="0" presId="urn:microsoft.com/office/officeart/2005/8/layout/orgChart1"/>
    <dgm:cxn modelId="{558CE9ED-5A20-0840-98E6-C3B4BD4C42F0}" type="presParOf" srcId="{281FE33B-8936-5B48-BD31-D0EBA1D1E913}" destId="{2BF64E64-8A94-2340-ACEE-1819111DB2B6}" srcOrd="3" destOrd="0" presId="urn:microsoft.com/office/officeart/2005/8/layout/orgChart1"/>
    <dgm:cxn modelId="{6F86FBD4-81BD-8A4C-94C6-738ECDC99AB3}" type="presParOf" srcId="{2BF64E64-8A94-2340-ACEE-1819111DB2B6}" destId="{BE359458-58C6-8F4B-8B8D-B8BEA5943592}" srcOrd="0" destOrd="0" presId="urn:microsoft.com/office/officeart/2005/8/layout/orgChart1"/>
    <dgm:cxn modelId="{C9DBB8D8-7A5A-1749-811F-544E202E31C0}" type="presParOf" srcId="{BE359458-58C6-8F4B-8B8D-B8BEA5943592}" destId="{F58BA44B-0B07-0D4B-AE75-526AF4FE46E8}" srcOrd="0" destOrd="0" presId="urn:microsoft.com/office/officeart/2005/8/layout/orgChart1"/>
    <dgm:cxn modelId="{A4A707F3-86B4-5349-B0C3-E37A3307ED1A}" type="presParOf" srcId="{BE359458-58C6-8F4B-8B8D-B8BEA5943592}" destId="{8E1B5262-6371-D44A-A78A-42FA63B1E4C2}" srcOrd="1" destOrd="0" presId="urn:microsoft.com/office/officeart/2005/8/layout/orgChart1"/>
    <dgm:cxn modelId="{98BFF8F5-56A2-4542-867E-BCB866C06F65}" type="presParOf" srcId="{2BF64E64-8A94-2340-ACEE-1819111DB2B6}" destId="{8E27230B-014E-1A4C-A533-FEBDB1D08C76}" srcOrd="1" destOrd="0" presId="urn:microsoft.com/office/officeart/2005/8/layout/orgChart1"/>
    <dgm:cxn modelId="{131AE141-7CA2-6B43-8FB5-BC5278E0DCCC}" type="presParOf" srcId="{2BF64E64-8A94-2340-ACEE-1819111DB2B6}" destId="{F19E734F-CC55-9A4A-B66F-0F0EDA00B576}" srcOrd="2" destOrd="0" presId="urn:microsoft.com/office/officeart/2005/8/layout/orgChart1"/>
    <dgm:cxn modelId="{BCB6114F-0BD5-FE41-937B-773CC29A7239}" type="presParOf" srcId="{281FE33B-8936-5B48-BD31-D0EBA1D1E913}" destId="{C400C6AA-63F0-7F41-B12B-11492CA53473}" srcOrd="4" destOrd="0" presId="urn:microsoft.com/office/officeart/2005/8/layout/orgChart1"/>
    <dgm:cxn modelId="{619AA898-9A07-9D4F-87EB-A038FEA9DB09}" type="presParOf" srcId="{281FE33B-8936-5B48-BD31-D0EBA1D1E913}" destId="{884626FA-5491-6D45-A41D-9B60567A0FFD}" srcOrd="5" destOrd="0" presId="urn:microsoft.com/office/officeart/2005/8/layout/orgChart1"/>
    <dgm:cxn modelId="{A7B913DE-DF26-8B45-930D-7DFDED89F40F}" type="presParOf" srcId="{884626FA-5491-6D45-A41D-9B60567A0FFD}" destId="{8B6D3AC3-A490-234F-A321-2FCE3A254A2E}" srcOrd="0" destOrd="0" presId="urn:microsoft.com/office/officeart/2005/8/layout/orgChart1"/>
    <dgm:cxn modelId="{A0CF4225-5F94-0043-A8BE-9655BF1CD0FD}" type="presParOf" srcId="{8B6D3AC3-A490-234F-A321-2FCE3A254A2E}" destId="{B739CFBC-2A47-BC4A-9571-3D5F7B33A24E}" srcOrd="0" destOrd="0" presId="urn:microsoft.com/office/officeart/2005/8/layout/orgChart1"/>
    <dgm:cxn modelId="{30F17941-E1A6-D242-A423-7A0AD354689E}" type="presParOf" srcId="{8B6D3AC3-A490-234F-A321-2FCE3A254A2E}" destId="{AB8BE4E5-F71E-2949-A549-559E131E3E52}" srcOrd="1" destOrd="0" presId="urn:microsoft.com/office/officeart/2005/8/layout/orgChart1"/>
    <dgm:cxn modelId="{0CD60ABE-ED52-8144-9BFA-0AB74BF3C095}" type="presParOf" srcId="{884626FA-5491-6D45-A41D-9B60567A0FFD}" destId="{65D11772-CC4B-D34D-B860-32833EA12C3F}" srcOrd="1" destOrd="0" presId="urn:microsoft.com/office/officeart/2005/8/layout/orgChart1"/>
    <dgm:cxn modelId="{66683F53-C58F-A144-98AE-85C4DA02F4A9}" type="presParOf" srcId="{884626FA-5491-6D45-A41D-9B60567A0FFD}" destId="{2C87C2AB-AC7D-D44D-8AD4-073CEDD949FE}" srcOrd="2" destOrd="0" presId="urn:microsoft.com/office/officeart/2005/8/layout/orgChart1"/>
    <dgm:cxn modelId="{BBAE426E-B9CE-0C4E-B317-A50F5C55C30D}" type="presParOf" srcId="{010C47B2-60E2-734F-AD56-A1E148BDCE72}" destId="{874B693B-9470-D64F-9F8A-7EF44E67B41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0C6AA-63F0-7F41-B12B-11492CA53473}">
      <dsp:nvSpPr>
        <dsp:cNvPr id="0" name=""/>
        <dsp:cNvSpPr/>
      </dsp:nvSpPr>
      <dsp:spPr>
        <a:xfrm>
          <a:off x="2520652" y="1079977"/>
          <a:ext cx="1783379" cy="309512"/>
        </a:xfrm>
        <a:custGeom>
          <a:avLst/>
          <a:gdLst/>
          <a:ahLst/>
          <a:cxnLst/>
          <a:rect l="0" t="0" r="0" b="0"/>
          <a:pathLst>
            <a:path>
              <a:moveTo>
                <a:pt x="0" y="0"/>
              </a:moveTo>
              <a:lnTo>
                <a:pt x="0" y="154756"/>
              </a:lnTo>
              <a:lnTo>
                <a:pt x="1783379" y="154756"/>
              </a:lnTo>
              <a:lnTo>
                <a:pt x="1783379" y="3095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3AD94C-680F-BE47-ACF6-1CB539C995DD}">
      <dsp:nvSpPr>
        <dsp:cNvPr id="0" name=""/>
        <dsp:cNvSpPr/>
      </dsp:nvSpPr>
      <dsp:spPr>
        <a:xfrm>
          <a:off x="2474932" y="1079977"/>
          <a:ext cx="91440" cy="309512"/>
        </a:xfrm>
        <a:custGeom>
          <a:avLst/>
          <a:gdLst/>
          <a:ahLst/>
          <a:cxnLst/>
          <a:rect l="0" t="0" r="0" b="0"/>
          <a:pathLst>
            <a:path>
              <a:moveTo>
                <a:pt x="45720" y="0"/>
              </a:moveTo>
              <a:lnTo>
                <a:pt x="45720" y="3095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9A87D-E38D-D441-B7FA-9C61D6615E61}">
      <dsp:nvSpPr>
        <dsp:cNvPr id="0" name=""/>
        <dsp:cNvSpPr/>
      </dsp:nvSpPr>
      <dsp:spPr>
        <a:xfrm>
          <a:off x="737272" y="1079977"/>
          <a:ext cx="1783379" cy="309512"/>
        </a:xfrm>
        <a:custGeom>
          <a:avLst/>
          <a:gdLst/>
          <a:ahLst/>
          <a:cxnLst/>
          <a:rect l="0" t="0" r="0" b="0"/>
          <a:pathLst>
            <a:path>
              <a:moveTo>
                <a:pt x="1783379" y="0"/>
              </a:moveTo>
              <a:lnTo>
                <a:pt x="1783379" y="154756"/>
              </a:lnTo>
              <a:lnTo>
                <a:pt x="0" y="154756"/>
              </a:lnTo>
              <a:lnTo>
                <a:pt x="0" y="3095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6CA361-FCAC-2940-8DCE-5449AE9F4FBD}">
      <dsp:nvSpPr>
        <dsp:cNvPr id="0" name=""/>
        <dsp:cNvSpPr/>
      </dsp:nvSpPr>
      <dsp:spPr>
        <a:xfrm>
          <a:off x="1783718" y="343043"/>
          <a:ext cx="1473867" cy="736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err="1"/>
            <a:t>Uncertainty</a:t>
          </a:r>
          <a:endParaRPr lang="de-DE" sz="2300" kern="1200" dirty="0"/>
        </a:p>
      </dsp:txBody>
      <dsp:txXfrm>
        <a:off x="1783718" y="343043"/>
        <a:ext cx="1473867" cy="736933"/>
      </dsp:txXfrm>
    </dsp:sp>
    <dsp:sp modelId="{91B6776D-26DC-D545-80D0-5EF46228F195}">
      <dsp:nvSpPr>
        <dsp:cNvPr id="0" name=""/>
        <dsp:cNvSpPr/>
      </dsp:nvSpPr>
      <dsp:spPr>
        <a:xfrm>
          <a:off x="338" y="1389489"/>
          <a:ext cx="1473867" cy="736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err="1"/>
            <a:t>random</a:t>
          </a:r>
          <a:endParaRPr lang="de-DE" sz="2300" kern="1200" dirty="0"/>
        </a:p>
      </dsp:txBody>
      <dsp:txXfrm>
        <a:off x="338" y="1389489"/>
        <a:ext cx="1473867" cy="736933"/>
      </dsp:txXfrm>
    </dsp:sp>
    <dsp:sp modelId="{F58BA44B-0B07-0D4B-AE75-526AF4FE46E8}">
      <dsp:nvSpPr>
        <dsp:cNvPr id="0" name=""/>
        <dsp:cNvSpPr/>
      </dsp:nvSpPr>
      <dsp:spPr>
        <a:xfrm>
          <a:off x="1783718" y="1389489"/>
          <a:ext cx="1473867" cy="736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err="1"/>
            <a:t>systematic</a:t>
          </a:r>
          <a:endParaRPr lang="de-DE" sz="2300" kern="1200" dirty="0"/>
        </a:p>
      </dsp:txBody>
      <dsp:txXfrm>
        <a:off x="1783718" y="1389489"/>
        <a:ext cx="1473867" cy="736933"/>
      </dsp:txXfrm>
    </dsp:sp>
    <dsp:sp modelId="{B739CFBC-2A47-BC4A-9571-3D5F7B33A24E}">
      <dsp:nvSpPr>
        <dsp:cNvPr id="0" name=""/>
        <dsp:cNvSpPr/>
      </dsp:nvSpPr>
      <dsp:spPr>
        <a:xfrm>
          <a:off x="3567097" y="1389489"/>
          <a:ext cx="1473867" cy="736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de-DE" sz="2300" kern="1200" dirty="0" err="1"/>
            <a:t>Coarse</a:t>
          </a:r>
          <a:r>
            <a:rPr lang="de-DE" sz="2300" kern="1200" dirty="0"/>
            <a:t> (</a:t>
          </a:r>
          <a:r>
            <a:rPr lang="de-DE" sz="2300" kern="1200" dirty="0" err="1"/>
            <a:t>outlier</a:t>
          </a:r>
          <a:r>
            <a:rPr lang="de-DE" sz="2300" kern="1200" dirty="0"/>
            <a:t>)</a:t>
          </a:r>
        </a:p>
      </dsp:txBody>
      <dsp:txXfrm>
        <a:off x="3567097" y="1389489"/>
        <a:ext cx="1473867" cy="7369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741C3CE-588E-CA4B-9D76-7D9E869C914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82A8E73F-A663-284A-B263-468E88D477F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AE7C65DE-7955-4745-9546-2F58D569BA81}" type="datetime1">
              <a:rPr lang="de-DE" altLang="de-DE"/>
              <a:pPr/>
              <a:t>16.09.18</a:t>
            </a:fld>
            <a:endParaRPr lang="de-DE" altLang="de-DE"/>
          </a:p>
        </p:txBody>
      </p:sp>
      <p:sp>
        <p:nvSpPr>
          <p:cNvPr id="4" name="Fußzeilenplatzhalter 3">
            <a:extLst>
              <a:ext uri="{FF2B5EF4-FFF2-40B4-BE49-F238E27FC236}">
                <a16:creationId xmlns:a16="http://schemas.microsoft.com/office/drawing/2014/main" id="{9C3B021D-40CE-6342-95E1-A87483A33E3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a:extLst>
              <a:ext uri="{FF2B5EF4-FFF2-40B4-BE49-F238E27FC236}">
                <a16:creationId xmlns:a16="http://schemas.microsoft.com/office/drawing/2014/main" id="{6F70734C-846C-CC49-A7DB-4A085771D93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42F1183-ECB3-D849-B109-B410264DC922}"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FB51809-2FA3-894C-87C8-AFEE6F9475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9681CFCD-0D3D-0A4F-B22F-F046458D3A5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223FBDC-E308-CB4B-8BD0-93C354932EE1}" type="datetime1">
              <a:rPr lang="de-DE" altLang="de-DE"/>
              <a:pPr/>
              <a:t>16.09.18</a:t>
            </a:fld>
            <a:endParaRPr lang="de-DE" altLang="de-DE"/>
          </a:p>
        </p:txBody>
      </p:sp>
      <p:sp>
        <p:nvSpPr>
          <p:cNvPr id="4" name="Folienbildplatzhalter 3">
            <a:extLst>
              <a:ext uri="{FF2B5EF4-FFF2-40B4-BE49-F238E27FC236}">
                <a16:creationId xmlns:a16="http://schemas.microsoft.com/office/drawing/2014/main" id="{98BF2868-9360-CF40-9C24-7AF1DF73746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040D053D-2769-434C-9EC3-14007A9C414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ußzeilenplatzhalter 5">
            <a:extLst>
              <a:ext uri="{FF2B5EF4-FFF2-40B4-BE49-F238E27FC236}">
                <a16:creationId xmlns:a16="http://schemas.microsoft.com/office/drawing/2014/main" id="{54F5F089-0842-C342-BD28-007971C27E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a:extLst>
              <a:ext uri="{FF2B5EF4-FFF2-40B4-BE49-F238E27FC236}">
                <a16:creationId xmlns:a16="http://schemas.microsoft.com/office/drawing/2014/main" id="{17112509-4388-5046-8688-FE527BCA47F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0BA97B8-D7CE-1C48-9FC2-FA71299FF8B5}"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4A8784D0-9A8D-A141-86FA-B410065F578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a:extLst>
              <a:ext uri="{FF2B5EF4-FFF2-40B4-BE49-F238E27FC236}">
                <a16:creationId xmlns:a16="http://schemas.microsoft.com/office/drawing/2014/main" id="{B5910123-7D8A-8641-B65A-58883C8525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In der Messtechnik wird häufig eine Normalverteilung angesetzt, die die Streuung der Messfehler beschreibt. Hierbei ist von Bedeutung, wie viele Messpunkte innerhalb einer gewissen Streubreite liegen. Die Standardabweichung ‪σ‬ beschreibt die Breite der Normalverteilung und hängt mit der Halbwertsbreite zusammen. Es gilt näherungsweise:</a:t>
            </a:r>
          </a:p>
          <a:p>
            <a:r>
              <a:rPr lang="de-DE" altLang="de-DE">
                <a:ea typeface="ＭＳ Ｐゴシック" panose="020B0600070205080204" pitchFamily="34" charset="-128"/>
              </a:rPr>
              <a:t>Im Intervall der Abweichung  vom Mittelwert sind 68,27 % aller Messwerte zu finden,</a:t>
            </a:r>
          </a:p>
          <a:p>
            <a:r>
              <a:rPr lang="de-DE" altLang="de-DE">
                <a:ea typeface="ＭＳ Ｐゴシック" panose="020B0600070205080204" pitchFamily="34" charset="-128"/>
              </a:rPr>
              <a:t>Im Intervall der Abweichung  vom Mittelwert sind 95,45 % aller Messwerte zu finden,</a:t>
            </a:r>
          </a:p>
          <a:p>
            <a:r>
              <a:rPr lang="de-DE" altLang="de-DE">
                <a:ea typeface="ＭＳ Ｐゴシック" panose="020B0600070205080204" pitchFamily="34" charset="-128"/>
              </a:rPr>
              <a:t>Im Intervall der Abweichung  vom Mittelwert sind 99,73 % aller Messwerte zu finden.</a:t>
            </a:r>
          </a:p>
          <a:p>
            <a:r>
              <a:rPr lang="de-DE" altLang="de-DE">
                <a:ea typeface="ＭＳ Ｐゴシック" panose="020B0600070205080204" pitchFamily="34" charset="-128"/>
              </a:rPr>
              <a:t>Und ebenso lassen sich umgekehrt für gegebene Wahrscheinlichkeiten die maximalen Abweichungen vom Mittelwert finden:</a:t>
            </a:r>
          </a:p>
          <a:p>
            <a:r>
              <a:rPr lang="de-DE" altLang="de-DE">
                <a:ea typeface="ＭＳ Ｐゴシック" panose="020B0600070205080204" pitchFamily="34" charset="-128"/>
              </a:rPr>
              <a:t>50 % aller Messwerte haben eine Abweichung von höchstens ‪0,675σ‬ vom Mittelwert,</a:t>
            </a:r>
          </a:p>
          <a:p>
            <a:r>
              <a:rPr lang="de-DE" altLang="de-DE">
                <a:ea typeface="ＭＳ Ｐゴシック" panose="020B0600070205080204" pitchFamily="34" charset="-128"/>
              </a:rPr>
              <a:t>90 % aller Messwerte haben eine Abweichung von höchstens ‪1,645σ‬ vom Mittelwert,</a:t>
            </a:r>
          </a:p>
          <a:p>
            <a:r>
              <a:rPr lang="de-DE" altLang="de-DE">
                <a:ea typeface="ＭＳ Ｐゴシック" panose="020B0600070205080204" pitchFamily="34" charset="-128"/>
              </a:rPr>
              <a:t>95 % aller Messwerte haben eine Abweichung von höchstens ‪1,960σ‬ vom Mittelwert,</a:t>
            </a:r>
          </a:p>
          <a:p>
            <a:r>
              <a:rPr lang="de-DE" altLang="de-DE">
                <a:ea typeface="ＭＳ Ｐゴシック" panose="020B0600070205080204" pitchFamily="34" charset="-128"/>
              </a:rPr>
              <a:t>99 % aller Messwerte haben eine Abweichung von höchstens ‪2,575σ‬ vom Mittelwert.</a:t>
            </a:r>
          </a:p>
          <a:p>
            <a:endParaRPr lang="de-DE" altLang="de-DE">
              <a:ea typeface="ＭＳ Ｐゴシック" panose="020B0600070205080204" pitchFamily="34" charset="-128"/>
            </a:endParaRPr>
          </a:p>
        </p:txBody>
      </p:sp>
      <p:sp>
        <p:nvSpPr>
          <p:cNvPr id="53252" name="Foliennummernplatzhalter 3">
            <a:extLst>
              <a:ext uri="{FF2B5EF4-FFF2-40B4-BE49-F238E27FC236}">
                <a16:creationId xmlns:a16="http://schemas.microsoft.com/office/drawing/2014/main" id="{39A312F7-36E3-F24E-B726-36651B098F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11628A-F07A-434B-9CBC-A7D4743FCA03}" type="slidenum">
              <a:rPr lang="de-DE" altLang="de-DE" sz="1200">
                <a:latin typeface="Calibri" panose="020F0502020204030204" pitchFamily="34" charset="0"/>
              </a:rPr>
              <a:pPr eaLnBrk="1" hangingPunct="1"/>
              <a:t>4</a:t>
            </a:fld>
            <a:endParaRPr lang="de-DE" altLang="de-D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a:extLst>
              <a:ext uri="{FF2B5EF4-FFF2-40B4-BE49-F238E27FC236}">
                <a16:creationId xmlns:a16="http://schemas.microsoft.com/office/drawing/2014/main" id="{A28E7E61-2A57-DB47-9F77-4A15ACA91DD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a:extLst>
              <a:ext uri="{FF2B5EF4-FFF2-40B4-BE49-F238E27FC236}">
                <a16:creationId xmlns:a16="http://schemas.microsoft.com/office/drawing/2014/main" id="{A1A495D4-47D1-C440-96DB-8295A9529B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70660" name="Foliennummernplatzhalter 3">
            <a:extLst>
              <a:ext uri="{FF2B5EF4-FFF2-40B4-BE49-F238E27FC236}">
                <a16:creationId xmlns:a16="http://schemas.microsoft.com/office/drawing/2014/main" id="{4592C924-7789-9F42-B039-FDFC9D7C5E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24AD844-2C94-1741-9616-40775C54F684}" type="slidenum">
              <a:rPr lang="de-DE" altLang="de-DE" sz="1200">
                <a:latin typeface="Calibri" panose="020F0502020204030204" pitchFamily="34" charset="0"/>
              </a:rPr>
              <a:pPr eaLnBrk="1" hangingPunct="1"/>
              <a:t>30</a:t>
            </a:fld>
            <a:endParaRPr lang="de-DE" altLang="de-DE"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F867741-9D5E-C248-8280-20A79679E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D2A56E-A105-AD43-AEF7-4BB38E1CCDF0}" type="slidenum">
              <a:rPr lang="de-DE" altLang="de-DE" sz="1200">
                <a:latin typeface="Calibri" panose="020F0502020204030204" pitchFamily="34" charset="0"/>
              </a:rPr>
              <a:pPr eaLnBrk="1" hangingPunct="1"/>
              <a:t>6</a:t>
            </a:fld>
            <a:endParaRPr lang="de-DE" altLang="de-DE" sz="1200">
              <a:latin typeface="Calibri" panose="020F0502020204030204" pitchFamily="34" charset="0"/>
            </a:endParaRPr>
          </a:p>
        </p:txBody>
      </p:sp>
      <p:sp>
        <p:nvSpPr>
          <p:cNvPr id="18435" name="Rectangle 2">
            <a:extLst>
              <a:ext uri="{FF2B5EF4-FFF2-40B4-BE49-F238E27FC236}">
                <a16:creationId xmlns:a16="http://schemas.microsoft.com/office/drawing/2014/main" id="{085BCC2C-5354-6E4E-8EF2-7FD060156195}"/>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a:extLst>
              <a:ext uri="{FF2B5EF4-FFF2-40B4-BE49-F238E27FC236}">
                <a16:creationId xmlns:a16="http://schemas.microsoft.com/office/drawing/2014/main" id="{964CA618-E611-BF4E-AC2A-899025E2F193}"/>
              </a:ext>
            </a:extLst>
          </p:cNvPr>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de-DE" altLang="de-DE">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a:extLst>
              <a:ext uri="{FF2B5EF4-FFF2-40B4-BE49-F238E27FC236}">
                <a16:creationId xmlns:a16="http://schemas.microsoft.com/office/drawing/2014/main" id="{2236ABE0-3819-B347-9502-57778ED2BF1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a:extLst>
              <a:ext uri="{FF2B5EF4-FFF2-40B4-BE49-F238E27FC236}">
                <a16:creationId xmlns:a16="http://schemas.microsoft.com/office/drawing/2014/main" id="{978B68F5-495A-504B-8A45-7614D7D5D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nSpc>
                <a:spcPct val="90000"/>
              </a:lnSpc>
            </a:pPr>
            <a:r>
              <a:rPr lang="de-DE" altLang="de-DE" sz="1100">
                <a:ea typeface="ＭＳ Ｐゴシック" panose="020B0600070205080204" pitchFamily="34" charset="-128"/>
              </a:rPr>
              <a:t>If you are using data from 100′s of thermometers scattered over a wide area, with data being recorded by hand, by dozens of different people, the observational resolution should be reduced. In the oil industry it is common to accept an error margin of 2-4% when using manually acquired data for example.</a:t>
            </a:r>
          </a:p>
          <a:p>
            <a:pPr>
              <a:lnSpc>
                <a:spcPct val="90000"/>
              </a:lnSpc>
            </a:pPr>
            <a:r>
              <a:rPr lang="de-DE" altLang="de-DE" sz="1100">
                <a:ea typeface="ＭＳ Ｐゴシック" panose="020B0600070205080204" pitchFamily="34" charset="-128"/>
              </a:rPr>
              <a:t>Glass thermometers are calibrated by immersing them in ice/water at 0c and a steam bath at 100c. The scale is then divided equally into 100 divisions between zero and 100. However, a glass thermometer at 100c is longer than a thermometer at 0c. This means that the scale on the thermometer gives a false high reading at low temperatures (between 0 and 25c) and a false low reading at high temperatures (between 70 and 100c) This process is also followed with weather thermometers with a range of -20 to +50c</a:t>
            </a:r>
          </a:p>
          <a:p>
            <a:pPr>
              <a:lnSpc>
                <a:spcPct val="90000"/>
              </a:lnSpc>
            </a:pPr>
            <a:r>
              <a:rPr lang="de-DE" altLang="de-DE" sz="1100">
                <a:ea typeface="ＭＳ Ｐゴシック" panose="020B0600070205080204" pitchFamily="34" charset="-128"/>
              </a:rPr>
              <a:t>25 years ago, very accurate mercury thermometers used in labs (0.01c resolution) had a calibration chart/graph with them to convert observed temperature on the thermometer scale to actual temperature.</a:t>
            </a:r>
          </a:p>
          <a:p>
            <a:pPr>
              <a:lnSpc>
                <a:spcPct val="90000"/>
              </a:lnSpc>
            </a:pPr>
            <a:r>
              <a:rPr lang="de-DE" altLang="de-DE" sz="1100">
                <a:ea typeface="ＭＳ Ｐゴシック" panose="020B0600070205080204" pitchFamily="34" charset="-128"/>
              </a:rPr>
              <a:t>Temperature cycles in the glass bulb of a thermometer harden the glass and shrink over time, a 10 yr old -20 to +50c thermometer will give a false high reading of around 0.7cOver time, repeated high temperature cycles cause alcohol thermometers to evaporate  vapour into the vacuum at the top of the thermometer, creating false low temperature readings of up to 5c. (5.0c not 0.5 it</a:t>
            </a:r>
            <a:r>
              <a:rPr lang="ja-JP" altLang="de-DE" sz="1100">
                <a:ea typeface="ＭＳ Ｐゴシック" panose="020B0600070205080204" pitchFamily="34" charset="-128"/>
              </a:rPr>
              <a:t>’</a:t>
            </a:r>
            <a:r>
              <a:rPr lang="de-DE" altLang="ja-JP" sz="1100">
                <a:ea typeface="ＭＳ Ｐゴシック" panose="020B0600070205080204" pitchFamily="34" charset="-128"/>
              </a:rPr>
              <a:t>s not a typo…)</a:t>
            </a:r>
          </a:p>
          <a:p>
            <a:pPr>
              <a:lnSpc>
                <a:spcPct val="90000"/>
              </a:lnSpc>
            </a:pPr>
            <a:r>
              <a:rPr lang="de-DE" altLang="de-DE" sz="1100">
                <a:ea typeface="ＭＳ Ｐゴシック" panose="020B0600070205080204" pitchFamily="34" charset="-128"/>
              </a:rPr>
              <a:t>Electronic temperature sensors have been used more and more in the last 20 years for measuring environmental temperature. These also have their own resolution and accuracy problems. Electronic sensors suffer from drift and hysteresis and must be calibrated annually to be accurate, yet most weather station temp sensors are NEVER calibrated after they have been installed. drift is where the recorder temp increases steadily or decreases steadily, even when the real temp is static and is a fundamental characteristic of all electronic devices.</a:t>
            </a:r>
          </a:p>
          <a:p>
            <a:pPr>
              <a:lnSpc>
                <a:spcPct val="90000"/>
              </a:lnSpc>
            </a:pPr>
            <a:r>
              <a:rPr lang="de-DE" altLang="de-DE" sz="1100">
                <a:ea typeface="ＭＳ Ｐゴシック" panose="020B0600070205080204" pitchFamily="34" charset="-128"/>
              </a:rPr>
              <a:t>Drift, is where a recording error gradually gets larger and larger over time- this is a quantum mechanics effect in the metal parts of the temperature sensor that cannot be compensated for typical drift of a -100c to+100c electronic thermometer is about 1c per year! and the sensor must be recalibrated annually to fix this error.Hysteresis is a common problem as well- this is where increasing temperature has a different mechanical affect on the thermometer compared to decreasing temperature, so for example if the ambient temperature increases by 1.05c, the thermometer reads an increase on 1c, but when the ambient temperature drops by 1.05c, the same thermometer records a drop of 1.1c. (this is a VERY common problem in metrology)</a:t>
            </a:r>
          </a:p>
          <a:p>
            <a:pPr>
              <a:lnSpc>
                <a:spcPct val="90000"/>
              </a:lnSpc>
            </a:pPr>
            <a:r>
              <a:rPr lang="de-DE" altLang="de-DE" sz="1100">
                <a:ea typeface="ＭＳ Ｐゴシック" panose="020B0600070205080204" pitchFamily="34" charset="-128"/>
              </a:rPr>
              <a:t>a -20c to +50c mercury thermometer packaging will state the accuracy of the instrument is +/-0.75c for example, yet frequently this information is not incorporated into statistical calculations used in climatology.</a:t>
            </a:r>
          </a:p>
        </p:txBody>
      </p:sp>
      <p:sp>
        <p:nvSpPr>
          <p:cNvPr id="25604" name="Foliennummernplatzhalter 3">
            <a:extLst>
              <a:ext uri="{FF2B5EF4-FFF2-40B4-BE49-F238E27FC236}">
                <a16:creationId xmlns:a16="http://schemas.microsoft.com/office/drawing/2014/main" id="{527A22AD-1293-BF4E-BD20-B28270025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4DACBC4-C1C6-BF40-984D-6A8B4A0682EB}" type="slidenum">
              <a:rPr lang="de-DE" altLang="de-DE" sz="1200">
                <a:latin typeface="Calibri" panose="020F0502020204030204" pitchFamily="34" charset="0"/>
              </a:rPr>
              <a:pPr eaLnBrk="1" hangingPunct="1"/>
              <a:t>11</a:t>
            </a:fld>
            <a:endParaRPr lang="de-DE" altLang="de-DE"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8CEBA048-37C6-8A4C-91CA-AEDECAF35B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a:extLst>
              <a:ext uri="{FF2B5EF4-FFF2-40B4-BE49-F238E27FC236}">
                <a16:creationId xmlns:a16="http://schemas.microsoft.com/office/drawing/2014/main" id="{18496782-DFCE-7D4A-82C9-FE35D4D75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400">
                <a:ea typeface="ＭＳ Ｐゴシック" panose="020B0600070205080204" pitchFamily="34" charset="-128"/>
              </a:rPr>
              <a:t>1940 trat ein systematischer Fehler von + 1k auf</a:t>
            </a:r>
          </a:p>
        </p:txBody>
      </p:sp>
      <p:sp>
        <p:nvSpPr>
          <p:cNvPr id="56324" name="Foliennummernplatzhalter 3">
            <a:extLst>
              <a:ext uri="{FF2B5EF4-FFF2-40B4-BE49-F238E27FC236}">
                <a16:creationId xmlns:a16="http://schemas.microsoft.com/office/drawing/2014/main" id="{FF75835F-4AE5-2946-BA23-58BA41303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024C09-56CE-1746-B124-2755C726C4F6}" type="slidenum">
              <a:rPr lang="de-DE" altLang="de-DE" sz="1200">
                <a:latin typeface="Calibri" panose="020F0502020204030204" pitchFamily="34" charset="0"/>
              </a:rPr>
              <a:pPr eaLnBrk="1" hangingPunct="1"/>
              <a:t>15</a:t>
            </a:fld>
            <a:endParaRPr lang="de-DE" altLang="de-DE"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8CEBA048-37C6-8A4C-91CA-AEDECAF35B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a:extLst>
              <a:ext uri="{FF2B5EF4-FFF2-40B4-BE49-F238E27FC236}">
                <a16:creationId xmlns:a16="http://schemas.microsoft.com/office/drawing/2014/main" id="{18496782-DFCE-7D4A-82C9-FE35D4D75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400">
                <a:ea typeface="ＭＳ Ｐゴシック" panose="020B0600070205080204" pitchFamily="34" charset="-128"/>
              </a:rPr>
              <a:t>1940 trat ein systematischer Fehler von + 1k auf</a:t>
            </a:r>
          </a:p>
        </p:txBody>
      </p:sp>
      <p:sp>
        <p:nvSpPr>
          <p:cNvPr id="56324" name="Foliennummernplatzhalter 3">
            <a:extLst>
              <a:ext uri="{FF2B5EF4-FFF2-40B4-BE49-F238E27FC236}">
                <a16:creationId xmlns:a16="http://schemas.microsoft.com/office/drawing/2014/main" id="{FF75835F-4AE5-2946-BA23-58BA41303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024C09-56CE-1746-B124-2755C726C4F6}" type="slidenum">
              <a:rPr lang="de-DE" altLang="de-DE" sz="1200">
                <a:latin typeface="Calibri" panose="020F0502020204030204" pitchFamily="34" charset="0"/>
              </a:rPr>
              <a:pPr eaLnBrk="1" hangingPunct="1"/>
              <a:t>16</a:t>
            </a:fld>
            <a:endParaRPr lang="de-DE" altLang="de-DE" sz="1200">
              <a:latin typeface="Calibri" panose="020F0502020204030204" pitchFamily="34" charset="0"/>
            </a:endParaRPr>
          </a:p>
        </p:txBody>
      </p:sp>
    </p:spTree>
    <p:extLst>
      <p:ext uri="{BB962C8B-B14F-4D97-AF65-F5344CB8AC3E}">
        <p14:creationId xmlns:p14="http://schemas.microsoft.com/office/powerpoint/2010/main" val="30406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a:extLst>
              <a:ext uri="{FF2B5EF4-FFF2-40B4-BE49-F238E27FC236}">
                <a16:creationId xmlns:a16="http://schemas.microsoft.com/office/drawing/2014/main" id="{C717C001-E078-874D-B53D-BA1F2996F8D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a:extLst>
              <a:ext uri="{FF2B5EF4-FFF2-40B4-BE49-F238E27FC236}">
                <a16:creationId xmlns:a16="http://schemas.microsoft.com/office/drawing/2014/main" id="{7507EED0-5923-904E-90DE-3D9E48431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Der systematische Sprungfehler von +1 K  trat hier ab 1980 – also im Referenzeitraum auf.</a:t>
            </a:r>
          </a:p>
        </p:txBody>
      </p:sp>
      <p:sp>
        <p:nvSpPr>
          <p:cNvPr id="82948" name="Foliennummernplatzhalter 3">
            <a:extLst>
              <a:ext uri="{FF2B5EF4-FFF2-40B4-BE49-F238E27FC236}">
                <a16:creationId xmlns:a16="http://schemas.microsoft.com/office/drawing/2014/main" id="{EE1B241E-F0E7-2F4A-A990-96666583B8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C779C5-1C25-5E42-9BB3-299935689FD4}" type="slidenum">
              <a:rPr lang="de-DE" altLang="de-DE" sz="1200">
                <a:latin typeface="Calibri" panose="020F0502020204030204" pitchFamily="34" charset="0"/>
              </a:rPr>
              <a:pPr eaLnBrk="1" hangingPunct="1"/>
              <a:t>17</a:t>
            </a:fld>
            <a:endParaRPr lang="de-DE" altLang="de-DE"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1C194AFC-79B3-0D47-AED4-3167DE4A91C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a:extLst>
              <a:ext uri="{FF2B5EF4-FFF2-40B4-BE49-F238E27FC236}">
                <a16:creationId xmlns:a16="http://schemas.microsoft.com/office/drawing/2014/main" id="{F7442C0A-7C3E-1C4E-B8EC-90A16BB348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More problems: No fixed position, nor height, nor depth. Pseudo randomly distributed into any grid. Few grids are oversampled, most grids are undersampled dwon to zero.</a:t>
            </a:r>
          </a:p>
        </p:txBody>
      </p:sp>
      <p:sp>
        <p:nvSpPr>
          <p:cNvPr id="46084" name="Foliennummernplatzhalter 3">
            <a:extLst>
              <a:ext uri="{FF2B5EF4-FFF2-40B4-BE49-F238E27FC236}">
                <a16:creationId xmlns:a16="http://schemas.microsoft.com/office/drawing/2014/main" id="{C2EF5922-850C-F74A-918A-60A721C5A7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BC3EF2A-FFEB-9841-9592-DD2B9EF06FF5}" type="slidenum">
              <a:rPr lang="de-DE" altLang="de-DE" sz="1200">
                <a:latin typeface="Calibri" panose="020F0502020204030204" pitchFamily="34" charset="0"/>
              </a:rPr>
              <a:pPr eaLnBrk="1" hangingPunct="1"/>
              <a:t>22</a:t>
            </a:fld>
            <a:endParaRPr lang="de-DE" altLang="de-DE"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7B4B17B-BDE5-8B42-9B96-1FAE8E93AE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615D33C-57CE-EE4F-A09B-C739B27D4B3B}" type="slidenum">
              <a:rPr lang="de-DE" altLang="de-DE" sz="1200">
                <a:latin typeface="Baskerville" panose="02020502070401020303" pitchFamily="18" charset="0"/>
                <a:ea typeface="ヒラギノ明朝 ProN W3" panose="02020300000000000000" pitchFamily="18" charset="-128"/>
                <a:sym typeface="Baskerville" panose="02020502070401020303" pitchFamily="18" charset="0"/>
              </a:rPr>
              <a:pPr eaLnBrk="1" hangingPunct="1"/>
              <a:t>23</a:t>
            </a:fld>
            <a:endParaRPr lang="de-DE" altLang="de-DE" sz="1200">
              <a:latin typeface="Baskerville" panose="02020502070401020303" pitchFamily="18" charset="0"/>
              <a:ea typeface="ヒラギノ明朝 ProN W3" panose="02020300000000000000" pitchFamily="18" charset="-128"/>
              <a:sym typeface="Baskerville" panose="02020502070401020303" pitchFamily="18" charset="0"/>
            </a:endParaRPr>
          </a:p>
        </p:txBody>
      </p:sp>
      <p:sp>
        <p:nvSpPr>
          <p:cNvPr id="48131" name="Rectangle 2">
            <a:extLst>
              <a:ext uri="{FF2B5EF4-FFF2-40B4-BE49-F238E27FC236}">
                <a16:creationId xmlns:a16="http://schemas.microsoft.com/office/drawing/2014/main" id="{CEE18D39-1876-8042-9A35-A0BB0F1B5F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F293FB6A-108E-3142-862B-DF49A09EC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latin typeface="Baskerville" panose="02020502070401020303" pitchFamily="18" charset="0"/>
                <a:ea typeface="ＭＳ Ｐゴシック" panose="020B0600070205080204" pitchFamily="34" charset="-128"/>
              </a:rPr>
              <a:t>Das Metoffice behauptet auf seiner Website: Thermometers „..are evenly distributed</a:t>
            </a:r>
            <a:r>
              <a:rPr lang="ja-JP" altLang="de-DE">
                <a:latin typeface="Baskerville" panose="02020502070401020303" pitchFamily="18" charset="0"/>
                <a:ea typeface="ＭＳ Ｐゴシック" panose="020B0600070205080204" pitchFamily="34" charset="-128"/>
              </a:rPr>
              <a:t>“</a:t>
            </a:r>
            <a:r>
              <a:rPr lang="de-DE" altLang="ja-JP">
                <a:latin typeface="Baskerville" panose="02020502070401020303" pitchFamily="18" charset="0"/>
                <a:ea typeface="ＭＳ Ｐゴシック" panose="020B0600070205080204" pitchFamily="34" charset="-128"/>
              </a:rPr>
              <a:t>. Das ist falsch: Es gibt eine Wanderung  und Auslöschung der Thermometer:  Bild 1 Zahl der einbezogenen nicht unbedingt kontinuierlich messenden Stationen (in tausend) , bis 1970 Zunahme, dann ab 1989 starke Abnahme. Alles Zufall? Blau kontinuierlich messend. Rot diskontinuierlich messend. Trends von diesen Stationen geschätzt. Keine Grundlage für naturwissenschaftlich basierte Statistik.. Nächste Folie nochmals genauer! </a:t>
            </a:r>
          </a:p>
          <a:p>
            <a:pPr eaLnBrk="1" hangingPunct="1"/>
            <a:r>
              <a:rPr lang="de-DE" altLang="de-DE">
                <a:latin typeface="Baskerville" panose="02020502070401020303" pitchFamily="18" charset="0"/>
                <a:ea typeface="ＭＳ Ｐゴシック" panose="020B0600070205080204" pitchFamily="34" charset="-128"/>
              </a:rPr>
              <a:t>Stationsverteilung von 2006, Fehlende Messungen in sehr, sehr großen Teilen der Welt. Arktis nicht, Antarktis nichts, Südamerika, Afrika, Australien und Asien sehr wenig Stationen. Aber dort Positivauswahl erfolgt; bestätigt für wenige &amp; „warme</a:t>
            </a:r>
            <a:r>
              <a:rPr lang="ja-JP" altLang="de-DE">
                <a:latin typeface="Baskerville" panose="02020502070401020303" pitchFamily="18" charset="0"/>
                <a:ea typeface="ＭＳ Ｐゴシック" panose="020B0600070205080204" pitchFamily="34" charset="-128"/>
              </a:rPr>
              <a:t>“</a:t>
            </a:r>
            <a:r>
              <a:rPr lang="de-DE" altLang="ja-JP">
                <a:latin typeface="Baskerville" panose="02020502070401020303" pitchFamily="18" charset="0"/>
                <a:ea typeface="ＭＳ Ｐゴシック" panose="020B0600070205080204" pitchFamily="34" charset="-128"/>
              </a:rPr>
              <a:t> Stationen. &gt; 50 % der Stationen (2010) liegen auf Flughäfen, ca. 80 % in Ballungsgebieten und/oder Flughäfen</a:t>
            </a:r>
            <a:endParaRPr lang="de-DE" altLang="de-DE">
              <a:latin typeface="Baskerville" panose="02020502070401020303"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100B606-5877-5348-8A2A-1AAA6EE6DE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45A9347-0156-4D48-ADBE-D7DD83646835}" type="slidenum">
              <a:rPr lang="de-DE" altLang="de-DE" sz="1200">
                <a:latin typeface="Calibri" panose="020F0502020204030204" pitchFamily="34" charset="0"/>
              </a:rPr>
              <a:pPr eaLnBrk="1" hangingPunct="1"/>
              <a:t>28</a:t>
            </a:fld>
            <a:endParaRPr lang="de-DE" altLang="de-DE" sz="1200">
              <a:latin typeface="Calibri" panose="020F0502020204030204" pitchFamily="34" charset="0"/>
            </a:endParaRPr>
          </a:p>
        </p:txBody>
      </p:sp>
      <p:sp>
        <p:nvSpPr>
          <p:cNvPr id="37891" name="Rectangle 2">
            <a:extLst>
              <a:ext uri="{FF2B5EF4-FFF2-40B4-BE49-F238E27FC236}">
                <a16:creationId xmlns:a16="http://schemas.microsoft.com/office/drawing/2014/main" id="{7C53E945-DBD1-E340-9447-4BAE0AE3C7C6}"/>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7892" name="Rectangle 3">
            <a:extLst>
              <a:ext uri="{FF2B5EF4-FFF2-40B4-BE49-F238E27FC236}">
                <a16:creationId xmlns:a16="http://schemas.microsoft.com/office/drawing/2014/main" id="{C4D86426-5DAE-5B48-A4BD-7E6E04CBF2BE}"/>
              </a:ext>
            </a:extLst>
          </p:cNvPr>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de-DE" altLang="de-DE">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a:extLst>
              <a:ext uri="{FF2B5EF4-FFF2-40B4-BE49-F238E27FC236}">
                <a16:creationId xmlns:a16="http://schemas.microsoft.com/office/drawing/2014/main" id="{122FA74E-7408-3946-937B-44CD045009E5}"/>
              </a:ext>
            </a:extLst>
          </p:cNvPr>
          <p:cNvSpPr>
            <a:spLocks noGrp="1"/>
          </p:cNvSpPr>
          <p:nvPr>
            <p:ph type="dt" sz="half" idx="10"/>
          </p:nvPr>
        </p:nvSpPr>
        <p:spPr/>
        <p:txBody>
          <a:bodyPr/>
          <a:lstStyle>
            <a:lvl1pPr>
              <a:defRPr/>
            </a:lvl1pPr>
          </a:lstStyle>
          <a:p>
            <a:fld id="{3D3821AC-9A5C-054C-AF55-BC3724D49C72}" type="datetime1">
              <a:rPr lang="de-DE" altLang="de-DE" smtClean="0"/>
              <a:t>16.09.18</a:t>
            </a:fld>
            <a:endParaRPr lang="de-DE" altLang="de-DE"/>
          </a:p>
        </p:txBody>
      </p:sp>
      <p:sp>
        <p:nvSpPr>
          <p:cNvPr id="6" name="Foliennummernplatzhalter 5">
            <a:extLst>
              <a:ext uri="{FF2B5EF4-FFF2-40B4-BE49-F238E27FC236}">
                <a16:creationId xmlns:a16="http://schemas.microsoft.com/office/drawing/2014/main" id="{D9891B57-F82F-4A49-BFB9-8D68722C6B3F}"/>
              </a:ext>
            </a:extLst>
          </p:cNvPr>
          <p:cNvSpPr>
            <a:spLocks noGrp="1"/>
          </p:cNvSpPr>
          <p:nvPr>
            <p:ph type="sldNum" sz="quarter" idx="12"/>
          </p:nvPr>
        </p:nvSpPr>
        <p:spPr/>
        <p:txBody>
          <a:bodyPr/>
          <a:lstStyle>
            <a:lvl1pPr>
              <a:defRPr/>
            </a:lvl1pPr>
          </a:lstStyle>
          <a:p>
            <a:fld id="{CDF042D4-2862-7244-ACB7-C614BD100918}" type="slidenum">
              <a:rPr lang="de-DE" altLang="de-DE"/>
              <a:pPr/>
              <a:t>‹Nr.›</a:t>
            </a:fld>
            <a:endParaRPr lang="de-DE" altLang="de-DE"/>
          </a:p>
        </p:txBody>
      </p:sp>
      <p:sp>
        <p:nvSpPr>
          <p:cNvPr id="7" name="Fußzeilenplatzhalter 4">
            <a:extLst>
              <a:ext uri="{FF2B5EF4-FFF2-40B4-BE49-F238E27FC236}">
                <a16:creationId xmlns:a16="http://schemas.microsoft.com/office/drawing/2014/main" id="{A0DE3938-E013-9846-9295-50561391644B}"/>
              </a:ext>
            </a:extLst>
          </p:cNvPr>
          <p:cNvSpPr>
            <a:spLocks noGrp="1"/>
          </p:cNvSpPr>
          <p:nvPr>
            <p:ph type="ftr" sz="quarter" idx="11"/>
          </p:nvPr>
        </p:nvSpPr>
        <p:spPr>
          <a:xfrm>
            <a:off x="3124200" y="6356350"/>
            <a:ext cx="2895600" cy="365125"/>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Tree>
    <p:extLst>
      <p:ext uri="{BB962C8B-B14F-4D97-AF65-F5344CB8AC3E}">
        <p14:creationId xmlns:p14="http://schemas.microsoft.com/office/powerpoint/2010/main" val="19564597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a:extLst>
              <a:ext uri="{FF2B5EF4-FFF2-40B4-BE49-F238E27FC236}">
                <a16:creationId xmlns:a16="http://schemas.microsoft.com/office/drawing/2014/main" id="{B78BB007-7E43-A346-B886-EF9632C22A8E}"/>
              </a:ext>
            </a:extLst>
          </p:cNvPr>
          <p:cNvSpPr>
            <a:spLocks noGrp="1"/>
          </p:cNvSpPr>
          <p:nvPr>
            <p:ph type="dt" sz="half" idx="10"/>
          </p:nvPr>
        </p:nvSpPr>
        <p:spPr/>
        <p:txBody>
          <a:bodyPr/>
          <a:lstStyle>
            <a:lvl1pPr>
              <a:defRPr/>
            </a:lvl1pPr>
          </a:lstStyle>
          <a:p>
            <a:fld id="{FC6B6315-BBCA-2A4D-ADA0-55090DF66557}" type="datetime1">
              <a:rPr lang="de-DE" altLang="de-DE" smtClean="0"/>
              <a:t>16.09.18</a:t>
            </a:fld>
            <a:endParaRPr lang="de-DE" altLang="de-DE"/>
          </a:p>
        </p:txBody>
      </p:sp>
      <p:sp>
        <p:nvSpPr>
          <p:cNvPr id="6" name="Fußzeilenplatzhalter 4">
            <a:extLst>
              <a:ext uri="{FF2B5EF4-FFF2-40B4-BE49-F238E27FC236}">
                <a16:creationId xmlns:a16="http://schemas.microsoft.com/office/drawing/2014/main" id="{02194C89-3675-7C40-854D-872B184DE314}"/>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7" name="Foliennummernplatzhalter 5">
            <a:extLst>
              <a:ext uri="{FF2B5EF4-FFF2-40B4-BE49-F238E27FC236}">
                <a16:creationId xmlns:a16="http://schemas.microsoft.com/office/drawing/2014/main" id="{C708E54A-7505-DA4E-9C6A-3BE1AD5A87F6}"/>
              </a:ext>
            </a:extLst>
          </p:cNvPr>
          <p:cNvSpPr>
            <a:spLocks noGrp="1"/>
          </p:cNvSpPr>
          <p:nvPr>
            <p:ph type="sldNum" sz="quarter" idx="12"/>
          </p:nvPr>
        </p:nvSpPr>
        <p:spPr/>
        <p:txBody>
          <a:bodyPr/>
          <a:lstStyle>
            <a:lvl1pPr>
              <a:defRPr/>
            </a:lvl1pPr>
          </a:lstStyle>
          <a:p>
            <a:fld id="{33F3EAD6-0B7A-6940-8116-02B58DC23322}" type="slidenum">
              <a:rPr lang="de-DE" altLang="de-DE"/>
              <a:pPr/>
              <a:t>‹Nr.›</a:t>
            </a:fld>
            <a:endParaRPr lang="de-DE" altLang="de-DE"/>
          </a:p>
        </p:txBody>
      </p:sp>
    </p:spTree>
    <p:extLst>
      <p:ext uri="{BB962C8B-B14F-4D97-AF65-F5344CB8AC3E}">
        <p14:creationId xmlns:p14="http://schemas.microsoft.com/office/powerpoint/2010/main" val="1734185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901E3D-C527-C34A-BFD9-7858450B5B93}"/>
              </a:ext>
            </a:extLst>
          </p:cNvPr>
          <p:cNvSpPr>
            <a:spLocks noGrp="1"/>
          </p:cNvSpPr>
          <p:nvPr>
            <p:ph type="dt" sz="half" idx="10"/>
          </p:nvPr>
        </p:nvSpPr>
        <p:spPr/>
        <p:txBody>
          <a:bodyPr/>
          <a:lstStyle>
            <a:lvl1pPr>
              <a:defRPr/>
            </a:lvl1pPr>
          </a:lstStyle>
          <a:p>
            <a:fld id="{E8198BA8-0808-D241-8DA6-1606803E3596}" type="datetime1">
              <a:rPr lang="de-DE" altLang="de-DE" smtClean="0"/>
              <a:t>16.09.18</a:t>
            </a:fld>
            <a:endParaRPr lang="de-DE" altLang="de-DE"/>
          </a:p>
        </p:txBody>
      </p:sp>
      <p:sp>
        <p:nvSpPr>
          <p:cNvPr id="5" name="Fußzeilenplatzhalter 4">
            <a:extLst>
              <a:ext uri="{FF2B5EF4-FFF2-40B4-BE49-F238E27FC236}">
                <a16:creationId xmlns:a16="http://schemas.microsoft.com/office/drawing/2014/main" id="{9CE3C120-4632-8B4F-ADAC-D6A84CE49F7E}"/>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6" name="Foliennummernplatzhalter 5">
            <a:extLst>
              <a:ext uri="{FF2B5EF4-FFF2-40B4-BE49-F238E27FC236}">
                <a16:creationId xmlns:a16="http://schemas.microsoft.com/office/drawing/2014/main" id="{1001E6D7-D0DF-5A43-B85B-F4593E0BDC86}"/>
              </a:ext>
            </a:extLst>
          </p:cNvPr>
          <p:cNvSpPr>
            <a:spLocks noGrp="1"/>
          </p:cNvSpPr>
          <p:nvPr>
            <p:ph type="sldNum" sz="quarter" idx="12"/>
          </p:nvPr>
        </p:nvSpPr>
        <p:spPr/>
        <p:txBody>
          <a:bodyPr/>
          <a:lstStyle>
            <a:lvl1pPr>
              <a:defRPr/>
            </a:lvl1pPr>
          </a:lstStyle>
          <a:p>
            <a:fld id="{7ADF52D1-371D-FF4E-91D9-EE00F2623C83}" type="slidenum">
              <a:rPr lang="de-DE" altLang="de-DE"/>
              <a:pPr/>
              <a:t>‹Nr.›</a:t>
            </a:fld>
            <a:endParaRPr lang="de-DE" altLang="de-DE"/>
          </a:p>
        </p:txBody>
      </p:sp>
    </p:spTree>
    <p:extLst>
      <p:ext uri="{BB962C8B-B14F-4D97-AF65-F5344CB8AC3E}">
        <p14:creationId xmlns:p14="http://schemas.microsoft.com/office/powerpoint/2010/main" val="42118522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7B7738-55DD-BD45-9E52-80F39C11F73F}"/>
              </a:ext>
            </a:extLst>
          </p:cNvPr>
          <p:cNvSpPr>
            <a:spLocks noGrp="1"/>
          </p:cNvSpPr>
          <p:nvPr>
            <p:ph type="dt" sz="half" idx="10"/>
          </p:nvPr>
        </p:nvSpPr>
        <p:spPr/>
        <p:txBody>
          <a:bodyPr/>
          <a:lstStyle>
            <a:lvl1pPr>
              <a:defRPr/>
            </a:lvl1pPr>
          </a:lstStyle>
          <a:p>
            <a:fld id="{2BAD0529-9F32-C34E-A381-78D5E7882DA4}" type="datetime1">
              <a:rPr lang="de-DE" altLang="de-DE" smtClean="0"/>
              <a:t>16.09.18</a:t>
            </a:fld>
            <a:endParaRPr lang="de-DE" altLang="de-DE"/>
          </a:p>
        </p:txBody>
      </p:sp>
      <p:sp>
        <p:nvSpPr>
          <p:cNvPr id="5" name="Fußzeilenplatzhalter 4">
            <a:extLst>
              <a:ext uri="{FF2B5EF4-FFF2-40B4-BE49-F238E27FC236}">
                <a16:creationId xmlns:a16="http://schemas.microsoft.com/office/drawing/2014/main" id="{EFBA810B-A633-5D49-B1DB-80DAA3B08120}"/>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6" name="Foliennummernplatzhalter 5">
            <a:extLst>
              <a:ext uri="{FF2B5EF4-FFF2-40B4-BE49-F238E27FC236}">
                <a16:creationId xmlns:a16="http://schemas.microsoft.com/office/drawing/2014/main" id="{5197CE31-5AAF-B347-A0AC-D272C3F94EB4}"/>
              </a:ext>
            </a:extLst>
          </p:cNvPr>
          <p:cNvSpPr>
            <a:spLocks noGrp="1"/>
          </p:cNvSpPr>
          <p:nvPr>
            <p:ph type="sldNum" sz="quarter" idx="12"/>
          </p:nvPr>
        </p:nvSpPr>
        <p:spPr/>
        <p:txBody>
          <a:bodyPr/>
          <a:lstStyle>
            <a:lvl1pPr>
              <a:defRPr/>
            </a:lvl1pPr>
          </a:lstStyle>
          <a:p>
            <a:fld id="{21A38060-3012-5C43-BDAA-F6D890E44623}" type="slidenum">
              <a:rPr lang="de-DE" altLang="de-DE"/>
              <a:pPr/>
              <a:t>‹Nr.›</a:t>
            </a:fld>
            <a:endParaRPr lang="de-DE" altLang="de-DE"/>
          </a:p>
        </p:txBody>
      </p:sp>
    </p:spTree>
    <p:extLst>
      <p:ext uri="{BB962C8B-B14F-4D97-AF65-F5344CB8AC3E}">
        <p14:creationId xmlns:p14="http://schemas.microsoft.com/office/powerpoint/2010/main" val="26535194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4375" y="383977"/>
            <a:ext cx="7715250" cy="1303734"/>
          </a:xfrm>
        </p:spPr>
        <p:txBody>
          <a:bodyPr/>
          <a:lstStyle/>
          <a:p>
            <a:r>
              <a:rPr lang="de-DE"/>
              <a:t>Mastertitelformat bearbeiten</a:t>
            </a:r>
          </a:p>
        </p:txBody>
      </p:sp>
      <p:sp>
        <p:nvSpPr>
          <p:cNvPr id="3" name="Textplatzhalter 2"/>
          <p:cNvSpPr>
            <a:spLocks noGrp="1"/>
          </p:cNvSpPr>
          <p:nvPr>
            <p:ph type="body" sz="half" idx="1"/>
          </p:nvPr>
        </p:nvSpPr>
        <p:spPr>
          <a:xfrm>
            <a:off x="714375" y="1946672"/>
            <a:ext cx="3804047" cy="4018359"/>
          </a:xfrm>
          <a:prstGeom prst="rect">
            <a:avLst/>
          </a:prstGeom>
        </p:spPr>
        <p:txBody>
          <a:bodyPr lIns="64291" tIns="32146" rIns="64291" bIns="32146"/>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5578" y="1946672"/>
            <a:ext cx="3804047" cy="4018359"/>
          </a:xfrm>
          <a:prstGeom prst="rect">
            <a:avLst/>
          </a:prstGeom>
        </p:spPr>
        <p:txBody>
          <a:bodyPr lIns="64291" tIns="32146" rIns="64291" bIns="32146"/>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a:extLst>
              <a:ext uri="{FF2B5EF4-FFF2-40B4-BE49-F238E27FC236}">
                <a16:creationId xmlns:a16="http://schemas.microsoft.com/office/drawing/2014/main" id="{4844C8EA-537D-9945-AC54-2D8FB365AF76}"/>
              </a:ext>
            </a:extLst>
          </p:cNvPr>
          <p:cNvSpPr txBox="1">
            <a:spLocks noGrp="1" noChangeArrowheads="1"/>
          </p:cNvSpPr>
          <p:nvPr>
            <p:ph type="sldNum" sz="quarter" idx="10"/>
          </p:nvPr>
        </p:nvSpPr>
        <p:spPr/>
        <p:txBody>
          <a:bodyPr/>
          <a:lstStyle>
            <a:lvl1pPr>
              <a:defRPr/>
            </a:lvl1pPr>
          </a:lstStyle>
          <a:p>
            <a:fld id="{CC291824-BA76-8341-A610-208D4284E53E}" type="slidenum">
              <a:rPr lang="en-US" altLang="de-DE"/>
              <a:pPr/>
              <a:t>‹Nr.›</a:t>
            </a:fld>
            <a:endParaRPr lang="en-US" altLang="de-DE"/>
          </a:p>
        </p:txBody>
      </p:sp>
    </p:spTree>
    <p:extLst>
      <p:ext uri="{BB962C8B-B14F-4D97-AF65-F5344CB8AC3E}">
        <p14:creationId xmlns:p14="http://schemas.microsoft.com/office/powerpoint/2010/main" val="15363719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B922D-00D9-E544-A96B-7982E62F3B8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49D1C2-DF5F-DF47-A91B-FB43AB29E2BD}"/>
              </a:ext>
            </a:extLst>
          </p:cNvPr>
          <p:cNvSpPr>
            <a:spLocks noGrp="1"/>
          </p:cNvSpPr>
          <p:nvPr>
            <p:ph type="dt" sz="half" idx="10"/>
          </p:nvPr>
        </p:nvSpPr>
        <p:spPr/>
        <p:txBody>
          <a:bodyPr/>
          <a:lstStyle/>
          <a:p>
            <a:fld id="{147259A3-9B42-BD4B-9A49-BFFC579D4122}" type="datetime1">
              <a:rPr lang="de-DE" altLang="de-DE" smtClean="0"/>
              <a:t>16.09.18</a:t>
            </a:fld>
            <a:endParaRPr lang="de-DE" altLang="de-DE"/>
          </a:p>
        </p:txBody>
      </p:sp>
      <p:sp>
        <p:nvSpPr>
          <p:cNvPr id="4" name="Fußzeilenplatzhalter 3">
            <a:extLst>
              <a:ext uri="{FF2B5EF4-FFF2-40B4-BE49-F238E27FC236}">
                <a16:creationId xmlns:a16="http://schemas.microsoft.com/office/drawing/2014/main" id="{7E8ACA55-E377-6644-B942-A9FC56D680AE}"/>
              </a:ext>
            </a:extLst>
          </p:cNvPr>
          <p:cNvSpPr>
            <a:spLocks noGrp="1"/>
          </p:cNvSpPr>
          <p:nvPr>
            <p:ph type="ftr" sz="quarter" idx="11"/>
          </p:nvPr>
        </p:nvSpPr>
        <p:spPr/>
        <p:txBody>
          <a:bodyPr/>
          <a:lstStyle/>
          <a:p>
            <a:pPr>
              <a:defRPr/>
            </a:pPr>
            <a:r>
              <a:rPr lang="de-DE"/>
              <a:t>Porto Conference 7.9.2018</a:t>
            </a:r>
            <a:endParaRPr lang="de-DE" dirty="0"/>
          </a:p>
        </p:txBody>
      </p:sp>
      <p:sp>
        <p:nvSpPr>
          <p:cNvPr id="5" name="Foliennummernplatzhalter 4">
            <a:extLst>
              <a:ext uri="{FF2B5EF4-FFF2-40B4-BE49-F238E27FC236}">
                <a16:creationId xmlns:a16="http://schemas.microsoft.com/office/drawing/2014/main" id="{6F4D65F6-5EFE-B44E-8C9E-E7F4D630BE52}"/>
              </a:ext>
            </a:extLst>
          </p:cNvPr>
          <p:cNvSpPr>
            <a:spLocks noGrp="1"/>
          </p:cNvSpPr>
          <p:nvPr>
            <p:ph type="sldNum" sz="quarter" idx="12"/>
          </p:nvPr>
        </p:nvSpPr>
        <p:spPr/>
        <p:txBody>
          <a:bodyPr/>
          <a:lstStyle/>
          <a:p>
            <a:fld id="{5718BC9A-CF51-6443-9335-A942E785CF83}" type="slidenum">
              <a:rPr lang="de-DE" altLang="de-DE" smtClean="0"/>
              <a:pPr/>
              <a:t>‹Nr.›</a:t>
            </a:fld>
            <a:endParaRPr lang="de-DE" altLang="de-DE"/>
          </a:p>
        </p:txBody>
      </p:sp>
    </p:spTree>
    <p:extLst>
      <p:ext uri="{BB962C8B-B14F-4D97-AF65-F5344CB8AC3E}">
        <p14:creationId xmlns:p14="http://schemas.microsoft.com/office/powerpoint/2010/main" val="2536332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29EC9A5-916A-3445-BDD7-DCEC629F82EA}"/>
              </a:ext>
            </a:extLst>
          </p:cNvPr>
          <p:cNvSpPr>
            <a:spLocks noGrp="1"/>
          </p:cNvSpPr>
          <p:nvPr>
            <p:ph type="dt" sz="half" idx="10"/>
          </p:nvPr>
        </p:nvSpPr>
        <p:spPr/>
        <p:txBody>
          <a:bodyPr/>
          <a:lstStyle>
            <a:lvl1pPr>
              <a:defRPr/>
            </a:lvl1pPr>
          </a:lstStyle>
          <a:p>
            <a:fld id="{B56AE717-A560-054C-A7F3-894E50DBC4BF}" type="datetime1">
              <a:rPr lang="de-DE" altLang="de-DE" smtClean="0"/>
              <a:t>16.09.18</a:t>
            </a:fld>
            <a:endParaRPr lang="de-DE" altLang="de-DE"/>
          </a:p>
        </p:txBody>
      </p:sp>
      <p:sp>
        <p:nvSpPr>
          <p:cNvPr id="5" name="Fußzeilenplatzhalter 4">
            <a:extLst>
              <a:ext uri="{FF2B5EF4-FFF2-40B4-BE49-F238E27FC236}">
                <a16:creationId xmlns:a16="http://schemas.microsoft.com/office/drawing/2014/main" id="{27D1178F-438F-774F-BCCC-34155D4BFB52}"/>
              </a:ext>
            </a:extLst>
          </p:cNvPr>
          <p:cNvSpPr>
            <a:spLocks noGrp="1"/>
          </p:cNvSpPr>
          <p:nvPr>
            <p:ph type="ftr" sz="quarter" idx="11"/>
          </p:nvPr>
        </p:nvSpPr>
        <p:spPr/>
        <p:txBody>
          <a:bodyPr/>
          <a:lstStyle>
            <a:lvl1pPr>
              <a:defRPr/>
            </a:lvl1pPr>
          </a:lstStyle>
          <a:p>
            <a:pPr>
              <a:defRPr/>
            </a:pPr>
            <a:r>
              <a:rPr lang="de-DE"/>
              <a:t>Porto Conference 7.9.2018</a:t>
            </a:r>
            <a:endParaRPr lang="de-DE" dirty="0"/>
          </a:p>
        </p:txBody>
      </p:sp>
      <p:sp>
        <p:nvSpPr>
          <p:cNvPr id="6" name="Foliennummernplatzhalter 5">
            <a:extLst>
              <a:ext uri="{FF2B5EF4-FFF2-40B4-BE49-F238E27FC236}">
                <a16:creationId xmlns:a16="http://schemas.microsoft.com/office/drawing/2014/main" id="{6B5D74E5-CC1C-7C42-8055-E8523E657AC0}"/>
              </a:ext>
            </a:extLst>
          </p:cNvPr>
          <p:cNvSpPr>
            <a:spLocks noGrp="1"/>
          </p:cNvSpPr>
          <p:nvPr>
            <p:ph type="sldNum" sz="quarter" idx="12"/>
          </p:nvPr>
        </p:nvSpPr>
        <p:spPr/>
        <p:txBody>
          <a:bodyPr/>
          <a:lstStyle>
            <a:lvl1pPr>
              <a:defRPr/>
            </a:lvl1pPr>
          </a:lstStyle>
          <a:p>
            <a:fld id="{C97EE239-F008-BA40-960E-1C3D38BF4423}" type="slidenum">
              <a:rPr lang="de-DE" altLang="de-DE"/>
              <a:pPr/>
              <a:t>‹Nr.›</a:t>
            </a:fld>
            <a:endParaRPr lang="de-DE" altLang="de-DE"/>
          </a:p>
        </p:txBody>
      </p:sp>
    </p:spTree>
    <p:extLst>
      <p:ext uri="{BB962C8B-B14F-4D97-AF65-F5344CB8AC3E}">
        <p14:creationId xmlns:p14="http://schemas.microsoft.com/office/powerpoint/2010/main" val="41666890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9BB21FA-B850-6848-9B78-FE0095D36E1F}"/>
              </a:ext>
            </a:extLst>
          </p:cNvPr>
          <p:cNvSpPr>
            <a:spLocks noGrp="1"/>
          </p:cNvSpPr>
          <p:nvPr>
            <p:ph type="dt" sz="half" idx="10"/>
          </p:nvPr>
        </p:nvSpPr>
        <p:spPr/>
        <p:txBody>
          <a:bodyPr/>
          <a:lstStyle>
            <a:lvl1pPr>
              <a:defRPr/>
            </a:lvl1pPr>
          </a:lstStyle>
          <a:p>
            <a:fld id="{987E2203-4086-604D-A2C7-40A6B781209E}" type="datetime1">
              <a:rPr lang="de-DE" altLang="de-DE" smtClean="0"/>
              <a:t>16.09.18</a:t>
            </a:fld>
            <a:endParaRPr lang="de-DE" altLang="de-DE"/>
          </a:p>
        </p:txBody>
      </p:sp>
      <p:sp>
        <p:nvSpPr>
          <p:cNvPr id="5" name="Fußzeilenplatzhalter 4">
            <a:extLst>
              <a:ext uri="{FF2B5EF4-FFF2-40B4-BE49-F238E27FC236}">
                <a16:creationId xmlns:a16="http://schemas.microsoft.com/office/drawing/2014/main" id="{6B31C2D0-B0CF-134B-A158-EC496531455B}"/>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6" name="Foliennummernplatzhalter 5">
            <a:extLst>
              <a:ext uri="{FF2B5EF4-FFF2-40B4-BE49-F238E27FC236}">
                <a16:creationId xmlns:a16="http://schemas.microsoft.com/office/drawing/2014/main" id="{9F34FF8E-A932-4245-AD81-DF1CE63E1C96}"/>
              </a:ext>
            </a:extLst>
          </p:cNvPr>
          <p:cNvSpPr>
            <a:spLocks noGrp="1"/>
          </p:cNvSpPr>
          <p:nvPr>
            <p:ph type="sldNum" sz="quarter" idx="12"/>
          </p:nvPr>
        </p:nvSpPr>
        <p:spPr/>
        <p:txBody>
          <a:bodyPr/>
          <a:lstStyle>
            <a:lvl1pPr>
              <a:defRPr/>
            </a:lvl1pPr>
          </a:lstStyle>
          <a:p>
            <a:fld id="{9A0A2D1A-C5ED-A047-839F-A33CDC4583B8}" type="slidenum">
              <a:rPr lang="de-DE" altLang="de-DE"/>
              <a:pPr/>
              <a:t>‹Nr.›</a:t>
            </a:fld>
            <a:endParaRPr lang="de-DE" altLang="de-DE"/>
          </a:p>
        </p:txBody>
      </p:sp>
    </p:spTree>
    <p:extLst>
      <p:ext uri="{BB962C8B-B14F-4D97-AF65-F5344CB8AC3E}">
        <p14:creationId xmlns:p14="http://schemas.microsoft.com/office/powerpoint/2010/main" val="4139451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62427C70-A336-A74A-A2E4-231F2B55E18A}"/>
              </a:ext>
            </a:extLst>
          </p:cNvPr>
          <p:cNvSpPr>
            <a:spLocks noGrp="1"/>
          </p:cNvSpPr>
          <p:nvPr>
            <p:ph type="dt" sz="half" idx="10"/>
          </p:nvPr>
        </p:nvSpPr>
        <p:spPr/>
        <p:txBody>
          <a:bodyPr/>
          <a:lstStyle>
            <a:lvl1pPr>
              <a:defRPr/>
            </a:lvl1pPr>
          </a:lstStyle>
          <a:p>
            <a:fld id="{6481AD8B-E747-CB4B-9F02-F359D84E1CE5}" type="datetime1">
              <a:rPr lang="de-DE" altLang="de-DE" smtClean="0"/>
              <a:t>16.09.18</a:t>
            </a:fld>
            <a:endParaRPr lang="de-DE" altLang="de-DE"/>
          </a:p>
        </p:txBody>
      </p:sp>
      <p:sp>
        <p:nvSpPr>
          <p:cNvPr id="6" name="Fußzeilenplatzhalter 4">
            <a:extLst>
              <a:ext uri="{FF2B5EF4-FFF2-40B4-BE49-F238E27FC236}">
                <a16:creationId xmlns:a16="http://schemas.microsoft.com/office/drawing/2014/main" id="{F6964272-8129-EF42-9778-B9D03124CA4A}"/>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7" name="Foliennummernplatzhalter 5">
            <a:extLst>
              <a:ext uri="{FF2B5EF4-FFF2-40B4-BE49-F238E27FC236}">
                <a16:creationId xmlns:a16="http://schemas.microsoft.com/office/drawing/2014/main" id="{80ECBA5F-B47C-0B45-9D8C-9BAB46ACF1B7}"/>
              </a:ext>
            </a:extLst>
          </p:cNvPr>
          <p:cNvSpPr>
            <a:spLocks noGrp="1"/>
          </p:cNvSpPr>
          <p:nvPr>
            <p:ph type="sldNum" sz="quarter" idx="12"/>
          </p:nvPr>
        </p:nvSpPr>
        <p:spPr/>
        <p:txBody>
          <a:bodyPr/>
          <a:lstStyle>
            <a:lvl1pPr>
              <a:defRPr/>
            </a:lvl1pPr>
          </a:lstStyle>
          <a:p>
            <a:fld id="{4789924D-619B-4F40-A9F2-EF4359CB3974}" type="slidenum">
              <a:rPr lang="de-DE" altLang="de-DE"/>
              <a:pPr/>
              <a:t>‹Nr.›</a:t>
            </a:fld>
            <a:endParaRPr lang="de-DE" altLang="de-DE"/>
          </a:p>
        </p:txBody>
      </p:sp>
    </p:spTree>
    <p:extLst>
      <p:ext uri="{BB962C8B-B14F-4D97-AF65-F5344CB8AC3E}">
        <p14:creationId xmlns:p14="http://schemas.microsoft.com/office/powerpoint/2010/main" val="12231324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3F00A36A-89C9-264F-852D-7A00DE91C60E}"/>
              </a:ext>
            </a:extLst>
          </p:cNvPr>
          <p:cNvSpPr>
            <a:spLocks noGrp="1"/>
          </p:cNvSpPr>
          <p:nvPr>
            <p:ph type="dt" sz="half" idx="10"/>
          </p:nvPr>
        </p:nvSpPr>
        <p:spPr/>
        <p:txBody>
          <a:bodyPr/>
          <a:lstStyle>
            <a:lvl1pPr>
              <a:defRPr/>
            </a:lvl1pPr>
          </a:lstStyle>
          <a:p>
            <a:fld id="{DBCCE563-85A5-844B-AEE1-F7B820811B41}" type="datetime1">
              <a:rPr lang="de-DE" altLang="de-DE" smtClean="0"/>
              <a:t>16.09.18</a:t>
            </a:fld>
            <a:endParaRPr lang="de-DE" altLang="de-DE"/>
          </a:p>
        </p:txBody>
      </p:sp>
      <p:sp>
        <p:nvSpPr>
          <p:cNvPr id="8" name="Fußzeilenplatzhalter 4">
            <a:extLst>
              <a:ext uri="{FF2B5EF4-FFF2-40B4-BE49-F238E27FC236}">
                <a16:creationId xmlns:a16="http://schemas.microsoft.com/office/drawing/2014/main" id="{D4588536-0D46-9249-9125-52869D332693}"/>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9" name="Foliennummernplatzhalter 5">
            <a:extLst>
              <a:ext uri="{FF2B5EF4-FFF2-40B4-BE49-F238E27FC236}">
                <a16:creationId xmlns:a16="http://schemas.microsoft.com/office/drawing/2014/main" id="{37C5F9B3-410B-5D45-AB56-06563680B9C6}"/>
              </a:ext>
            </a:extLst>
          </p:cNvPr>
          <p:cNvSpPr>
            <a:spLocks noGrp="1"/>
          </p:cNvSpPr>
          <p:nvPr>
            <p:ph type="sldNum" sz="quarter" idx="12"/>
          </p:nvPr>
        </p:nvSpPr>
        <p:spPr/>
        <p:txBody>
          <a:bodyPr/>
          <a:lstStyle>
            <a:lvl1pPr>
              <a:defRPr/>
            </a:lvl1pPr>
          </a:lstStyle>
          <a:p>
            <a:fld id="{A1A07EEB-9DD8-5948-83EB-5B4DF3194F3C}" type="slidenum">
              <a:rPr lang="de-DE" altLang="de-DE"/>
              <a:pPr/>
              <a:t>‹Nr.›</a:t>
            </a:fld>
            <a:endParaRPr lang="de-DE" altLang="de-DE"/>
          </a:p>
        </p:txBody>
      </p:sp>
    </p:spTree>
    <p:extLst>
      <p:ext uri="{BB962C8B-B14F-4D97-AF65-F5344CB8AC3E}">
        <p14:creationId xmlns:p14="http://schemas.microsoft.com/office/powerpoint/2010/main" val="24592415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4FA4B883-F672-CD4B-94F4-5DB17F1C75D0}"/>
              </a:ext>
            </a:extLst>
          </p:cNvPr>
          <p:cNvSpPr>
            <a:spLocks noGrp="1"/>
          </p:cNvSpPr>
          <p:nvPr>
            <p:ph type="dt" sz="half" idx="10"/>
          </p:nvPr>
        </p:nvSpPr>
        <p:spPr/>
        <p:txBody>
          <a:bodyPr/>
          <a:lstStyle>
            <a:lvl1pPr>
              <a:defRPr/>
            </a:lvl1pPr>
          </a:lstStyle>
          <a:p>
            <a:fld id="{0DAFA380-635D-924F-BC2B-0E7F2502EE8D}" type="datetime1">
              <a:rPr lang="de-DE" altLang="de-DE" smtClean="0"/>
              <a:t>16.09.18</a:t>
            </a:fld>
            <a:endParaRPr lang="de-DE" altLang="de-DE"/>
          </a:p>
        </p:txBody>
      </p:sp>
      <p:sp>
        <p:nvSpPr>
          <p:cNvPr id="4" name="Fußzeilenplatzhalter 4">
            <a:extLst>
              <a:ext uri="{FF2B5EF4-FFF2-40B4-BE49-F238E27FC236}">
                <a16:creationId xmlns:a16="http://schemas.microsoft.com/office/drawing/2014/main" id="{0153ED95-CFE1-FA48-A6D5-C442CAC8BDC9}"/>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5" name="Foliennummernplatzhalter 5">
            <a:extLst>
              <a:ext uri="{FF2B5EF4-FFF2-40B4-BE49-F238E27FC236}">
                <a16:creationId xmlns:a16="http://schemas.microsoft.com/office/drawing/2014/main" id="{D25026B0-9265-D14F-8A9F-D595DACAD97F}"/>
              </a:ext>
            </a:extLst>
          </p:cNvPr>
          <p:cNvSpPr>
            <a:spLocks noGrp="1"/>
          </p:cNvSpPr>
          <p:nvPr>
            <p:ph type="sldNum" sz="quarter" idx="12"/>
          </p:nvPr>
        </p:nvSpPr>
        <p:spPr/>
        <p:txBody>
          <a:bodyPr/>
          <a:lstStyle>
            <a:lvl1pPr>
              <a:defRPr/>
            </a:lvl1pPr>
          </a:lstStyle>
          <a:p>
            <a:fld id="{B03BEA6B-BF9D-A44D-8D73-A2831DD066C3}" type="slidenum">
              <a:rPr lang="de-DE" altLang="de-DE"/>
              <a:pPr/>
              <a:t>‹Nr.›</a:t>
            </a:fld>
            <a:endParaRPr lang="de-DE" altLang="de-DE"/>
          </a:p>
        </p:txBody>
      </p:sp>
    </p:spTree>
    <p:extLst>
      <p:ext uri="{BB962C8B-B14F-4D97-AF65-F5344CB8AC3E}">
        <p14:creationId xmlns:p14="http://schemas.microsoft.com/office/powerpoint/2010/main" val="15390701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5E30E804-6B9F-1349-9804-698FF03F2C23}"/>
              </a:ext>
            </a:extLst>
          </p:cNvPr>
          <p:cNvSpPr>
            <a:spLocks noGrp="1"/>
          </p:cNvSpPr>
          <p:nvPr>
            <p:ph type="dt" sz="half" idx="10"/>
          </p:nvPr>
        </p:nvSpPr>
        <p:spPr/>
        <p:txBody>
          <a:bodyPr/>
          <a:lstStyle>
            <a:lvl1pPr>
              <a:defRPr/>
            </a:lvl1pPr>
          </a:lstStyle>
          <a:p>
            <a:fld id="{F4C1C3F9-631F-6344-8303-464F96422C70}" type="datetime1">
              <a:rPr lang="de-DE" altLang="de-DE" smtClean="0"/>
              <a:t>16.09.18</a:t>
            </a:fld>
            <a:endParaRPr lang="de-DE" altLang="de-DE"/>
          </a:p>
        </p:txBody>
      </p:sp>
      <p:sp>
        <p:nvSpPr>
          <p:cNvPr id="3" name="Fußzeilenplatzhalter 4">
            <a:extLst>
              <a:ext uri="{FF2B5EF4-FFF2-40B4-BE49-F238E27FC236}">
                <a16:creationId xmlns:a16="http://schemas.microsoft.com/office/drawing/2014/main" id="{27825728-9126-9149-988D-1BB313962FD2}"/>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4" name="Foliennummernplatzhalter 5">
            <a:extLst>
              <a:ext uri="{FF2B5EF4-FFF2-40B4-BE49-F238E27FC236}">
                <a16:creationId xmlns:a16="http://schemas.microsoft.com/office/drawing/2014/main" id="{99600187-2067-BF48-B52F-F64E8A6F7B45}"/>
              </a:ext>
            </a:extLst>
          </p:cNvPr>
          <p:cNvSpPr>
            <a:spLocks noGrp="1"/>
          </p:cNvSpPr>
          <p:nvPr>
            <p:ph type="sldNum" sz="quarter" idx="12"/>
          </p:nvPr>
        </p:nvSpPr>
        <p:spPr/>
        <p:txBody>
          <a:bodyPr/>
          <a:lstStyle>
            <a:lvl1pPr>
              <a:defRPr/>
            </a:lvl1pPr>
          </a:lstStyle>
          <a:p>
            <a:fld id="{F8ECEB1C-DC70-B149-A5A0-7909ECA0C754}" type="slidenum">
              <a:rPr lang="de-DE" altLang="de-DE"/>
              <a:pPr/>
              <a:t>‹Nr.›</a:t>
            </a:fld>
            <a:endParaRPr lang="de-DE" altLang="de-DE"/>
          </a:p>
        </p:txBody>
      </p:sp>
    </p:spTree>
    <p:extLst>
      <p:ext uri="{BB962C8B-B14F-4D97-AF65-F5344CB8AC3E}">
        <p14:creationId xmlns:p14="http://schemas.microsoft.com/office/powerpoint/2010/main" val="29897190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a:extLst>
              <a:ext uri="{FF2B5EF4-FFF2-40B4-BE49-F238E27FC236}">
                <a16:creationId xmlns:a16="http://schemas.microsoft.com/office/drawing/2014/main" id="{BF019E83-A4F9-8946-A9C3-79F2338FB4B4}"/>
              </a:ext>
            </a:extLst>
          </p:cNvPr>
          <p:cNvSpPr>
            <a:spLocks noGrp="1"/>
          </p:cNvSpPr>
          <p:nvPr>
            <p:ph type="dt" sz="half" idx="10"/>
          </p:nvPr>
        </p:nvSpPr>
        <p:spPr/>
        <p:txBody>
          <a:bodyPr/>
          <a:lstStyle>
            <a:lvl1pPr>
              <a:defRPr/>
            </a:lvl1pPr>
          </a:lstStyle>
          <a:p>
            <a:fld id="{C855EC8F-E792-0F4F-A8FE-F4F96918EFB5}" type="datetime1">
              <a:rPr lang="de-DE" altLang="de-DE" smtClean="0"/>
              <a:t>16.09.18</a:t>
            </a:fld>
            <a:endParaRPr lang="de-DE" altLang="de-DE"/>
          </a:p>
        </p:txBody>
      </p:sp>
      <p:sp>
        <p:nvSpPr>
          <p:cNvPr id="6" name="Fußzeilenplatzhalter 4">
            <a:extLst>
              <a:ext uri="{FF2B5EF4-FFF2-40B4-BE49-F238E27FC236}">
                <a16:creationId xmlns:a16="http://schemas.microsoft.com/office/drawing/2014/main" id="{366341DD-648F-2246-9865-8E812D53A6B8}"/>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r>
              <a:rPr lang="de-DE"/>
              <a:t>Porto Conference 7.9.2018</a:t>
            </a:r>
            <a:endParaRPr lang="de-DE" dirty="0"/>
          </a:p>
        </p:txBody>
      </p:sp>
      <p:sp>
        <p:nvSpPr>
          <p:cNvPr id="7" name="Foliennummernplatzhalter 5">
            <a:extLst>
              <a:ext uri="{FF2B5EF4-FFF2-40B4-BE49-F238E27FC236}">
                <a16:creationId xmlns:a16="http://schemas.microsoft.com/office/drawing/2014/main" id="{F83D2410-31C1-D049-ADF5-D28FFDDE89DD}"/>
              </a:ext>
            </a:extLst>
          </p:cNvPr>
          <p:cNvSpPr>
            <a:spLocks noGrp="1"/>
          </p:cNvSpPr>
          <p:nvPr>
            <p:ph type="sldNum" sz="quarter" idx="12"/>
          </p:nvPr>
        </p:nvSpPr>
        <p:spPr/>
        <p:txBody>
          <a:bodyPr/>
          <a:lstStyle>
            <a:lvl1pPr>
              <a:defRPr/>
            </a:lvl1pPr>
          </a:lstStyle>
          <a:p>
            <a:fld id="{6444C79B-3C6A-2844-A81F-5F35A5C7DB7A}" type="slidenum">
              <a:rPr lang="de-DE" altLang="de-DE"/>
              <a:pPr/>
              <a:t>‹Nr.›</a:t>
            </a:fld>
            <a:endParaRPr lang="de-DE" altLang="de-DE"/>
          </a:p>
        </p:txBody>
      </p:sp>
    </p:spTree>
    <p:extLst>
      <p:ext uri="{BB962C8B-B14F-4D97-AF65-F5344CB8AC3E}">
        <p14:creationId xmlns:p14="http://schemas.microsoft.com/office/powerpoint/2010/main" val="18395157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B6727309-FB8C-1447-99E4-3B35AA60CAA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Textplatzhalter 2">
            <a:extLst>
              <a:ext uri="{FF2B5EF4-FFF2-40B4-BE49-F238E27FC236}">
                <a16:creationId xmlns:a16="http://schemas.microsoft.com/office/drawing/2014/main" id="{3AE5D3EB-8B79-F343-B9E5-00EE14762CE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D83E5D12-0747-2D4A-B53D-DE6E32106B3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pitchFamily="2" charset="0"/>
              </a:defRPr>
            </a:lvl1pPr>
          </a:lstStyle>
          <a:p>
            <a:fld id="{F70C3C73-241C-3943-A070-99B060FDD4FC}" type="datetime1">
              <a:rPr lang="de-DE" altLang="de-DE" smtClean="0"/>
              <a:t>16.09.18</a:t>
            </a:fld>
            <a:endParaRPr lang="de-DE" altLang="de-DE"/>
          </a:p>
        </p:txBody>
      </p:sp>
      <p:sp>
        <p:nvSpPr>
          <p:cNvPr id="5" name="Fußzeilenplatzhalter 4">
            <a:extLst>
              <a:ext uri="{FF2B5EF4-FFF2-40B4-BE49-F238E27FC236}">
                <a16:creationId xmlns:a16="http://schemas.microsoft.com/office/drawing/2014/main" id="{59B10FAA-294A-2D4C-9C73-F65D2F26372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r>
              <a:rPr lang="de-DE"/>
              <a:t>Porto Conference 7.9.2018</a:t>
            </a:r>
            <a:endParaRPr lang="de-DE" dirty="0"/>
          </a:p>
        </p:txBody>
      </p:sp>
      <p:sp>
        <p:nvSpPr>
          <p:cNvPr id="6" name="Foliennummernplatzhalter 5">
            <a:extLst>
              <a:ext uri="{FF2B5EF4-FFF2-40B4-BE49-F238E27FC236}">
                <a16:creationId xmlns:a16="http://schemas.microsoft.com/office/drawing/2014/main" id="{ABDF7ED9-4614-7648-939C-B9B4B0ACF53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2" charset="0"/>
              </a:defRPr>
            </a:lvl1pPr>
          </a:lstStyle>
          <a:p>
            <a:fld id="{5718BC9A-CF51-6443-9335-A942E785CF83}"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939" r:id="rId1"/>
    <p:sldLayoutId id="2147483953"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Lst>
  <p:transition/>
  <p:hf hdr="0" dt="0"/>
  <p:txStyles>
    <p:title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etoffice.gov.uk/hadobs/hadsst3/uncertainty.htm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5AECC387-8CBB-354D-B4E8-4A76215D5113}"/>
              </a:ext>
            </a:extLst>
          </p:cNvPr>
          <p:cNvSpPr>
            <a:spLocks noGrp="1"/>
          </p:cNvSpPr>
          <p:nvPr>
            <p:ph type="ctrTitle"/>
          </p:nvPr>
        </p:nvSpPr>
        <p:spPr>
          <a:xfrm>
            <a:off x="685800" y="1395413"/>
            <a:ext cx="7772400" cy="2429455"/>
          </a:xfrm>
        </p:spPr>
        <p:txBody>
          <a:bodyPr/>
          <a:lstStyle/>
          <a:p>
            <a:pPr eaLnBrk="1" hangingPunct="1"/>
            <a:r>
              <a:rPr lang="de-DE" dirty="0"/>
              <a:t>Can </a:t>
            </a:r>
            <a:r>
              <a:rPr lang="de-DE" dirty="0" err="1"/>
              <a:t>we</a:t>
            </a:r>
            <a:r>
              <a:rPr lang="de-DE" dirty="0"/>
              <a:t> </a:t>
            </a:r>
            <a:r>
              <a:rPr lang="de-DE" dirty="0" err="1"/>
              <a:t>trust</a:t>
            </a:r>
            <a:r>
              <a:rPr lang="de-DE" dirty="0"/>
              <a:t> time </a:t>
            </a:r>
            <a:r>
              <a:rPr lang="de-DE" dirty="0" err="1"/>
              <a:t>series</a:t>
            </a:r>
            <a:r>
              <a:rPr lang="de-DE" dirty="0"/>
              <a:t> </a:t>
            </a:r>
            <a:r>
              <a:rPr lang="de-DE" dirty="0" err="1"/>
              <a:t>of</a:t>
            </a:r>
            <a:r>
              <a:rPr lang="de-DE" dirty="0"/>
              <a:t> </a:t>
            </a:r>
            <a:r>
              <a:rPr lang="de-DE" dirty="0" err="1"/>
              <a:t>historical</a:t>
            </a:r>
            <a:r>
              <a:rPr lang="de-DE" dirty="0"/>
              <a:t> </a:t>
            </a:r>
            <a:r>
              <a:rPr lang="de-DE" dirty="0" err="1"/>
              <a:t>climate</a:t>
            </a:r>
            <a:r>
              <a:rPr lang="de-DE" dirty="0"/>
              <a:t> </a:t>
            </a:r>
            <a:r>
              <a:rPr lang="de-DE" dirty="0" err="1"/>
              <a:t>data</a:t>
            </a:r>
            <a:r>
              <a:rPr lang="de-DE" dirty="0"/>
              <a:t>? </a:t>
            </a:r>
            <a:br>
              <a:rPr lang="de-DE" dirty="0"/>
            </a:br>
            <a:r>
              <a:rPr lang="de-DE" altLang="de-DE" sz="2800" dirty="0" err="1">
                <a:latin typeface="Times" pitchFamily="2" charset="0"/>
                <a:ea typeface="ＭＳ Ｐゴシック" panose="020B0600070205080204" pitchFamily="34" charset="-128"/>
              </a:rPr>
              <a:t>About</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some</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oddities</a:t>
            </a:r>
            <a:r>
              <a:rPr lang="de-DE" altLang="de-DE" sz="2800" dirty="0">
                <a:latin typeface="Times" pitchFamily="2" charset="0"/>
                <a:ea typeface="ＭＳ Ｐゴシック" panose="020B0600070205080204" pitchFamily="34" charset="-128"/>
              </a:rPr>
              <a:t> in </a:t>
            </a:r>
            <a:r>
              <a:rPr lang="de-DE" altLang="de-DE" sz="2800" dirty="0" err="1">
                <a:latin typeface="Times" pitchFamily="2" charset="0"/>
                <a:ea typeface="ＭＳ Ｐゴシック" panose="020B0600070205080204" pitchFamily="34" charset="-128"/>
              </a:rPr>
              <a:t>applying</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standard</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error</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propagation</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laws</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to</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climatological</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measurements</a:t>
            </a:r>
            <a:r>
              <a:rPr lang="de-DE" altLang="de-DE" dirty="0">
                <a:latin typeface="Times" pitchFamily="2" charset="0"/>
                <a:ea typeface="ＭＳ Ｐゴシック" panose="020B0600070205080204" pitchFamily="34" charset="-128"/>
              </a:rPr>
              <a:t> </a:t>
            </a:r>
          </a:p>
        </p:txBody>
      </p:sp>
      <p:sp>
        <p:nvSpPr>
          <p:cNvPr id="16389" name="Textfeld 5">
            <a:extLst>
              <a:ext uri="{FF2B5EF4-FFF2-40B4-BE49-F238E27FC236}">
                <a16:creationId xmlns:a16="http://schemas.microsoft.com/office/drawing/2014/main" id="{8D120A2C-5277-0B4B-812E-DB78610D9E9D}"/>
              </a:ext>
            </a:extLst>
          </p:cNvPr>
          <p:cNvSpPr txBox="1">
            <a:spLocks noChangeArrowheads="1"/>
          </p:cNvSpPr>
          <p:nvPr/>
        </p:nvSpPr>
        <p:spPr bwMode="auto">
          <a:xfrm>
            <a:off x="2234309" y="5172618"/>
            <a:ext cx="4675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a:latin typeface="Calibri" panose="020F0502020204030204" pitchFamily="34" charset="0"/>
              </a:rPr>
              <a:t>Michael Limburg (EIKE) Porto Conference 7.9.18</a:t>
            </a:r>
          </a:p>
        </p:txBody>
      </p:sp>
      <p:sp>
        <p:nvSpPr>
          <p:cNvPr id="16390" name="Untertitel 6">
            <a:extLst>
              <a:ext uri="{FF2B5EF4-FFF2-40B4-BE49-F238E27FC236}">
                <a16:creationId xmlns:a16="http://schemas.microsoft.com/office/drawing/2014/main" id="{C8CF66FF-C72F-1B40-8EAA-00E18C02EE5B}"/>
              </a:ext>
            </a:extLst>
          </p:cNvPr>
          <p:cNvSpPr>
            <a:spLocks noGrp="1"/>
          </p:cNvSpPr>
          <p:nvPr>
            <p:ph type="subTitle" idx="1"/>
          </p:nvPr>
        </p:nvSpPr>
        <p:spPr>
          <a:xfrm>
            <a:off x="1371600" y="4192329"/>
            <a:ext cx="6400800" cy="837129"/>
          </a:xfrm>
        </p:spPr>
        <p:txBody>
          <a:bodyPr/>
          <a:lstStyle/>
          <a:p>
            <a:r>
              <a:rPr lang="de-DE" altLang="de-DE" sz="1400" dirty="0" err="1">
                <a:solidFill>
                  <a:schemeClr val="tx1"/>
                </a:solidFill>
                <a:latin typeface="Times" pitchFamily="2" charset="0"/>
                <a:ea typeface="ＭＳ Ｐゴシック" panose="020B0600070205080204" pitchFamily="34" charset="-128"/>
              </a:rPr>
              <a:t>Is</a:t>
            </a:r>
            <a:r>
              <a:rPr lang="de-DE" altLang="de-DE" sz="1400" dirty="0">
                <a:solidFill>
                  <a:schemeClr val="tx1"/>
                </a:solidFill>
                <a:latin typeface="Times" pitchFamily="2" charset="0"/>
                <a:ea typeface="ＭＳ Ｐゴシック" panose="020B0600070205080204" pitchFamily="34" charset="-128"/>
              </a:rPr>
              <a:t> an extreme </a:t>
            </a:r>
            <a:r>
              <a:rPr lang="de-DE" altLang="de-DE" sz="1400" dirty="0" err="1">
                <a:solidFill>
                  <a:schemeClr val="tx1"/>
                </a:solidFill>
                <a:latin typeface="Times" pitchFamily="2" charset="0"/>
                <a:ea typeface="ＭＳ Ｐゴシック" panose="020B0600070205080204" pitchFamily="34" charset="-128"/>
              </a:rPr>
              <a:t>narrow</a:t>
            </a:r>
            <a:r>
              <a:rPr lang="de-DE" altLang="de-DE" sz="1400" dirty="0">
                <a:solidFill>
                  <a:schemeClr val="tx1"/>
                </a:solidFill>
                <a:latin typeface="Times" pitchFamily="2" charset="0"/>
                <a:ea typeface="ＭＳ Ｐゴシック" panose="020B0600070205080204" pitchFamily="34" charset="-128"/>
              </a:rPr>
              <a:t> </a:t>
            </a:r>
            <a:r>
              <a:rPr lang="de-DE" altLang="de-DE" sz="1400" dirty="0" err="1">
                <a:solidFill>
                  <a:schemeClr val="tx1"/>
                </a:solidFill>
                <a:latin typeface="Times" pitchFamily="2" charset="0"/>
                <a:ea typeface="ＭＳ Ｐゴシック" panose="020B0600070205080204" pitchFamily="34" charset="-128"/>
              </a:rPr>
              <a:t>uncertainty</a:t>
            </a:r>
            <a:r>
              <a:rPr lang="de-DE" altLang="de-DE" sz="1400" dirty="0">
                <a:solidFill>
                  <a:schemeClr val="tx1"/>
                </a:solidFill>
                <a:latin typeface="Times" pitchFamily="2" charset="0"/>
                <a:ea typeface="ＭＳ Ｐゴシック" panose="020B0600070205080204" pitchFamily="34" charset="-128"/>
              </a:rPr>
              <a:t> band in time </a:t>
            </a:r>
            <a:r>
              <a:rPr lang="de-DE" altLang="de-DE" sz="1400" dirty="0" err="1">
                <a:solidFill>
                  <a:schemeClr val="tx1"/>
                </a:solidFill>
                <a:latin typeface="Times" pitchFamily="2" charset="0"/>
                <a:ea typeface="ＭＳ Ｐゴシック" panose="020B0600070205080204" pitchFamily="34" charset="-128"/>
              </a:rPr>
              <a:t>series</a:t>
            </a:r>
            <a:r>
              <a:rPr lang="de-DE" altLang="de-DE" sz="1400" dirty="0">
                <a:solidFill>
                  <a:schemeClr val="tx1"/>
                </a:solidFill>
                <a:latin typeface="Times" pitchFamily="2" charset="0"/>
                <a:ea typeface="ＭＳ Ｐゴシック" panose="020B0600070205080204" pitchFamily="34" charset="-128"/>
              </a:rPr>
              <a:t> </a:t>
            </a:r>
            <a:r>
              <a:rPr lang="de-DE" altLang="de-DE" sz="1400" dirty="0" err="1">
                <a:solidFill>
                  <a:schemeClr val="tx1"/>
                </a:solidFill>
                <a:latin typeface="Times" pitchFamily="2" charset="0"/>
                <a:ea typeface="ＭＳ Ｐゴシック" panose="020B0600070205080204" pitchFamily="34" charset="-128"/>
              </a:rPr>
              <a:t>of</a:t>
            </a:r>
            <a:r>
              <a:rPr lang="de-DE" altLang="de-DE" sz="1400" dirty="0">
                <a:solidFill>
                  <a:schemeClr val="tx1"/>
                </a:solidFill>
                <a:latin typeface="Times" pitchFamily="2" charset="0"/>
                <a:ea typeface="ＭＳ Ｐゴシック" panose="020B0600070205080204" pitchFamily="34" charset="-128"/>
              </a:rPr>
              <a:t> global </a:t>
            </a:r>
            <a:r>
              <a:rPr lang="de-DE" altLang="de-DE" sz="1400" dirty="0" err="1">
                <a:solidFill>
                  <a:schemeClr val="tx1"/>
                </a:solidFill>
                <a:latin typeface="Times" pitchFamily="2" charset="0"/>
                <a:ea typeface="ＭＳ Ｐゴシック" panose="020B0600070205080204" pitchFamily="34" charset="-128"/>
              </a:rPr>
              <a:t>temperature</a:t>
            </a:r>
            <a:r>
              <a:rPr lang="de-DE" altLang="de-DE" sz="1400" dirty="0">
                <a:solidFill>
                  <a:schemeClr val="tx1"/>
                </a:solidFill>
                <a:latin typeface="Times" pitchFamily="2" charset="0"/>
                <a:ea typeface="ＭＳ Ｐゴシック" panose="020B0600070205080204" pitchFamily="34" charset="-128"/>
              </a:rPr>
              <a:t> </a:t>
            </a:r>
            <a:r>
              <a:rPr lang="de-DE" altLang="de-DE" sz="1400" dirty="0" err="1">
                <a:solidFill>
                  <a:schemeClr val="tx1"/>
                </a:solidFill>
                <a:latin typeface="Times" pitchFamily="2" charset="0"/>
                <a:ea typeface="ＭＳ Ｐゴシック" panose="020B0600070205080204" pitchFamily="34" charset="-128"/>
              </a:rPr>
              <a:t>trends</a:t>
            </a:r>
            <a:r>
              <a:rPr lang="de-DE" altLang="de-DE" sz="1400" dirty="0">
                <a:solidFill>
                  <a:schemeClr val="tx1"/>
                </a:solidFill>
                <a:latin typeface="Times" pitchFamily="2" charset="0"/>
                <a:ea typeface="ＭＳ Ｐゴシック" panose="020B0600070205080204" pitchFamily="34" charset="-128"/>
              </a:rPr>
              <a:t> </a:t>
            </a:r>
            <a:r>
              <a:rPr lang="de-DE" altLang="de-DE" sz="1400" dirty="0" err="1">
                <a:solidFill>
                  <a:schemeClr val="tx1"/>
                </a:solidFill>
                <a:latin typeface="Times" pitchFamily="2" charset="0"/>
                <a:ea typeface="ＭＳ Ｐゴシック" panose="020B0600070205080204" pitchFamily="34" charset="-128"/>
              </a:rPr>
              <a:t>feasible</a:t>
            </a:r>
            <a:r>
              <a:rPr lang="de-DE" altLang="de-DE" sz="1400" dirty="0">
                <a:solidFill>
                  <a:schemeClr val="tx1"/>
                </a:solidFill>
                <a:latin typeface="Times" pitchFamily="2" charset="0"/>
                <a:ea typeface="ＭＳ Ｐゴシック" panose="020B0600070205080204" pitchFamily="34" charset="-128"/>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10</a:t>
            </a:fld>
            <a:endParaRPr lang="de-DE" altLang="de-DE" sz="1200">
              <a:solidFill>
                <a:srgbClr val="898989"/>
              </a:solidFill>
              <a:latin typeface="Times" pitchFamily="2" charset="0"/>
            </a:endParaRPr>
          </a:p>
        </p:txBody>
      </p:sp>
      <p:sp>
        <p:nvSpPr>
          <p:cNvPr id="2" name="Rechteck 1">
            <a:extLst>
              <a:ext uri="{FF2B5EF4-FFF2-40B4-BE49-F238E27FC236}">
                <a16:creationId xmlns:a16="http://schemas.microsoft.com/office/drawing/2014/main" id="{884C744C-BEB7-FF48-9A2E-6A2C4E7B8877}"/>
              </a:ext>
            </a:extLst>
          </p:cNvPr>
          <p:cNvSpPr/>
          <p:nvPr/>
        </p:nvSpPr>
        <p:spPr>
          <a:xfrm>
            <a:off x="161693" y="231596"/>
            <a:ext cx="8820614" cy="6124754"/>
          </a:xfrm>
          <a:prstGeom prst="rect">
            <a:avLst/>
          </a:prstGeom>
        </p:spPr>
        <p:txBody>
          <a:bodyPr wrap="square">
            <a:spAutoFit/>
          </a:bodyPr>
          <a:lstStyle/>
          <a:p>
            <a:pPr algn="ctr"/>
            <a:r>
              <a:rPr lang="de-DE" altLang="de-DE" sz="2800" dirty="0">
                <a:latin typeface="Times" pitchFamily="2" charset="0"/>
              </a:rPr>
              <a:t>Hadley Center </a:t>
            </a:r>
            <a:r>
              <a:rPr lang="de-DE" altLang="de-DE" sz="2800" dirty="0" err="1">
                <a:latin typeface="Times" pitchFamily="2" charset="0"/>
              </a:rPr>
              <a:t>about</a:t>
            </a:r>
            <a:r>
              <a:rPr lang="de-DE" altLang="de-DE" sz="2800" dirty="0">
                <a:latin typeface="Times" pitchFamily="2" charset="0"/>
              </a:rPr>
              <a:t> SST </a:t>
            </a:r>
            <a:r>
              <a:rPr lang="de-DE" altLang="de-DE" sz="2800" dirty="0" err="1">
                <a:latin typeface="Times" pitchFamily="2" charset="0"/>
              </a:rPr>
              <a:t>errors</a:t>
            </a:r>
            <a:r>
              <a:rPr lang="de-DE" altLang="de-DE" sz="2800" dirty="0">
                <a:latin typeface="Times" pitchFamily="2" charset="0"/>
              </a:rPr>
              <a:t>: &gt; 10000 </a:t>
            </a:r>
            <a:r>
              <a:rPr lang="de-DE" altLang="de-DE" sz="2800" dirty="0" err="1">
                <a:latin typeface="Times" pitchFamily="2" charset="0"/>
              </a:rPr>
              <a:t>makes</a:t>
            </a:r>
            <a:r>
              <a:rPr lang="de-DE" altLang="de-DE" sz="2800" dirty="0">
                <a:latin typeface="Times" pitchFamily="2" charset="0"/>
              </a:rPr>
              <a:t> </a:t>
            </a:r>
            <a:r>
              <a:rPr lang="de-DE" altLang="de-DE" sz="2800" dirty="0" err="1">
                <a:latin typeface="Times" pitchFamily="2" charset="0"/>
              </a:rPr>
              <a:t>them</a:t>
            </a:r>
            <a:r>
              <a:rPr lang="de-DE" altLang="de-DE" sz="2800" dirty="0">
                <a:latin typeface="Times" pitchFamily="2" charset="0"/>
              </a:rPr>
              <a:t> &lt; 0,01 K</a:t>
            </a:r>
          </a:p>
          <a:p>
            <a:pPr lvl="1"/>
            <a:r>
              <a:rPr lang="de-DE" altLang="de-DE" sz="1600" dirty="0" err="1">
                <a:latin typeface="Times" pitchFamily="2" charset="0"/>
              </a:rPr>
              <a:t>Cite</a:t>
            </a:r>
            <a:r>
              <a:rPr lang="de-DE" altLang="de-DE" sz="1600" dirty="0">
                <a:latin typeface="Times" pitchFamily="2" charset="0"/>
              </a:rPr>
              <a:t>: As </a:t>
            </a:r>
            <a:r>
              <a:rPr lang="de-DE" altLang="de-DE" sz="1600" dirty="0" err="1">
                <a:latin typeface="Times" pitchFamily="2" charset="0"/>
              </a:rPr>
              <a:t>noted</a:t>
            </a:r>
            <a:r>
              <a:rPr lang="de-DE" altLang="de-DE" sz="1600" dirty="0">
                <a:latin typeface="Times" pitchFamily="2" charset="0"/>
              </a:rPr>
              <a:t> </a:t>
            </a:r>
            <a:r>
              <a:rPr lang="de-DE" altLang="de-DE" sz="1600" dirty="0" err="1">
                <a:latin typeface="Times" pitchFamily="2" charset="0"/>
              </a:rPr>
              <a:t>above</a:t>
            </a:r>
            <a:r>
              <a:rPr lang="de-DE" altLang="de-DE" sz="1600" dirty="0">
                <a:latin typeface="Times" pitchFamily="2" charset="0"/>
              </a:rPr>
              <a:t>, </a:t>
            </a:r>
            <a:r>
              <a:rPr lang="de-DE" altLang="de-DE" sz="1600" b="1" dirty="0" err="1">
                <a:latin typeface="Times" pitchFamily="2" charset="0"/>
              </a:rPr>
              <a:t>random</a:t>
            </a:r>
            <a:r>
              <a:rPr lang="de-DE" altLang="de-DE" sz="1600" b="1" dirty="0">
                <a:latin typeface="Times" pitchFamily="2" charset="0"/>
              </a:rPr>
              <a:t> </a:t>
            </a:r>
            <a:r>
              <a:rPr lang="de-DE" altLang="de-DE" sz="1600" b="1" dirty="0" err="1">
                <a:latin typeface="Times" pitchFamily="2" charset="0"/>
              </a:rPr>
              <a:t>observational</a:t>
            </a:r>
            <a:r>
              <a:rPr lang="de-DE" altLang="de-DE" sz="1600" b="1" dirty="0">
                <a:latin typeface="Times" pitchFamily="2" charset="0"/>
              </a:rPr>
              <a:t> </a:t>
            </a:r>
            <a:r>
              <a:rPr lang="de-DE" altLang="de-DE" sz="1600" b="1" dirty="0" err="1">
                <a:latin typeface="Times" pitchFamily="2" charset="0"/>
              </a:rPr>
              <a:t>errors</a:t>
            </a:r>
            <a:r>
              <a:rPr lang="de-DE" altLang="de-DE" sz="1600" dirty="0">
                <a:latin typeface="Times" pitchFamily="2" charset="0"/>
              </a:rPr>
              <a:t> </a:t>
            </a:r>
            <a:r>
              <a:rPr lang="de-DE" altLang="de-DE" sz="1600" dirty="0" err="1">
                <a:latin typeface="Times" pitchFamily="2" charset="0"/>
              </a:rPr>
              <a:t>are</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t>
            </a:r>
            <a:r>
              <a:rPr lang="de-DE" altLang="de-DE" sz="1600" dirty="0" err="1">
                <a:latin typeface="Times" pitchFamily="2" charset="0"/>
              </a:rPr>
              <a:t>relatively</a:t>
            </a:r>
            <a:r>
              <a:rPr lang="de-DE" altLang="de-DE" sz="1600" dirty="0">
                <a:latin typeface="Times" pitchFamily="2" charset="0"/>
              </a:rPr>
              <a:t> minor </a:t>
            </a:r>
            <a:r>
              <a:rPr lang="de-DE" altLang="de-DE" sz="1600" dirty="0" err="1">
                <a:latin typeface="Times" pitchFamily="2" charset="0"/>
              </a:rPr>
              <a:t>importance</a:t>
            </a:r>
            <a:r>
              <a:rPr lang="de-DE" altLang="de-DE" sz="1600" dirty="0">
                <a:latin typeface="Times" pitchFamily="2" charset="0"/>
              </a:rPr>
              <a:t> in large-</a:t>
            </a:r>
            <a:r>
              <a:rPr lang="de-DE" altLang="de-DE" sz="1600" dirty="0" err="1">
                <a:latin typeface="Times" pitchFamily="2" charset="0"/>
              </a:rPr>
              <a:t>scale</a:t>
            </a:r>
            <a:r>
              <a:rPr lang="de-DE" altLang="de-DE" sz="1600" dirty="0">
                <a:latin typeface="Times" pitchFamily="2" charset="0"/>
              </a:rPr>
              <a:t> </a:t>
            </a:r>
            <a:r>
              <a:rPr lang="de-DE" altLang="de-DE" sz="1600" dirty="0" err="1">
                <a:latin typeface="Times" pitchFamily="2" charset="0"/>
              </a:rPr>
              <a:t>averages</a:t>
            </a:r>
            <a:r>
              <a:rPr lang="de-DE" altLang="de-DE" sz="1600" dirty="0">
                <a:latin typeface="Times" pitchFamily="2" charset="0"/>
              </a:rPr>
              <a:t> </a:t>
            </a:r>
            <a:r>
              <a:rPr lang="de-DE" altLang="de-DE" sz="1600" dirty="0" err="1">
                <a:latin typeface="Times" pitchFamily="2" charset="0"/>
              </a:rPr>
              <a:t>particularly</a:t>
            </a:r>
            <a:r>
              <a:rPr lang="de-DE" altLang="de-DE" sz="1600" dirty="0">
                <a:latin typeface="Times" pitchFamily="2" charset="0"/>
              </a:rPr>
              <a:t> in </a:t>
            </a:r>
            <a:r>
              <a:rPr lang="de-DE" altLang="de-DE" sz="1600" dirty="0" err="1">
                <a:latin typeface="Times" pitchFamily="2" charset="0"/>
              </a:rPr>
              <a:t>the</a:t>
            </a:r>
            <a:r>
              <a:rPr lang="de-DE" altLang="de-DE" sz="1600" dirty="0">
                <a:latin typeface="Times" pitchFamily="2" charset="0"/>
              </a:rPr>
              <a:t> modern </a:t>
            </a:r>
            <a:r>
              <a:rPr lang="de-DE" altLang="de-DE" sz="1600" dirty="0" err="1">
                <a:latin typeface="Times" pitchFamily="2" charset="0"/>
              </a:rPr>
              <a:t>period</a:t>
            </a:r>
            <a:r>
              <a:rPr lang="de-DE" altLang="de-DE" sz="1600" dirty="0">
                <a:latin typeface="Times" pitchFamily="2" charset="0"/>
              </a:rPr>
              <a:t> </a:t>
            </a:r>
            <a:r>
              <a:rPr lang="de-DE" altLang="de-DE" sz="1600" dirty="0" err="1">
                <a:latin typeface="Times" pitchFamily="2" charset="0"/>
              </a:rPr>
              <a:t>when</a:t>
            </a:r>
            <a:r>
              <a:rPr lang="de-DE" altLang="de-DE" sz="1600" dirty="0">
                <a:latin typeface="Times" pitchFamily="2" charset="0"/>
              </a:rPr>
              <a:t> </a:t>
            </a:r>
            <a:r>
              <a:rPr lang="de-DE" altLang="de-DE" sz="1600" dirty="0" err="1">
                <a:latin typeface="Times" pitchFamily="2" charset="0"/>
              </a:rPr>
              <a:t>observations</a:t>
            </a:r>
            <a:r>
              <a:rPr lang="de-DE" altLang="de-DE" sz="1600" dirty="0">
                <a:latin typeface="Times" pitchFamily="2" charset="0"/>
              </a:rPr>
              <a:t> </a:t>
            </a:r>
            <a:r>
              <a:rPr lang="de-DE" altLang="de-DE" sz="1600" dirty="0" err="1">
                <a:latin typeface="Times" pitchFamily="2" charset="0"/>
              </a:rPr>
              <a:t>are</a:t>
            </a:r>
            <a:r>
              <a:rPr lang="de-DE" altLang="de-DE" sz="1600" dirty="0">
                <a:latin typeface="Times" pitchFamily="2" charset="0"/>
              </a:rPr>
              <a:t> </a:t>
            </a:r>
            <a:r>
              <a:rPr lang="de-DE" altLang="de-DE" sz="1600" dirty="0" err="1">
                <a:latin typeface="Times" pitchFamily="2" charset="0"/>
              </a:rPr>
              <a:t>numerous</a:t>
            </a:r>
            <a:r>
              <a:rPr lang="de-DE" altLang="de-DE" sz="1600" dirty="0">
                <a:latin typeface="Times" pitchFamily="2" charset="0"/>
              </a:rPr>
              <a:t>. </a:t>
            </a:r>
            <a:r>
              <a:rPr lang="de-DE" altLang="de-DE" sz="1600" dirty="0" err="1">
                <a:latin typeface="Times" pitchFamily="2" charset="0"/>
              </a:rPr>
              <a:t>For</a:t>
            </a:r>
            <a:r>
              <a:rPr lang="de-DE" altLang="de-DE" sz="1600" dirty="0">
                <a:latin typeface="Times" pitchFamily="2" charset="0"/>
              </a:rPr>
              <a:t> an </a:t>
            </a:r>
            <a:r>
              <a:rPr lang="de-DE" altLang="de-DE" sz="1600" dirty="0" err="1">
                <a:latin typeface="Times" pitchFamily="2" charset="0"/>
              </a:rPr>
              <a:t>uncertainty</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 </a:t>
            </a:r>
            <a:r>
              <a:rPr lang="de-DE" altLang="de-DE" sz="1600" dirty="0" err="1">
                <a:latin typeface="Times" pitchFamily="2" charset="0"/>
              </a:rPr>
              <a:t>single</a:t>
            </a:r>
            <a:r>
              <a:rPr lang="de-DE" altLang="de-DE" sz="1600" dirty="0">
                <a:latin typeface="Times" pitchFamily="2" charset="0"/>
              </a:rPr>
              <a:t> </a:t>
            </a:r>
            <a:r>
              <a:rPr lang="de-DE" altLang="de-DE" sz="1600" dirty="0" err="1">
                <a:latin typeface="Times" pitchFamily="2" charset="0"/>
              </a:rPr>
              <a:t>observation</a:t>
            </a:r>
            <a:r>
              <a:rPr lang="de-DE" altLang="de-DE" sz="1600" dirty="0">
                <a:latin typeface="Times" pitchFamily="2" charset="0"/>
              </a:rPr>
              <a:t> due </a:t>
            </a:r>
            <a:r>
              <a:rPr lang="de-DE" altLang="de-DE" sz="1600" dirty="0" err="1">
                <a:latin typeface="Times" pitchFamily="2" charset="0"/>
              </a:rPr>
              <a:t>to</a:t>
            </a:r>
            <a:r>
              <a:rPr lang="de-DE" altLang="de-DE" sz="1600" dirty="0">
                <a:latin typeface="Times" pitchFamily="2" charset="0"/>
              </a:rPr>
              <a:t> </a:t>
            </a:r>
            <a:r>
              <a:rPr lang="de-DE" altLang="de-DE" sz="1600" b="1" dirty="0" err="1">
                <a:latin typeface="Times" pitchFamily="2" charset="0"/>
              </a:rPr>
              <a:t>random</a:t>
            </a:r>
            <a:r>
              <a:rPr lang="de-DE" altLang="de-DE" sz="1600" b="1" dirty="0">
                <a:latin typeface="Times" pitchFamily="2" charset="0"/>
              </a:rPr>
              <a:t> </a:t>
            </a:r>
            <a:r>
              <a:rPr lang="de-DE" altLang="de-DE" sz="1600" b="1" dirty="0" err="1">
                <a:latin typeface="Times" pitchFamily="2" charset="0"/>
              </a:rPr>
              <a:t>observational</a:t>
            </a:r>
            <a:r>
              <a:rPr lang="de-DE" altLang="de-DE" sz="1600" b="1" dirty="0">
                <a:latin typeface="Times" pitchFamily="2" charset="0"/>
              </a:rPr>
              <a:t> </a:t>
            </a:r>
            <a:r>
              <a:rPr lang="de-DE" altLang="de-DE" sz="1600" b="1" dirty="0" err="1">
                <a:latin typeface="Times" pitchFamily="2" charset="0"/>
              </a:rPr>
              <a:t>error</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1.0K, </a:t>
            </a:r>
            <a:r>
              <a:rPr lang="de-DE" altLang="de-DE" sz="1600" dirty="0" err="1">
                <a:latin typeface="Times" pitchFamily="2" charset="0"/>
              </a:rPr>
              <a:t>the</a:t>
            </a:r>
            <a:r>
              <a:rPr lang="de-DE" altLang="de-DE" sz="1600" dirty="0">
                <a:latin typeface="Times" pitchFamily="2" charset="0"/>
              </a:rPr>
              <a:t> </a:t>
            </a:r>
            <a:r>
              <a:rPr lang="de-DE" altLang="de-DE" sz="1600" dirty="0" err="1">
                <a:latin typeface="Times" pitchFamily="2" charset="0"/>
              </a:rPr>
              <a:t>resulting</a:t>
            </a:r>
            <a:r>
              <a:rPr lang="de-DE" altLang="de-DE" sz="1600" dirty="0">
                <a:latin typeface="Times" pitchFamily="2" charset="0"/>
              </a:rPr>
              <a:t> </a:t>
            </a:r>
            <a:r>
              <a:rPr lang="de-DE" altLang="de-DE" sz="1600" dirty="0" err="1">
                <a:latin typeface="Times" pitchFamily="2" charset="0"/>
              </a:rPr>
              <a:t>uncertainty</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 global </a:t>
            </a:r>
            <a:r>
              <a:rPr lang="de-DE" altLang="de-DE" sz="1600" dirty="0" err="1">
                <a:latin typeface="Times" pitchFamily="2" charset="0"/>
              </a:rPr>
              <a:t>annual</a:t>
            </a:r>
            <a:r>
              <a:rPr lang="de-DE" altLang="de-DE" sz="1600" dirty="0">
                <a:latin typeface="Times" pitchFamily="2" charset="0"/>
              </a:rPr>
              <a:t> </a:t>
            </a:r>
            <a:r>
              <a:rPr lang="de-DE" altLang="de-DE" sz="1600" dirty="0" err="1">
                <a:latin typeface="Times" pitchFamily="2" charset="0"/>
              </a:rPr>
              <a:t>average</a:t>
            </a:r>
            <a:r>
              <a:rPr lang="de-DE" altLang="de-DE" sz="1600" dirty="0">
                <a:latin typeface="Times" pitchFamily="2" charset="0"/>
              </a:rPr>
              <a:t> </a:t>
            </a:r>
            <a:r>
              <a:rPr lang="de-DE" altLang="de-DE" sz="1600" dirty="0" err="1">
                <a:latin typeface="Times" pitchFamily="2" charset="0"/>
              </a:rPr>
              <a:t>based</a:t>
            </a:r>
            <a:r>
              <a:rPr lang="de-DE" altLang="de-DE" sz="1600" dirty="0">
                <a:latin typeface="Times" pitchFamily="2" charset="0"/>
              </a:rPr>
              <a:t> on 10000 (</a:t>
            </a:r>
            <a:r>
              <a:rPr lang="de-DE" altLang="de-DE" sz="1600" dirty="0" err="1">
                <a:latin typeface="Times" pitchFamily="2" charset="0"/>
              </a:rPr>
              <a:t>or</a:t>
            </a:r>
            <a:r>
              <a:rPr lang="de-DE" altLang="de-DE" sz="1600" dirty="0">
                <a:latin typeface="Times" pitchFamily="2" charset="0"/>
              </a:rPr>
              <a:t> </a:t>
            </a:r>
            <a:r>
              <a:rPr lang="de-DE" altLang="de-DE" sz="1600" dirty="0" err="1">
                <a:latin typeface="Times" pitchFamily="2" charset="0"/>
              </a:rPr>
              <a:t>more</a:t>
            </a:r>
            <a:r>
              <a:rPr lang="de-DE" altLang="de-DE" sz="1600" dirty="0">
                <a:latin typeface="Times" pitchFamily="2" charset="0"/>
              </a:rPr>
              <a:t>) </a:t>
            </a:r>
            <a:r>
              <a:rPr lang="de-DE" altLang="de-DE" sz="1600" dirty="0" err="1">
                <a:latin typeface="Times" pitchFamily="2" charset="0"/>
              </a:rPr>
              <a:t>observations</a:t>
            </a:r>
            <a:r>
              <a:rPr lang="de-DE" altLang="de-DE" sz="1600" dirty="0">
                <a:latin typeface="Times" pitchFamily="2" charset="0"/>
              </a:rPr>
              <a:t> </a:t>
            </a:r>
            <a:r>
              <a:rPr lang="de-DE" altLang="de-DE" sz="1600" dirty="0" err="1">
                <a:latin typeface="Times" pitchFamily="2" charset="0"/>
              </a:rPr>
              <a:t>would</a:t>
            </a:r>
            <a:r>
              <a:rPr lang="de-DE" altLang="de-DE" sz="1600" dirty="0">
                <a:latin typeface="Times" pitchFamily="2" charset="0"/>
              </a:rPr>
              <a:t> </a:t>
            </a:r>
            <a:r>
              <a:rPr lang="de-DE" altLang="de-DE" sz="1600" dirty="0" err="1">
                <a:latin typeface="Times" pitchFamily="2" charset="0"/>
              </a:rPr>
              <a:t>be</a:t>
            </a:r>
            <a:r>
              <a:rPr lang="de-DE" altLang="de-DE" sz="1600" dirty="0">
                <a:latin typeface="Times" pitchFamily="2" charset="0"/>
              </a:rPr>
              <a:t> </a:t>
            </a:r>
            <a:r>
              <a:rPr lang="de-DE" altLang="de-DE" sz="1600" dirty="0" err="1">
                <a:latin typeface="Times" pitchFamily="2" charset="0"/>
              </a:rPr>
              <a:t>around</a:t>
            </a:r>
            <a:r>
              <a:rPr lang="de-DE" altLang="de-DE" sz="1600" dirty="0">
                <a:latin typeface="Times" pitchFamily="2" charset="0"/>
              </a:rPr>
              <a:t> 0.01K (</a:t>
            </a:r>
            <a:r>
              <a:rPr lang="de-DE" altLang="de-DE" sz="1600" dirty="0" err="1">
                <a:latin typeface="Times" pitchFamily="2" charset="0"/>
              </a:rPr>
              <a:t>or</a:t>
            </a:r>
            <a:r>
              <a:rPr lang="de-DE" altLang="de-DE" sz="1600" dirty="0">
                <a:latin typeface="Times" pitchFamily="2" charset="0"/>
              </a:rPr>
              <a:t> </a:t>
            </a:r>
            <a:r>
              <a:rPr lang="de-DE" altLang="de-DE" sz="1600" dirty="0" err="1">
                <a:latin typeface="Times" pitchFamily="2" charset="0"/>
              </a:rPr>
              <a:t>smaller</a:t>
            </a:r>
            <a:r>
              <a:rPr lang="de-DE" altLang="de-DE" sz="1600" dirty="0">
                <a:latin typeface="Times" pitchFamily="2" charset="0"/>
              </a:rPr>
              <a:t>) (1). </a:t>
            </a:r>
          </a:p>
          <a:p>
            <a:pPr algn="ctr"/>
            <a:r>
              <a:rPr lang="de-DE" altLang="de-DE" sz="2800" dirty="0">
                <a:latin typeface="Times" pitchFamily="2" charset="0"/>
              </a:rPr>
              <a:t>Basic Error </a:t>
            </a:r>
            <a:r>
              <a:rPr lang="de-DE" altLang="de-DE" sz="2800" dirty="0" err="1">
                <a:latin typeface="Times" pitchFamily="2" charset="0"/>
              </a:rPr>
              <a:t>treatment</a:t>
            </a:r>
            <a:r>
              <a:rPr lang="de-DE" altLang="de-DE" sz="2800" dirty="0">
                <a:latin typeface="Times" pitchFamily="2" charset="0"/>
              </a:rPr>
              <a:t> </a:t>
            </a:r>
            <a:r>
              <a:rPr lang="de-DE" altLang="de-DE" sz="2800" dirty="0" err="1">
                <a:latin typeface="Times" pitchFamily="2" charset="0"/>
              </a:rPr>
              <a:t>paper</a:t>
            </a:r>
            <a:r>
              <a:rPr lang="de-DE" altLang="de-DE" sz="2800" dirty="0">
                <a:latin typeface="Times" pitchFamily="2" charset="0"/>
              </a:rPr>
              <a:t> </a:t>
            </a:r>
            <a:r>
              <a:rPr lang="de-DE" altLang="de-DE" sz="2800" dirty="0" err="1">
                <a:latin typeface="Times" pitchFamily="2" charset="0"/>
              </a:rPr>
              <a:t>by</a:t>
            </a:r>
            <a:r>
              <a:rPr lang="de-DE" altLang="de-DE" sz="2800" dirty="0">
                <a:latin typeface="Times" pitchFamily="2" charset="0"/>
              </a:rPr>
              <a:t> </a:t>
            </a:r>
            <a:r>
              <a:rPr lang="de-DE" altLang="de-DE" sz="2800" dirty="0" err="1">
                <a:latin typeface="Times" pitchFamily="2" charset="0"/>
              </a:rPr>
              <a:t>Brohan</a:t>
            </a:r>
            <a:r>
              <a:rPr lang="de-DE" altLang="de-DE" sz="2800" dirty="0">
                <a:latin typeface="Times" pitchFamily="2" charset="0"/>
              </a:rPr>
              <a:t> 06 </a:t>
            </a:r>
          </a:p>
          <a:p>
            <a:pPr lvl="1"/>
            <a:r>
              <a:rPr lang="de-DE" altLang="de-DE" dirty="0">
                <a:latin typeface="Times" pitchFamily="2" charset="0"/>
              </a:rPr>
              <a:t>p. 5 </a:t>
            </a:r>
            <a:r>
              <a:rPr lang="de-DE" altLang="de-DE" dirty="0" err="1">
                <a:latin typeface="Times" pitchFamily="2" charset="0"/>
              </a:rPr>
              <a:t>cite</a:t>
            </a:r>
            <a:r>
              <a:rPr lang="de-DE" altLang="de-DE" dirty="0">
                <a:latin typeface="Times" pitchFamily="2" charset="0"/>
              </a:rPr>
              <a:t> </a:t>
            </a:r>
            <a:r>
              <a:rPr lang="de-DE" altLang="de-DE" dirty="0" err="1">
                <a:latin typeface="Times" pitchFamily="2" charset="0"/>
              </a:rPr>
              <a:t>Folland</a:t>
            </a:r>
            <a:r>
              <a:rPr lang="de-DE" altLang="de-DE" dirty="0">
                <a:latin typeface="Times" pitchFamily="2" charset="0"/>
              </a:rPr>
              <a:t> et a 2001 </a:t>
            </a:r>
            <a:r>
              <a:rPr lang="de-DE" altLang="de-DE" dirty="0" err="1">
                <a:latin typeface="Times" pitchFamily="2" charset="0"/>
              </a:rPr>
              <a:t>assumes</a:t>
            </a:r>
            <a:r>
              <a:rPr lang="de-DE" altLang="de-DE" dirty="0">
                <a:latin typeface="Times" pitchFamily="2" charset="0"/>
              </a:rPr>
              <a:t> Measurement </a:t>
            </a:r>
            <a:r>
              <a:rPr lang="de-DE" altLang="de-DE" dirty="0" err="1">
                <a:latin typeface="Times" pitchFamily="2" charset="0"/>
              </a:rPr>
              <a:t>error</a:t>
            </a:r>
            <a:r>
              <a:rPr lang="de-DE" altLang="de-DE" dirty="0">
                <a:latin typeface="Times" pitchFamily="2" charset="0"/>
              </a:rPr>
              <a:t> will </a:t>
            </a:r>
            <a:r>
              <a:rPr lang="de-DE" altLang="de-DE" dirty="0" err="1">
                <a:latin typeface="Times" pitchFamily="2" charset="0"/>
              </a:rPr>
              <a:t>smaller</a:t>
            </a:r>
            <a:r>
              <a:rPr lang="de-DE" altLang="de-DE" dirty="0">
                <a:latin typeface="Times" pitchFamily="2" charset="0"/>
              </a:rPr>
              <a:t> ± 0.2 °C (1</a:t>
            </a:r>
            <a:r>
              <a:rPr lang="el-GR" altLang="de-DE" dirty="0">
                <a:latin typeface="Times" pitchFamily="2" charset="0"/>
              </a:rPr>
              <a:t>σ</a:t>
            </a:r>
            <a:r>
              <a:rPr lang="de-DE" altLang="de-DE" dirty="0">
                <a:latin typeface="Times" pitchFamily="2" charset="0"/>
              </a:rPr>
              <a:t>) </a:t>
            </a:r>
            <a:r>
              <a:rPr lang="de-DE" altLang="de-DE" dirty="0" err="1">
                <a:latin typeface="Times" pitchFamily="2" charset="0"/>
              </a:rPr>
              <a:t>and</a:t>
            </a:r>
            <a:r>
              <a:rPr lang="de-DE" altLang="de-DE" dirty="0">
                <a:latin typeface="Times" pitchFamily="2" charset="0"/>
              </a:rPr>
              <a:t> </a:t>
            </a:r>
            <a:r>
              <a:rPr lang="de-DE" altLang="de-DE" dirty="0" err="1">
                <a:latin typeface="Times" pitchFamily="2" charset="0"/>
              </a:rPr>
              <a:t>are</a:t>
            </a:r>
            <a:r>
              <a:rPr lang="de-DE" altLang="de-DE" dirty="0">
                <a:latin typeface="Times" pitchFamily="2" charset="0"/>
              </a:rPr>
              <a:t> </a:t>
            </a:r>
            <a:r>
              <a:rPr lang="de-DE" altLang="de-DE" dirty="0" err="1">
                <a:latin typeface="Times" pitchFamily="2" charset="0"/>
              </a:rPr>
              <a:t>random</a:t>
            </a:r>
            <a:r>
              <a:rPr lang="de-DE" altLang="de-DE" dirty="0">
                <a:latin typeface="Times" pitchFamily="2" charset="0"/>
              </a:rPr>
              <a:t> </a:t>
            </a:r>
            <a:r>
              <a:rPr lang="de-DE" altLang="de-DE" dirty="0" err="1">
                <a:latin typeface="Times" pitchFamily="2" charset="0"/>
              </a:rPr>
              <a:t>therfore</a:t>
            </a:r>
            <a:r>
              <a:rPr lang="de-DE" altLang="de-DE" dirty="0">
                <a:latin typeface="Times" pitchFamily="2" charset="0"/>
              </a:rPr>
              <a:t> &lt; ± 0,03 °C (</a:t>
            </a:r>
            <a:r>
              <a:rPr lang="de-DE" altLang="de-DE" dirty="0" err="1">
                <a:latin typeface="Times" pitchFamily="2" charset="0"/>
              </a:rPr>
              <a:t>Month</a:t>
            </a:r>
            <a:r>
              <a:rPr lang="de-DE" altLang="de-DE" dirty="0">
                <a:latin typeface="Times" pitchFamily="2" charset="0"/>
              </a:rPr>
              <a:t>) </a:t>
            </a:r>
            <a:r>
              <a:rPr lang="de-DE" altLang="de-DE" dirty="0" err="1">
                <a:latin typeface="Times" pitchFamily="2" charset="0"/>
              </a:rPr>
              <a:t>Cite</a:t>
            </a:r>
            <a:r>
              <a:rPr lang="de-DE" altLang="de-DE" dirty="0">
                <a:latin typeface="Times" pitchFamily="2" charset="0"/>
              </a:rPr>
              <a:t> </a:t>
            </a:r>
            <a:r>
              <a:rPr lang="de-DE" altLang="de-DE" dirty="0" err="1">
                <a:latin typeface="Times" pitchFamily="2" charset="0"/>
              </a:rPr>
              <a:t>from</a:t>
            </a:r>
            <a:r>
              <a:rPr lang="de-DE" altLang="de-DE" dirty="0">
                <a:latin typeface="Times" pitchFamily="2" charset="0"/>
              </a:rPr>
              <a:t> </a:t>
            </a:r>
            <a:r>
              <a:rPr lang="de-DE" altLang="de-DE" dirty="0" err="1">
                <a:latin typeface="Times" pitchFamily="2" charset="0"/>
              </a:rPr>
              <a:t>Brohan</a:t>
            </a:r>
            <a:r>
              <a:rPr lang="de-DE" altLang="de-DE" dirty="0">
                <a:latin typeface="Times" pitchFamily="2" charset="0"/>
              </a:rPr>
              <a:t> p 6 The </a:t>
            </a:r>
            <a:r>
              <a:rPr lang="de-DE" altLang="de-DE" dirty="0" err="1">
                <a:latin typeface="Times" pitchFamily="2" charset="0"/>
              </a:rPr>
              <a:t>random</a:t>
            </a:r>
            <a:r>
              <a:rPr lang="de-DE" altLang="de-DE" dirty="0">
                <a:latin typeface="Times" pitchFamily="2" charset="0"/>
              </a:rPr>
              <a:t> </a:t>
            </a:r>
            <a:r>
              <a:rPr lang="de-DE" altLang="de-DE" dirty="0" err="1">
                <a:latin typeface="Times" pitchFamily="2" charset="0"/>
              </a:rPr>
              <a:t>error</a:t>
            </a:r>
            <a:r>
              <a:rPr lang="de-DE" altLang="de-DE" dirty="0">
                <a:latin typeface="Times" pitchFamily="2" charset="0"/>
              </a:rPr>
              <a:t> in a </a:t>
            </a:r>
            <a:r>
              <a:rPr lang="de-DE" altLang="de-DE" dirty="0" err="1">
                <a:latin typeface="Times" pitchFamily="2" charset="0"/>
              </a:rPr>
              <a:t>single</a:t>
            </a:r>
            <a:r>
              <a:rPr lang="de-DE" altLang="de-DE" dirty="0">
                <a:latin typeface="Times" pitchFamily="2" charset="0"/>
              </a:rPr>
              <a:t> </a:t>
            </a:r>
            <a:r>
              <a:rPr lang="de-DE" altLang="de-DE" dirty="0" err="1">
                <a:latin typeface="Times" pitchFamily="2" charset="0"/>
              </a:rPr>
              <a:t>thermometer</a:t>
            </a:r>
            <a:r>
              <a:rPr lang="de-DE" altLang="de-DE" dirty="0">
                <a:latin typeface="Times" pitchFamily="2" charset="0"/>
              </a:rPr>
              <a:t> </a:t>
            </a:r>
            <a:r>
              <a:rPr lang="de-DE" altLang="de-DE" dirty="0" err="1">
                <a:latin typeface="Times" pitchFamily="2" charset="0"/>
              </a:rPr>
              <a:t>reading</a:t>
            </a:r>
            <a:r>
              <a:rPr lang="de-DE" altLang="de-DE" dirty="0">
                <a:latin typeface="Times" pitchFamily="2" charset="0"/>
              </a:rPr>
              <a:t> </a:t>
            </a:r>
            <a:r>
              <a:rPr lang="de-DE" altLang="de-DE" dirty="0" err="1">
                <a:latin typeface="Times" pitchFamily="2" charset="0"/>
              </a:rPr>
              <a:t>is</a:t>
            </a:r>
            <a:r>
              <a:rPr lang="de-DE" altLang="de-DE" dirty="0">
                <a:latin typeface="Times" pitchFamily="2" charset="0"/>
              </a:rPr>
              <a:t> </a:t>
            </a:r>
            <a:r>
              <a:rPr lang="de-DE" altLang="de-DE" dirty="0" err="1">
                <a:latin typeface="Times" pitchFamily="2" charset="0"/>
              </a:rPr>
              <a:t>about</a:t>
            </a:r>
            <a:r>
              <a:rPr lang="de-DE" altLang="de-DE" dirty="0">
                <a:latin typeface="Times" pitchFamily="2" charset="0"/>
              </a:rPr>
              <a:t> 0.2°C (1 </a:t>
            </a:r>
            <a:r>
              <a:rPr lang="de-DE" altLang="de-DE" dirty="0" err="1">
                <a:latin typeface="Times" pitchFamily="2" charset="0"/>
              </a:rPr>
              <a:t>σ</a:t>
            </a:r>
            <a:r>
              <a:rPr lang="de-DE" altLang="de-DE" dirty="0">
                <a:latin typeface="Times" pitchFamily="2" charset="0"/>
              </a:rPr>
              <a:t>) [</a:t>
            </a:r>
            <a:r>
              <a:rPr lang="de-DE" altLang="de-DE" dirty="0" err="1">
                <a:latin typeface="Times" pitchFamily="2" charset="0"/>
              </a:rPr>
              <a:t>Folland</a:t>
            </a:r>
            <a:r>
              <a:rPr lang="de-DE" altLang="de-DE" dirty="0">
                <a:latin typeface="Times" pitchFamily="2" charset="0"/>
              </a:rPr>
              <a:t> et al., 2001];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monthly</a:t>
            </a:r>
            <a:r>
              <a:rPr lang="de-DE" altLang="de-DE" dirty="0">
                <a:latin typeface="Times" pitchFamily="2" charset="0"/>
              </a:rPr>
              <a:t> </a:t>
            </a:r>
            <a:r>
              <a:rPr lang="de-DE" altLang="de-DE" dirty="0" err="1">
                <a:latin typeface="Times" pitchFamily="2" charset="0"/>
              </a:rPr>
              <a:t>average</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r>
            <a:r>
              <a:rPr lang="de-DE" altLang="de-DE" dirty="0" err="1">
                <a:latin typeface="Times" pitchFamily="2" charset="0"/>
              </a:rPr>
              <a:t>based</a:t>
            </a:r>
            <a:r>
              <a:rPr lang="de-DE" altLang="de-DE" dirty="0">
                <a:latin typeface="Times" pitchFamily="2" charset="0"/>
              </a:rPr>
              <a:t> on at least </a:t>
            </a:r>
            <a:r>
              <a:rPr lang="de-DE" altLang="de-DE" dirty="0" err="1">
                <a:latin typeface="Times" pitchFamily="2" charset="0"/>
              </a:rPr>
              <a:t>two</a:t>
            </a:r>
            <a:r>
              <a:rPr lang="de-DE" altLang="de-DE" dirty="0">
                <a:latin typeface="Times" pitchFamily="2" charset="0"/>
              </a:rPr>
              <a:t> </a:t>
            </a:r>
            <a:r>
              <a:rPr lang="de-DE" altLang="de-DE" dirty="0" err="1">
                <a:latin typeface="Times" pitchFamily="2" charset="0"/>
              </a:rPr>
              <a:t>readings</a:t>
            </a:r>
            <a:r>
              <a:rPr lang="de-DE" altLang="de-DE" dirty="0">
                <a:latin typeface="Times" pitchFamily="2" charset="0"/>
              </a:rPr>
              <a:t> a </a:t>
            </a:r>
            <a:r>
              <a:rPr lang="de-DE" altLang="de-DE" dirty="0" err="1">
                <a:latin typeface="Times" pitchFamily="2" charset="0"/>
              </a:rPr>
              <a:t>day</a:t>
            </a:r>
            <a:r>
              <a:rPr lang="de-DE" altLang="de-DE" dirty="0">
                <a:latin typeface="Times" pitchFamily="2" charset="0"/>
              </a:rPr>
              <a:t> </a:t>
            </a:r>
            <a:r>
              <a:rPr lang="de-DE" altLang="de-DE" dirty="0" err="1">
                <a:latin typeface="Times" pitchFamily="2" charset="0"/>
              </a:rPr>
              <a:t>throughout</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a:t>
            </a:r>
            <a:r>
              <a:rPr lang="de-DE" altLang="de-DE" dirty="0">
                <a:latin typeface="Times" pitchFamily="2" charset="0"/>
              </a:rPr>
              <a:t>, </a:t>
            </a:r>
            <a:r>
              <a:rPr lang="de-DE" altLang="de-DE" dirty="0" err="1">
                <a:latin typeface="Times" pitchFamily="2" charset="0"/>
              </a:rPr>
              <a:t>giving</a:t>
            </a:r>
            <a:r>
              <a:rPr lang="de-DE" altLang="de-DE" dirty="0">
                <a:latin typeface="Times" pitchFamily="2" charset="0"/>
              </a:rPr>
              <a:t> 60 </a:t>
            </a:r>
            <a:r>
              <a:rPr lang="de-DE" altLang="de-DE" dirty="0" err="1">
                <a:latin typeface="Times" pitchFamily="2" charset="0"/>
              </a:rPr>
              <a:t>or</a:t>
            </a:r>
            <a:r>
              <a:rPr lang="de-DE" altLang="de-DE" dirty="0">
                <a:latin typeface="Times" pitchFamily="2" charset="0"/>
              </a:rPr>
              <a:t> </a:t>
            </a:r>
            <a:r>
              <a:rPr lang="de-DE" altLang="de-DE" dirty="0" err="1">
                <a:latin typeface="Times" pitchFamily="2" charset="0"/>
              </a:rPr>
              <a:t>more</a:t>
            </a:r>
            <a:r>
              <a:rPr lang="de-DE" altLang="de-DE" dirty="0">
                <a:latin typeface="Times" pitchFamily="2" charset="0"/>
              </a:rPr>
              <a:t> </a:t>
            </a:r>
            <a:r>
              <a:rPr lang="de-DE" altLang="de-DE" dirty="0" err="1">
                <a:latin typeface="Times" pitchFamily="2" charset="0"/>
              </a:rPr>
              <a:t>values</a:t>
            </a:r>
            <a:r>
              <a:rPr lang="de-DE" altLang="de-DE" dirty="0">
                <a:latin typeface="Times" pitchFamily="2" charset="0"/>
              </a:rPr>
              <a:t> </a:t>
            </a:r>
            <a:r>
              <a:rPr lang="de-DE" altLang="de-DE" dirty="0" err="1">
                <a:latin typeface="Times" pitchFamily="2" charset="0"/>
              </a:rPr>
              <a:t>contributing</a:t>
            </a:r>
            <a:r>
              <a:rPr lang="de-DE" altLang="de-DE" dirty="0">
                <a:latin typeface="Times" pitchFamily="2" charset="0"/>
              </a:rPr>
              <a:t> </a:t>
            </a:r>
            <a:r>
              <a:rPr lang="de-DE" altLang="de-DE" dirty="0" err="1">
                <a:latin typeface="Times" pitchFamily="2" charset="0"/>
              </a:rPr>
              <a:t>to</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mean</a:t>
            </a:r>
            <a:r>
              <a:rPr lang="de-DE" altLang="de-DE" dirty="0">
                <a:latin typeface="Times" pitchFamily="2" charset="0"/>
              </a:rPr>
              <a:t>. So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error</a:t>
            </a:r>
            <a:r>
              <a:rPr lang="de-DE" altLang="de-DE" dirty="0">
                <a:latin typeface="Times" pitchFamily="2" charset="0"/>
              </a:rPr>
              <a:t> in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monthly</a:t>
            </a:r>
            <a:r>
              <a:rPr lang="de-DE" altLang="de-DE" dirty="0">
                <a:latin typeface="Times" pitchFamily="2" charset="0"/>
              </a:rPr>
              <a:t> </a:t>
            </a:r>
            <a:r>
              <a:rPr lang="de-DE" altLang="de-DE" dirty="0" err="1">
                <a:latin typeface="Times" pitchFamily="2" charset="0"/>
              </a:rPr>
              <a:t>average</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t>
            </a:r>
            <a:r>
              <a:rPr lang="de-DE" altLang="de-DE" dirty="0" err="1">
                <a:latin typeface="Times" pitchFamily="2" charset="0"/>
              </a:rPr>
              <a:t>most</a:t>
            </a:r>
            <a:r>
              <a:rPr lang="de-DE" altLang="de-DE" dirty="0">
                <a:latin typeface="Times" pitchFamily="2" charset="0"/>
              </a:rPr>
              <a:t> 0.2/√60 = 0.03◦C </a:t>
            </a:r>
            <a:r>
              <a:rPr lang="de-DE" altLang="de-DE" dirty="0" err="1">
                <a:latin typeface="Times" pitchFamily="2" charset="0"/>
              </a:rPr>
              <a:t>and</a:t>
            </a:r>
            <a:r>
              <a:rPr lang="de-DE" altLang="de-DE" dirty="0">
                <a:latin typeface="Times" pitchFamily="2" charset="0"/>
              </a:rPr>
              <a:t> </a:t>
            </a:r>
            <a:r>
              <a:rPr lang="de-DE" altLang="de-DE" dirty="0" err="1">
                <a:latin typeface="Times" pitchFamily="2" charset="0"/>
              </a:rPr>
              <a:t>this</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r>
            <a:r>
              <a:rPr lang="de-DE" altLang="de-DE" dirty="0" err="1">
                <a:latin typeface="Times" pitchFamily="2" charset="0"/>
              </a:rPr>
              <a:t>uncorrelated</a:t>
            </a:r>
            <a:r>
              <a:rPr lang="de-DE" altLang="de-DE" dirty="0">
                <a:latin typeface="Times" pitchFamily="2" charset="0"/>
              </a:rPr>
              <a:t> </a:t>
            </a:r>
            <a:r>
              <a:rPr lang="de-DE" altLang="de-DE" dirty="0" err="1">
                <a:latin typeface="Times" pitchFamily="2" charset="0"/>
              </a:rPr>
              <a:t>with</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value</a:t>
            </a:r>
            <a:r>
              <a:rPr lang="de-DE" altLang="de-DE" dirty="0">
                <a:latin typeface="Times" pitchFamily="2" charset="0"/>
              </a:rPr>
              <a:t> </a:t>
            </a:r>
            <a:r>
              <a:rPr lang="de-DE" altLang="de-DE" dirty="0" err="1">
                <a:latin typeface="Times" pitchFamily="2" charset="0"/>
              </a:rPr>
              <a:t>for</a:t>
            </a:r>
            <a:r>
              <a:rPr lang="de-DE" altLang="de-DE" dirty="0">
                <a:latin typeface="Times" pitchFamily="2" charset="0"/>
              </a:rPr>
              <a:t> </a:t>
            </a:r>
            <a:r>
              <a:rPr lang="de-DE" altLang="de-DE" dirty="0" err="1">
                <a:latin typeface="Times" pitchFamily="2" charset="0"/>
              </a:rPr>
              <a:t>any</a:t>
            </a:r>
            <a:r>
              <a:rPr lang="de-DE" altLang="de-DE" dirty="0">
                <a:latin typeface="Times" pitchFamily="2" charset="0"/>
              </a:rPr>
              <a:t> </a:t>
            </a:r>
            <a:r>
              <a:rPr lang="de-DE" altLang="de-DE" dirty="0" err="1">
                <a:latin typeface="Times" pitchFamily="2" charset="0"/>
              </a:rPr>
              <a:t>other</a:t>
            </a:r>
            <a:r>
              <a:rPr lang="de-DE" altLang="de-DE" dirty="0">
                <a:latin typeface="Times" pitchFamily="2" charset="0"/>
              </a:rPr>
              <a:t> </a:t>
            </a:r>
            <a:r>
              <a:rPr lang="de-DE" altLang="de-DE" dirty="0" err="1">
                <a:latin typeface="Times" pitchFamily="2" charset="0"/>
              </a:rPr>
              <a:t>station</a:t>
            </a:r>
            <a:r>
              <a:rPr lang="de-DE" altLang="de-DE" dirty="0">
                <a:latin typeface="Times" pitchFamily="2" charset="0"/>
              </a:rPr>
              <a:t> </a:t>
            </a:r>
            <a:r>
              <a:rPr lang="de-DE" altLang="de-DE" dirty="0" err="1">
                <a:latin typeface="Times" pitchFamily="2" charset="0"/>
              </a:rPr>
              <a:t>or</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value</a:t>
            </a:r>
            <a:r>
              <a:rPr lang="de-DE" altLang="de-DE" dirty="0">
                <a:latin typeface="Times" pitchFamily="2" charset="0"/>
              </a:rPr>
              <a:t> </a:t>
            </a:r>
            <a:r>
              <a:rPr lang="de-DE" altLang="de-DE" dirty="0" err="1">
                <a:latin typeface="Times" pitchFamily="2" charset="0"/>
              </a:rPr>
              <a:t>for</a:t>
            </a:r>
            <a:r>
              <a:rPr lang="de-DE" altLang="de-DE" dirty="0">
                <a:latin typeface="Times" pitchFamily="2" charset="0"/>
              </a:rPr>
              <a:t> </a:t>
            </a:r>
            <a:r>
              <a:rPr lang="de-DE" altLang="de-DE" dirty="0" err="1">
                <a:latin typeface="Times" pitchFamily="2" charset="0"/>
              </a:rPr>
              <a:t>any</a:t>
            </a:r>
            <a:r>
              <a:rPr lang="de-DE" altLang="de-DE" dirty="0">
                <a:latin typeface="Times" pitchFamily="2" charset="0"/>
              </a:rPr>
              <a:t> </a:t>
            </a:r>
            <a:r>
              <a:rPr lang="de-DE" altLang="de-DE" dirty="0" err="1">
                <a:latin typeface="Times" pitchFamily="2" charset="0"/>
              </a:rPr>
              <a:t>other</a:t>
            </a:r>
            <a:r>
              <a:rPr lang="de-DE" altLang="de-DE" dirty="0">
                <a:latin typeface="Times" pitchFamily="2" charset="0"/>
              </a:rPr>
              <a:t> </a:t>
            </a:r>
            <a:r>
              <a:rPr lang="de-DE" altLang="de-DE" dirty="0" err="1">
                <a:latin typeface="Times" pitchFamily="2" charset="0"/>
              </a:rPr>
              <a:t>month</a:t>
            </a:r>
            <a:r>
              <a:rPr lang="de-DE" altLang="de-DE" dirty="0">
                <a:latin typeface="Times" pitchFamily="2" charset="0"/>
              </a:rPr>
              <a:t>. (2)</a:t>
            </a:r>
          </a:p>
          <a:p>
            <a:pPr lvl="1"/>
            <a:endParaRPr lang="de-DE" altLang="de-DE" dirty="0">
              <a:latin typeface="Times" pitchFamily="2" charset="0"/>
            </a:endParaRPr>
          </a:p>
          <a:p>
            <a:pPr algn="ctr"/>
            <a:r>
              <a:rPr lang="de-DE" altLang="de-DE" sz="2800" dirty="0">
                <a:latin typeface="Times" pitchFamily="2" charset="0"/>
              </a:rPr>
              <a:t>This </a:t>
            </a:r>
            <a:r>
              <a:rPr lang="de-DE" altLang="de-DE" sz="2800" dirty="0" err="1">
                <a:latin typeface="Times" pitchFamily="2" charset="0"/>
              </a:rPr>
              <a:t>assumptions</a:t>
            </a:r>
            <a:r>
              <a:rPr lang="de-DE" altLang="de-DE" sz="2800" dirty="0">
                <a:latin typeface="Times" pitchFamily="2" charset="0"/>
              </a:rPr>
              <a:t> </a:t>
            </a:r>
            <a:r>
              <a:rPr lang="de-DE" altLang="de-DE" sz="2800" dirty="0" err="1">
                <a:latin typeface="Times" pitchFamily="2" charset="0"/>
              </a:rPr>
              <a:t>requires</a:t>
            </a:r>
            <a:r>
              <a:rPr lang="de-DE" altLang="de-DE" sz="2800" dirty="0">
                <a:latin typeface="Times" pitchFamily="2" charset="0"/>
              </a:rPr>
              <a:t> </a:t>
            </a:r>
            <a:r>
              <a:rPr lang="de-DE" altLang="de-DE" sz="2800" dirty="0" err="1">
                <a:latin typeface="Times" pitchFamily="2" charset="0"/>
              </a:rPr>
              <a:t>those</a:t>
            </a:r>
            <a:r>
              <a:rPr lang="de-DE" altLang="de-DE" sz="2800" dirty="0">
                <a:latin typeface="Times" pitchFamily="2" charset="0"/>
              </a:rPr>
              <a:t> </a:t>
            </a:r>
            <a:r>
              <a:rPr lang="de-DE" altLang="de-DE" sz="2800" dirty="0" err="1">
                <a:latin typeface="Times" pitchFamily="2" charset="0"/>
              </a:rPr>
              <a:t>errors</a:t>
            </a:r>
            <a:r>
              <a:rPr lang="de-DE" altLang="de-DE" sz="2800" dirty="0">
                <a:latin typeface="Times" pitchFamily="2" charset="0"/>
              </a:rPr>
              <a:t> </a:t>
            </a:r>
            <a:r>
              <a:rPr lang="de-DE" altLang="de-DE" sz="2800" dirty="0" err="1">
                <a:latin typeface="Times" pitchFamily="2" charset="0"/>
              </a:rPr>
              <a:t>are</a:t>
            </a:r>
            <a:r>
              <a:rPr lang="de-DE" altLang="de-DE" sz="2800" dirty="0">
                <a:latin typeface="Times" pitchFamily="2" charset="0"/>
              </a:rPr>
              <a:t> </a:t>
            </a:r>
            <a:r>
              <a:rPr lang="de-DE" altLang="de-DE" sz="2800" dirty="0" err="1">
                <a:latin typeface="Times" pitchFamily="2" charset="0"/>
              </a:rPr>
              <a:t>completely</a:t>
            </a:r>
            <a:r>
              <a:rPr lang="de-DE" altLang="de-DE" sz="2800" dirty="0">
                <a:latin typeface="Times" pitchFamily="2" charset="0"/>
              </a:rPr>
              <a:t> </a:t>
            </a:r>
            <a:r>
              <a:rPr lang="de-DE" altLang="de-DE" sz="2800" dirty="0" err="1">
                <a:latin typeface="Times" pitchFamily="2" charset="0"/>
              </a:rPr>
              <a:t>random</a:t>
            </a:r>
            <a:r>
              <a:rPr lang="de-DE" altLang="de-DE" sz="2800" dirty="0">
                <a:latin typeface="Times" pitchFamily="2" charset="0"/>
              </a:rPr>
              <a:t>, </a:t>
            </a:r>
            <a:r>
              <a:rPr lang="de-DE" altLang="de-DE" sz="2800" dirty="0" err="1">
                <a:latin typeface="Times" pitchFamily="2" charset="0"/>
              </a:rPr>
              <a:t>sensitivity</a:t>
            </a:r>
            <a:r>
              <a:rPr lang="de-DE" altLang="de-DE" sz="2800" dirty="0">
                <a:latin typeface="Times" pitchFamily="2" charset="0"/>
              </a:rPr>
              <a:t>, </a:t>
            </a:r>
            <a:r>
              <a:rPr lang="de-DE" altLang="de-DE" sz="2800" dirty="0" err="1">
                <a:latin typeface="Times" pitchFamily="2" charset="0"/>
              </a:rPr>
              <a:t>autocorrelation</a:t>
            </a:r>
            <a:r>
              <a:rPr lang="de-DE" altLang="de-DE" sz="2800" dirty="0">
                <a:latin typeface="Times" pitchFamily="2" charset="0"/>
              </a:rPr>
              <a:t> etc. do not matter. But </a:t>
            </a:r>
            <a:r>
              <a:rPr lang="de-DE" altLang="de-DE" sz="2800" dirty="0" err="1">
                <a:latin typeface="Times" pitchFamily="2" charset="0"/>
              </a:rPr>
              <a:t>this</a:t>
            </a:r>
            <a:r>
              <a:rPr lang="de-DE" altLang="de-DE" sz="2800" dirty="0">
                <a:latin typeface="Times" pitchFamily="2" charset="0"/>
              </a:rPr>
              <a:t> </a:t>
            </a:r>
            <a:r>
              <a:rPr lang="de-DE" altLang="de-DE" sz="2800" dirty="0" err="1">
                <a:latin typeface="Times" pitchFamily="2" charset="0"/>
              </a:rPr>
              <a:t>is</a:t>
            </a:r>
            <a:r>
              <a:rPr lang="de-DE" altLang="de-DE" sz="2800" dirty="0">
                <a:latin typeface="Times" pitchFamily="2" charset="0"/>
              </a:rPr>
              <a:t> </a:t>
            </a:r>
            <a:r>
              <a:rPr lang="de-DE" altLang="de-DE" sz="2800" dirty="0" err="1">
                <a:latin typeface="Times" pitchFamily="2" charset="0"/>
              </a:rPr>
              <a:t>wrong</a:t>
            </a:r>
            <a:r>
              <a:rPr lang="de-DE" altLang="de-DE" sz="2800" dirty="0">
                <a:latin typeface="Times" pitchFamily="2" charset="0"/>
              </a:rPr>
              <a:t>!!!</a:t>
            </a:r>
            <a:endParaRPr lang="de-DE" altLang="de-DE" sz="2800" dirty="0">
              <a:solidFill>
                <a:srgbClr val="FF0000"/>
              </a:solidFill>
              <a:latin typeface="Times" pitchFamily="2" charset="0"/>
            </a:endParaRPr>
          </a:p>
        </p:txBody>
      </p:sp>
      <p:cxnSp>
        <p:nvCxnSpPr>
          <p:cNvPr id="5" name="Gerade Verbindung 4">
            <a:extLst>
              <a:ext uri="{FF2B5EF4-FFF2-40B4-BE49-F238E27FC236}">
                <a16:creationId xmlns:a16="http://schemas.microsoft.com/office/drawing/2014/main" id="{712FD16D-5EB5-B34D-8F65-9637FB5A35C2}"/>
              </a:ext>
            </a:extLst>
          </p:cNvPr>
          <p:cNvCxnSpPr>
            <a:cxnSpLocks noChangeShapeType="1"/>
          </p:cNvCxnSpPr>
          <p:nvPr/>
        </p:nvCxnSpPr>
        <p:spPr bwMode="auto">
          <a:xfrm flipV="1">
            <a:off x="587375" y="1309688"/>
            <a:ext cx="8677275" cy="3282950"/>
          </a:xfrm>
          <a:prstGeom prst="line">
            <a:avLst/>
          </a:prstGeom>
          <a:noFill/>
          <a:ln w="3333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6EEA99D2-3C02-B945-B15A-7EF9981EB165}"/>
              </a:ext>
            </a:extLst>
          </p:cNvPr>
          <p:cNvCxnSpPr>
            <a:cxnSpLocks noChangeShapeType="1"/>
          </p:cNvCxnSpPr>
          <p:nvPr/>
        </p:nvCxnSpPr>
        <p:spPr bwMode="auto">
          <a:xfrm>
            <a:off x="587375" y="1400175"/>
            <a:ext cx="7912100" cy="3316288"/>
          </a:xfrm>
          <a:prstGeom prst="line">
            <a:avLst/>
          </a:prstGeom>
          <a:noFill/>
          <a:ln w="3333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feld 4">
            <a:extLst>
              <a:ext uri="{FF2B5EF4-FFF2-40B4-BE49-F238E27FC236}">
                <a16:creationId xmlns:a16="http://schemas.microsoft.com/office/drawing/2014/main" id="{2ED13B13-0753-2B40-B854-8EF3D8BECDA2}"/>
              </a:ext>
            </a:extLst>
          </p:cNvPr>
          <p:cNvSpPr txBox="1">
            <a:spLocks noChangeArrowheads="1"/>
          </p:cNvSpPr>
          <p:nvPr/>
        </p:nvSpPr>
        <p:spPr bwMode="auto">
          <a:xfrm>
            <a:off x="587375" y="6192838"/>
            <a:ext cx="781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AutoNum type="arabicParenBoth"/>
            </a:pPr>
            <a:r>
              <a:rPr lang="de-DE" altLang="de-DE" sz="800" dirty="0"/>
              <a:t>Source </a:t>
            </a:r>
            <a:r>
              <a:rPr lang="de-DE" altLang="de-DE" sz="800" b="1" dirty="0" err="1"/>
              <a:t>Uncertainty</a:t>
            </a:r>
            <a:r>
              <a:rPr lang="de-DE" altLang="de-DE" sz="800" b="1" dirty="0"/>
              <a:t> in </a:t>
            </a:r>
            <a:r>
              <a:rPr lang="de-DE" altLang="de-DE" sz="800" b="1" dirty="0" err="1"/>
              <a:t>historical</a:t>
            </a:r>
            <a:r>
              <a:rPr lang="de-DE" altLang="de-DE" sz="800" b="1" dirty="0"/>
              <a:t> SST </a:t>
            </a:r>
            <a:r>
              <a:rPr lang="de-DE" altLang="de-DE" sz="800" b="1" dirty="0" err="1"/>
              <a:t>data</a:t>
            </a:r>
            <a:r>
              <a:rPr lang="de-DE" altLang="de-DE" sz="800" b="1" dirty="0"/>
              <a:t> </a:t>
            </a:r>
            <a:r>
              <a:rPr lang="de-DE" altLang="de-DE" sz="800" b="1" dirty="0" err="1"/>
              <a:t>sets</a:t>
            </a:r>
            <a:r>
              <a:rPr lang="de-DE" altLang="de-DE" sz="800" b="1" dirty="0"/>
              <a:t> </a:t>
            </a:r>
            <a:r>
              <a:rPr lang="de-DE" altLang="de-DE" sz="800" b="1" dirty="0">
                <a:hlinkClick r:id="rId2"/>
              </a:rPr>
              <a:t>http://www.metoffice.gov.uk/hadobs/hadsst3/uncertainty.html</a:t>
            </a:r>
            <a:endParaRPr lang="de-DE" altLang="de-DE" sz="800" b="1" dirty="0"/>
          </a:p>
          <a:p>
            <a:pPr eaLnBrk="1" hangingPunct="1"/>
            <a:r>
              <a:rPr lang="de-DE" altLang="de-DE" sz="800" dirty="0"/>
              <a:t>(2) „</a:t>
            </a:r>
            <a:r>
              <a:rPr lang="de-DE" altLang="de-DE" sz="800" dirty="0" err="1"/>
              <a:t>Uncertainty</a:t>
            </a:r>
            <a:r>
              <a:rPr lang="de-DE" altLang="de-DE" sz="800" dirty="0"/>
              <a:t> </a:t>
            </a:r>
            <a:r>
              <a:rPr lang="de-DE" altLang="de-DE" sz="800" dirty="0" err="1"/>
              <a:t>estimates</a:t>
            </a:r>
            <a:r>
              <a:rPr lang="de-DE" altLang="de-DE" sz="800" dirty="0"/>
              <a:t> in regional </a:t>
            </a:r>
            <a:r>
              <a:rPr lang="de-DE" altLang="de-DE" sz="800" dirty="0" err="1"/>
              <a:t>and</a:t>
            </a:r>
            <a:r>
              <a:rPr lang="de-DE" altLang="de-DE" sz="800" dirty="0"/>
              <a:t> global </a:t>
            </a:r>
            <a:r>
              <a:rPr lang="de-DE" altLang="de-DE" sz="800" dirty="0" err="1"/>
              <a:t>observed</a:t>
            </a:r>
            <a:r>
              <a:rPr lang="de-DE" altLang="de-DE" sz="800" dirty="0"/>
              <a:t> </a:t>
            </a:r>
            <a:r>
              <a:rPr lang="de-DE" altLang="de-DE" sz="800" dirty="0" err="1"/>
              <a:t>temperature</a:t>
            </a:r>
            <a:r>
              <a:rPr lang="de-DE" altLang="de-DE" sz="800" dirty="0"/>
              <a:t> </a:t>
            </a:r>
            <a:r>
              <a:rPr lang="de-DE" altLang="de-DE" sz="800" dirty="0" err="1"/>
              <a:t>changes</a:t>
            </a:r>
            <a:r>
              <a:rPr lang="de-DE" altLang="de-DE" sz="800" dirty="0"/>
              <a:t>: a </a:t>
            </a:r>
            <a:r>
              <a:rPr lang="de-DE" altLang="de-DE" sz="800" dirty="0" err="1"/>
              <a:t>new</a:t>
            </a:r>
            <a:r>
              <a:rPr lang="de-DE" altLang="de-DE" sz="800" dirty="0"/>
              <a:t> </a:t>
            </a:r>
            <a:r>
              <a:rPr lang="de-DE" altLang="de-DE" sz="800" dirty="0" err="1"/>
              <a:t>dataset</a:t>
            </a:r>
            <a:r>
              <a:rPr lang="de-DE" altLang="de-DE" sz="800" dirty="0"/>
              <a:t> </a:t>
            </a:r>
            <a:r>
              <a:rPr lang="de-DE" altLang="de-DE" sz="800" dirty="0" err="1"/>
              <a:t>from</a:t>
            </a:r>
            <a:r>
              <a:rPr lang="de-DE" altLang="de-DE" sz="800" dirty="0"/>
              <a:t> 1850“  P. </a:t>
            </a:r>
            <a:r>
              <a:rPr lang="de-DE" altLang="de-DE" sz="800" dirty="0" err="1"/>
              <a:t>Brohan</a:t>
            </a:r>
            <a:r>
              <a:rPr lang="de-DE" altLang="de-DE" sz="800" dirty="0"/>
              <a:t>, J. J. Kennedy, I. Harris, S. F. B. </a:t>
            </a:r>
            <a:r>
              <a:rPr lang="de-DE" altLang="de-DE" sz="800" dirty="0" err="1"/>
              <a:t>Tett</a:t>
            </a:r>
            <a:r>
              <a:rPr lang="de-DE" altLang="de-DE" sz="800" dirty="0"/>
              <a:t> &amp; P. D. Jones </a:t>
            </a:r>
          </a:p>
          <a:p>
            <a:pPr eaLnBrk="1" hangingPunct="1">
              <a:buFontTx/>
              <a:buAutoNum type="arabicParenBoth"/>
            </a:pPr>
            <a:endParaRPr lang="de-DE" altLang="de-DE" sz="800" dirty="0"/>
          </a:p>
          <a:p>
            <a:pPr eaLnBrk="1" hangingPunct="1"/>
            <a:endParaRPr lang="de-DE" altLang="de-DE" sz="800" dirty="0"/>
          </a:p>
        </p:txBody>
      </p:sp>
    </p:spTree>
    <p:extLst>
      <p:ext uri="{BB962C8B-B14F-4D97-AF65-F5344CB8AC3E}">
        <p14:creationId xmlns:p14="http://schemas.microsoft.com/office/powerpoint/2010/main" val="2142926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2">
            <a:extLst>
              <a:ext uri="{FF2B5EF4-FFF2-40B4-BE49-F238E27FC236}">
                <a16:creationId xmlns:a16="http://schemas.microsoft.com/office/drawing/2014/main" id="{7396E586-5B82-0545-B1B6-FBA699A9035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24579" name="Foliennummernplatzhalter 3">
            <a:extLst>
              <a:ext uri="{FF2B5EF4-FFF2-40B4-BE49-F238E27FC236}">
                <a16:creationId xmlns:a16="http://schemas.microsoft.com/office/drawing/2014/main" id="{89373D3B-062F-0D46-9445-67540C235E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19B405-C414-3B48-B98F-A18CFACB81CB}" type="slidenum">
              <a:rPr lang="de-DE" altLang="de-DE" sz="1200">
                <a:solidFill>
                  <a:srgbClr val="898989"/>
                </a:solidFill>
                <a:latin typeface="Times" pitchFamily="2" charset="0"/>
              </a:rPr>
              <a:pPr eaLnBrk="1" hangingPunct="1"/>
              <a:t>11</a:t>
            </a:fld>
            <a:endParaRPr lang="de-DE" altLang="de-DE" sz="1200">
              <a:solidFill>
                <a:srgbClr val="898989"/>
              </a:solidFill>
              <a:latin typeface="Times" pitchFamily="2" charset="0"/>
            </a:endParaRPr>
          </a:p>
        </p:txBody>
      </p:sp>
      <p:pic>
        <p:nvPicPr>
          <p:cNvPr id="31747" name="Bild 4">
            <a:extLst>
              <a:ext uri="{FF2B5EF4-FFF2-40B4-BE49-F238E27FC236}">
                <a16:creationId xmlns:a16="http://schemas.microsoft.com/office/drawing/2014/main" id="{556386CC-B794-6C4C-A7D7-D4FD64A38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258889"/>
            <a:ext cx="20574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feld 6">
            <a:extLst>
              <a:ext uri="{FF2B5EF4-FFF2-40B4-BE49-F238E27FC236}">
                <a16:creationId xmlns:a16="http://schemas.microsoft.com/office/drawing/2014/main" id="{9BDE5258-1BDD-1048-AD8E-492DF081177F}"/>
              </a:ext>
            </a:extLst>
          </p:cNvPr>
          <p:cNvSpPr txBox="1">
            <a:spLocks noChangeArrowheads="1"/>
          </p:cNvSpPr>
          <p:nvPr/>
        </p:nvSpPr>
        <p:spPr bwMode="auto">
          <a:xfrm>
            <a:off x="457200" y="6300788"/>
            <a:ext cx="800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Source: Image courtesy of </a:t>
            </a:r>
            <a:r>
              <a:rPr lang="de-DE" altLang="de-DE" sz="1000" u="sng"/>
              <a:t>Surface meteorological instruments and measurement practices By G.P. Srivastava (with a mercury meniscus!)</a:t>
            </a:r>
            <a:endParaRPr lang="de-DE" altLang="de-DE" sz="1000"/>
          </a:p>
        </p:txBody>
      </p:sp>
      <p:sp>
        <p:nvSpPr>
          <p:cNvPr id="24582" name="Textfeld 7">
            <a:extLst>
              <a:ext uri="{FF2B5EF4-FFF2-40B4-BE49-F238E27FC236}">
                <a16:creationId xmlns:a16="http://schemas.microsoft.com/office/drawing/2014/main" id="{F1C8C370-59B7-1840-B88D-0C3C7B3806DB}"/>
              </a:ext>
            </a:extLst>
          </p:cNvPr>
          <p:cNvSpPr txBox="1">
            <a:spLocks noChangeArrowheads="1"/>
          </p:cNvSpPr>
          <p:nvPr/>
        </p:nvSpPr>
        <p:spPr bwMode="auto">
          <a:xfrm>
            <a:off x="523875" y="6567488"/>
            <a:ext cx="5200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More details here:http://wattsupwiththat.com/2011/01/22/the-metrology-of-thermometers/</a:t>
            </a:r>
          </a:p>
        </p:txBody>
      </p:sp>
      <p:sp>
        <p:nvSpPr>
          <p:cNvPr id="24584" name="Textfeld 10">
            <a:extLst>
              <a:ext uri="{FF2B5EF4-FFF2-40B4-BE49-F238E27FC236}">
                <a16:creationId xmlns:a16="http://schemas.microsoft.com/office/drawing/2014/main" id="{42E0FBB4-E550-F947-AD66-39BFDE3762D2}"/>
              </a:ext>
            </a:extLst>
          </p:cNvPr>
          <p:cNvSpPr txBox="1">
            <a:spLocks noChangeArrowheads="1"/>
          </p:cNvSpPr>
          <p:nvPr/>
        </p:nvSpPr>
        <p:spPr bwMode="auto">
          <a:xfrm>
            <a:off x="822325" y="38433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31752" name="Textfeld 11">
            <a:extLst>
              <a:ext uri="{FF2B5EF4-FFF2-40B4-BE49-F238E27FC236}">
                <a16:creationId xmlns:a16="http://schemas.microsoft.com/office/drawing/2014/main" id="{00105052-B235-DA4A-B9CE-580A7A1A379B}"/>
              </a:ext>
            </a:extLst>
          </p:cNvPr>
          <p:cNvSpPr txBox="1">
            <a:spLocks noChangeArrowheads="1"/>
          </p:cNvSpPr>
          <p:nvPr/>
        </p:nvSpPr>
        <p:spPr bwMode="auto">
          <a:xfrm>
            <a:off x="1006475" y="515938"/>
            <a:ext cx="2654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latin typeface="Times New Roman" panose="02020603050405020304" pitchFamily="18" charset="0"/>
                <a:cs typeface="Times New Roman" panose="02020603050405020304" pitchFamily="18" charset="0"/>
              </a:rPr>
              <a:t>Mercury forms a pronounced meniscus in a thermometer that can exceed 1c</a:t>
            </a:r>
          </a:p>
          <a:p>
            <a:pPr eaLnBrk="1" hangingPunct="1"/>
            <a:r>
              <a:rPr lang="de-DE" altLang="de-DE" sz="1000">
                <a:latin typeface="Times New Roman" panose="02020603050405020304" pitchFamily="18" charset="0"/>
                <a:cs typeface="Times New Roman" panose="02020603050405020304" pitchFamily="18" charset="0"/>
              </a:rPr>
              <a:t>Shown is an alcohol liquid</a:t>
            </a:r>
          </a:p>
        </p:txBody>
      </p:sp>
      <p:pic>
        <p:nvPicPr>
          <p:cNvPr id="31753" name="Bild 12">
            <a:extLst>
              <a:ext uri="{FF2B5EF4-FFF2-40B4-BE49-F238E27FC236}">
                <a16:creationId xmlns:a16="http://schemas.microsoft.com/office/drawing/2014/main" id="{BEA018E3-C6E4-F14B-A543-CBE6D5BC0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673101"/>
            <a:ext cx="43942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feld 10">
            <a:extLst>
              <a:ext uri="{FF2B5EF4-FFF2-40B4-BE49-F238E27FC236}">
                <a16:creationId xmlns:a16="http://schemas.microsoft.com/office/drawing/2014/main" id="{1EC431D3-B1D4-D647-AE7D-1A67DCF9CFCA}"/>
              </a:ext>
            </a:extLst>
          </p:cNvPr>
          <p:cNvSpPr txBox="1">
            <a:spLocks noChangeArrowheads="1"/>
          </p:cNvSpPr>
          <p:nvPr/>
        </p:nvSpPr>
        <p:spPr bwMode="auto">
          <a:xfrm>
            <a:off x="3216275" y="179388"/>
            <a:ext cx="3476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1" eaLnBrk="1" hangingPunct="1"/>
            <a:r>
              <a:rPr lang="de-DE" altLang="de-DE" sz="3200">
                <a:latin typeface="Times" pitchFamily="2" charset="0"/>
              </a:rPr>
              <a:t>Measurement errors</a:t>
            </a:r>
          </a:p>
          <a:p>
            <a:pPr eaLnBrk="1" hangingPunct="1"/>
            <a:endParaRPr lang="de-DE" altLang="de-DE" sz="1800"/>
          </a:p>
        </p:txBody>
      </p:sp>
      <p:pic>
        <p:nvPicPr>
          <p:cNvPr id="31750" name="Bild 9">
            <a:extLst>
              <a:ext uri="{FF2B5EF4-FFF2-40B4-BE49-F238E27FC236}">
                <a16:creationId xmlns:a16="http://schemas.microsoft.com/office/drawing/2014/main" id="{C3BFEE23-DB7E-6242-A176-AA774C74FA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037415"/>
            <a:ext cx="9278477" cy="51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Inhaltsplatzhalter 1">
            <a:extLst>
              <a:ext uri="{FF2B5EF4-FFF2-40B4-BE49-F238E27FC236}">
                <a16:creationId xmlns:a16="http://schemas.microsoft.com/office/drawing/2014/main" id="{12A7334C-67E5-ED45-9E30-2C49EBCF56E7}"/>
              </a:ext>
            </a:extLst>
          </p:cNvPr>
          <p:cNvSpPr>
            <a:spLocks noGrp="1"/>
          </p:cNvSpPr>
          <p:nvPr>
            <p:ph idx="1"/>
          </p:nvPr>
        </p:nvSpPr>
        <p:spPr>
          <a:xfrm>
            <a:off x="457200" y="631825"/>
            <a:ext cx="8229600" cy="1935163"/>
          </a:xfrm>
        </p:spPr>
        <p:txBody>
          <a:bodyPr/>
          <a:lstStyle/>
          <a:p>
            <a:r>
              <a:rPr lang="de-DE" altLang="de-DE">
                <a:latin typeface="Times" pitchFamily="2" charset="0"/>
                <a:ea typeface="ＭＳ Ｐゴシック" panose="020B0600070205080204" pitchFamily="34" charset="-128"/>
              </a:rPr>
              <a:t>Which air temperature do we measure</a:t>
            </a:r>
          </a:p>
          <a:p>
            <a:pPr lvl="1"/>
            <a:r>
              <a:rPr lang="de-DE" altLang="de-DE">
                <a:latin typeface="Times" pitchFamily="2" charset="0"/>
                <a:ea typeface="ＭＳ Ｐゴシック" panose="020B0600070205080204" pitchFamily="34" charset="-128"/>
              </a:rPr>
              <a:t>True air temperatur?</a:t>
            </a:r>
          </a:p>
          <a:p>
            <a:pPr lvl="1"/>
            <a:r>
              <a:rPr lang="de-DE" altLang="de-DE">
                <a:latin typeface="Times" pitchFamily="2" charset="0"/>
                <a:ea typeface="ＭＳ Ｐゴシック" panose="020B0600070205080204" pitchFamily="34" charset="-128"/>
              </a:rPr>
              <a:t>Inner temperature of a weather station?</a:t>
            </a:r>
          </a:p>
        </p:txBody>
      </p:sp>
      <p:sp>
        <p:nvSpPr>
          <p:cNvPr id="31747" name="Fußzeilenplatzhalter 2">
            <a:extLst>
              <a:ext uri="{FF2B5EF4-FFF2-40B4-BE49-F238E27FC236}">
                <a16:creationId xmlns:a16="http://schemas.microsoft.com/office/drawing/2014/main" id="{9BA577CF-B14C-B04E-95B6-5810E939FB3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31748" name="Foliennummernplatzhalter 3">
            <a:extLst>
              <a:ext uri="{FF2B5EF4-FFF2-40B4-BE49-F238E27FC236}">
                <a16:creationId xmlns:a16="http://schemas.microsoft.com/office/drawing/2014/main" id="{A799C8C0-1E8E-E84F-B718-63135957CC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A42A9C6-6DDD-484D-AF98-D8DBCF03FC69}" type="slidenum">
              <a:rPr lang="de-DE" altLang="de-DE" sz="1200">
                <a:solidFill>
                  <a:srgbClr val="898989"/>
                </a:solidFill>
                <a:latin typeface="Times" pitchFamily="2" charset="0"/>
              </a:rPr>
              <a:pPr eaLnBrk="1" hangingPunct="1"/>
              <a:t>12</a:t>
            </a:fld>
            <a:endParaRPr lang="de-DE" altLang="de-DE" sz="1200">
              <a:solidFill>
                <a:srgbClr val="898989"/>
              </a:solidFill>
              <a:latin typeface="Times" pitchFamily="2" charset="0"/>
            </a:endParaRPr>
          </a:p>
        </p:txBody>
      </p:sp>
      <p:sp>
        <p:nvSpPr>
          <p:cNvPr id="31749" name="Bild 6" descr="Wetterhütten.pdf">
            <a:extLst>
              <a:ext uri="{FF2B5EF4-FFF2-40B4-BE49-F238E27FC236}">
                <a16:creationId xmlns:a16="http://schemas.microsoft.com/office/drawing/2014/main" id="{FBC60E7C-3E58-CB46-AF1F-B49922C49315}"/>
              </a:ext>
            </a:extLst>
          </p:cNvPr>
          <p:cNvSpPr>
            <a:spLocks noChangeAspect="1"/>
          </p:cNvSpPr>
          <p:nvPr/>
        </p:nvSpPr>
        <p:spPr bwMode="auto">
          <a:xfrm>
            <a:off x="457200" y="2298700"/>
            <a:ext cx="6540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pic>
        <p:nvPicPr>
          <p:cNvPr id="25605" name="Bild 4" descr="Watts Hüttenvergleich.gif">
            <a:extLst>
              <a:ext uri="{FF2B5EF4-FFF2-40B4-BE49-F238E27FC236}">
                <a16:creationId xmlns:a16="http://schemas.microsoft.com/office/drawing/2014/main" id="{B34E74A2-C1ED-564D-A118-D9BB642FA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2870200"/>
            <a:ext cx="51117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 1" descr="stevenson_screen_7-13-07_wide.jpg">
            <a:extLst>
              <a:ext uri="{FF2B5EF4-FFF2-40B4-BE49-F238E27FC236}">
                <a16:creationId xmlns:a16="http://schemas.microsoft.com/office/drawing/2014/main" id="{49B16B5E-2FAC-414F-9742-D43ED76D11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60713"/>
            <a:ext cx="33956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B2032C94-A116-D04D-A7A3-195AFC5DD388}"/>
              </a:ext>
            </a:extLst>
          </p:cNvPr>
          <p:cNvSpPr>
            <a:spLocks noChangeArrowheads="1"/>
          </p:cNvSpPr>
          <p:nvPr/>
        </p:nvSpPr>
        <p:spPr bwMode="auto">
          <a:xfrm>
            <a:off x="6707188" y="4192588"/>
            <a:ext cx="944562" cy="398462"/>
          </a:xfrm>
          <a:prstGeom prst="ellipse">
            <a:avLst/>
          </a:prstGeom>
          <a:gradFill rotWithShape="1">
            <a:gsLst>
              <a:gs pos="0">
                <a:srgbClr val="9BC1FF">
                  <a:alpha val="0"/>
                </a:srgbClr>
              </a:gs>
              <a:gs pos="100000">
                <a:srgbClr val="3F80CD">
                  <a:alpha val="0"/>
                </a:srgbClr>
              </a:gs>
            </a:gsLst>
            <a:lin ang="5400000"/>
          </a:gra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
        <p:nvSpPr>
          <p:cNvPr id="10" name="Oval 9">
            <a:extLst>
              <a:ext uri="{FF2B5EF4-FFF2-40B4-BE49-F238E27FC236}">
                <a16:creationId xmlns:a16="http://schemas.microsoft.com/office/drawing/2014/main" id="{F8206B99-24C6-A741-9299-6F82239FEABB}"/>
              </a:ext>
            </a:extLst>
          </p:cNvPr>
          <p:cNvSpPr>
            <a:spLocks noChangeArrowheads="1"/>
          </p:cNvSpPr>
          <p:nvPr/>
        </p:nvSpPr>
        <p:spPr bwMode="auto">
          <a:xfrm rot="5400000">
            <a:off x="6609556" y="3355182"/>
            <a:ext cx="636587" cy="977900"/>
          </a:xfrm>
          <a:prstGeom prst="ellipse">
            <a:avLst/>
          </a:prstGeom>
          <a:gradFill rotWithShape="1">
            <a:gsLst>
              <a:gs pos="0">
                <a:srgbClr val="9BC1FF">
                  <a:alpha val="0"/>
                </a:srgbClr>
              </a:gs>
              <a:gs pos="100000">
                <a:srgbClr val="3F80CD">
                  <a:alpha val="0"/>
                </a:srgbClr>
              </a:gs>
            </a:gsLst>
            <a:lin ang="5400000"/>
          </a:gra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0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0C87B62C-27F2-6F4D-81BD-8F1FF4608E86}"/>
              </a:ext>
            </a:extLst>
          </p:cNvPr>
          <p:cNvSpPr>
            <a:spLocks noGrp="1"/>
          </p:cNvSpPr>
          <p:nvPr>
            <p:ph idx="1"/>
          </p:nvPr>
        </p:nvSpPr>
        <p:spPr/>
        <p:txBody>
          <a:bodyPr/>
          <a:lstStyle/>
          <a:p>
            <a:r>
              <a:rPr lang="de-DE" altLang="de-DE" dirty="0">
                <a:latin typeface="Times" pitchFamily="2" charset="0"/>
                <a:ea typeface="ＭＳ Ｐゴシック" panose="020B0600070205080204" pitchFamily="34" charset="-128"/>
              </a:rPr>
              <a:t>Facts </a:t>
            </a:r>
            <a:r>
              <a:rPr lang="de-DE" altLang="de-DE" dirty="0" err="1">
                <a:latin typeface="Times" pitchFamily="2" charset="0"/>
                <a:ea typeface="ＭＳ Ｐゴシック" panose="020B0600070205080204" pitchFamily="34" charset="-128"/>
              </a:rPr>
              <a:t>are</a:t>
            </a:r>
            <a:r>
              <a:rPr lang="de-DE" altLang="de-DE" dirty="0">
                <a:latin typeface="Times" pitchFamily="2" charset="0"/>
                <a:ea typeface="ＭＳ Ｐゴシック" panose="020B0600070205080204" pitchFamily="34" charset="-128"/>
              </a:rPr>
              <a:t>: </a:t>
            </a:r>
          </a:p>
          <a:p>
            <a:pPr lvl="1"/>
            <a:r>
              <a:rPr lang="de-DE" altLang="de-DE" dirty="0">
                <a:latin typeface="Times" pitchFamily="2" charset="0"/>
                <a:ea typeface="ＭＳ Ｐゴシック" panose="020B0600070205080204" pitchFamily="34" charset="-128"/>
              </a:rPr>
              <a:t>Measurement </a:t>
            </a:r>
            <a:r>
              <a:rPr lang="de-DE" altLang="de-DE" dirty="0" err="1">
                <a:latin typeface="Times" pitchFamily="2" charset="0"/>
                <a:ea typeface="ＭＳ Ｐゴシック" panose="020B0600070205080204" pitchFamily="34" charset="-128"/>
              </a:rPr>
              <a:t>experts</a:t>
            </a:r>
            <a:r>
              <a:rPr lang="de-DE" altLang="de-DE" dirty="0">
                <a:latin typeface="Times" pitchFamily="2" charset="0"/>
                <a:ea typeface="ＭＳ Ｐゴシック" panose="020B0600070205080204" pitchFamily="34" charset="-128"/>
              </a:rPr>
              <a:t>: The </a:t>
            </a:r>
            <a:r>
              <a:rPr lang="de-DE" altLang="de-DE" b="1" dirty="0" err="1">
                <a:latin typeface="Times" pitchFamily="2" charset="0"/>
                <a:ea typeface="ＭＳ Ｐゴシック" panose="020B0600070205080204" pitchFamily="34" charset="-128"/>
              </a:rPr>
              <a:t>resolution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an </a:t>
            </a:r>
            <a:r>
              <a:rPr lang="de-DE" altLang="de-DE" dirty="0" err="1">
                <a:latin typeface="Times" pitchFamily="2" charset="0"/>
                <a:ea typeface="ＭＳ Ｐゴシック" panose="020B0600070205080204" pitchFamily="34" charset="-128"/>
              </a:rPr>
              <a:t>astute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and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dedicated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observer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would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be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around</a:t>
            </a:r>
            <a:r>
              <a:rPr lang="de-DE" altLang="de-DE" dirty="0">
                <a:latin typeface="Times" pitchFamily="2" charset="0"/>
                <a:ea typeface="ＭＳ Ｐゴシック" panose="020B0600070205080204" pitchFamily="34" charset="-128"/>
              </a:rPr>
              <a:t> +/-0,5 °C. </a:t>
            </a:r>
          </a:p>
          <a:p>
            <a:pPr lvl="1"/>
            <a:r>
              <a:rPr lang="de-DE" altLang="de-DE" dirty="0" err="1">
                <a:latin typeface="Times" pitchFamily="2" charset="0"/>
                <a:ea typeface="ＭＳ Ｐゴシック" panose="020B0600070205080204" pitchFamily="34" charset="-128"/>
              </a:rPr>
              <a:t>Folland</a:t>
            </a:r>
            <a:r>
              <a:rPr lang="de-DE" altLang="de-DE" dirty="0">
                <a:latin typeface="Times" pitchFamily="2" charset="0"/>
                <a:ea typeface="ＭＳ Ｐゴシック" panose="020B0600070205080204" pitchFamily="34" charset="-128"/>
              </a:rPr>
              <a:t> et al (2001) </a:t>
            </a:r>
            <a:r>
              <a:rPr lang="de-DE" altLang="de-DE" dirty="0" err="1">
                <a:latin typeface="Times" pitchFamily="2" charset="0"/>
                <a:ea typeface="ＭＳ Ｐゴシック" panose="020B0600070205080204" pitchFamily="34" charset="-128"/>
              </a:rPr>
              <a:t>estimate</a:t>
            </a:r>
            <a:r>
              <a:rPr lang="de-DE" altLang="de-DE" dirty="0">
                <a:latin typeface="Times" pitchFamily="2" charset="0"/>
                <a:ea typeface="ＭＳ Ｐゴシック" panose="020B0600070205080204" pitchFamily="34" charset="-128"/>
              </a:rPr>
              <a:t> </a:t>
            </a:r>
            <a:r>
              <a:rPr lang="de-DE" altLang="de-DE" b="1" dirty="0" err="1">
                <a:latin typeface="Times" pitchFamily="2" charset="0"/>
                <a:ea typeface="ＭＳ Ｐゴシック" panose="020B0600070205080204" pitchFamily="34" charset="-128"/>
              </a:rPr>
              <a:t>measurement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r>
              <a:rPr lang="de-DE" altLang="de-DE" dirty="0">
                <a:latin typeface="Times" pitchFamily="2" charset="0"/>
                <a:ea typeface="ＭＳ Ｐゴシック" panose="020B0600070205080204" pitchFamily="34" charset="-128"/>
              </a:rPr>
              <a:t> (1</a:t>
            </a:r>
            <a:r>
              <a:rPr lang="el-GR" altLang="de-DE" dirty="0">
                <a:latin typeface="Times" pitchFamily="2" charset="0"/>
                <a:ea typeface="ＭＳ Ｐゴシック" panose="020B0600070205080204" pitchFamily="34" charset="-128"/>
              </a:rPr>
              <a:t>σ</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with</a:t>
            </a:r>
            <a:r>
              <a:rPr lang="de-DE" altLang="de-DE" dirty="0">
                <a:latin typeface="Times" pitchFamily="2" charset="0"/>
                <a:ea typeface="ＭＳ Ｐゴシック" panose="020B0600070205080204" pitchFamily="34" charset="-128"/>
              </a:rPr>
              <a:t> max. ± 0.2 °C</a:t>
            </a:r>
          </a:p>
          <a:p>
            <a:pPr lvl="1"/>
            <a:r>
              <a:rPr lang="de-DE" altLang="de-DE" dirty="0">
                <a:latin typeface="Times" pitchFamily="2" charset="0"/>
                <a:ea typeface="ＭＳ Ｐゴシック" panose="020B0600070205080204" pitchFamily="34" charset="-128"/>
              </a:rPr>
              <a:t>Other </a:t>
            </a:r>
            <a:r>
              <a:rPr lang="de-DE" altLang="de-DE" dirty="0" err="1">
                <a:latin typeface="Times" pitchFamily="2" charset="0"/>
                <a:ea typeface="ＭＳ Ｐゴシック" panose="020B0600070205080204" pitchFamily="34" charset="-128"/>
              </a:rPr>
              <a:t>systematic</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adding</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up</a:t>
            </a:r>
            <a:r>
              <a:rPr lang="de-DE" altLang="de-DE" dirty="0">
                <a:latin typeface="Times" pitchFamily="2" charset="0"/>
                <a:ea typeface="ＭＳ Ｐゴシック" panose="020B0600070205080204" pitchFamily="34" charset="-128"/>
              </a:rPr>
              <a:t> </a:t>
            </a:r>
          </a:p>
        </p:txBody>
      </p:sp>
      <p:sp>
        <p:nvSpPr>
          <p:cNvPr id="27651" name="Fußzeilenplatzhalter 2">
            <a:extLst>
              <a:ext uri="{FF2B5EF4-FFF2-40B4-BE49-F238E27FC236}">
                <a16:creationId xmlns:a16="http://schemas.microsoft.com/office/drawing/2014/main" id="{9085E7B8-5ADC-1844-92A3-B72600B6CF8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27652" name="Foliennummernplatzhalter 3">
            <a:extLst>
              <a:ext uri="{FF2B5EF4-FFF2-40B4-BE49-F238E27FC236}">
                <a16:creationId xmlns:a16="http://schemas.microsoft.com/office/drawing/2014/main" id="{52E3306C-01FA-6344-A049-CF61E02C6D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633A49-2B1C-8A4D-A094-D59AE22E6414}" type="slidenum">
              <a:rPr lang="de-DE" altLang="de-DE" sz="1200">
                <a:solidFill>
                  <a:srgbClr val="898989"/>
                </a:solidFill>
                <a:latin typeface="Times" pitchFamily="2" charset="0"/>
              </a:rPr>
              <a:pPr eaLnBrk="1" hangingPunct="1"/>
              <a:t>13</a:t>
            </a:fld>
            <a:endParaRPr lang="de-DE" altLang="de-DE" sz="1200">
              <a:solidFill>
                <a:srgbClr val="898989"/>
              </a:solidFill>
              <a:latin typeface="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14</a:t>
            </a:fld>
            <a:endParaRPr lang="de-DE" altLang="de-DE" sz="1200">
              <a:solidFill>
                <a:srgbClr val="898989"/>
              </a:solidFill>
              <a:latin typeface="Times" pitchFamily="2" charset="0"/>
            </a:endParaRPr>
          </a:p>
        </p:txBody>
      </p:sp>
      <p:sp>
        <p:nvSpPr>
          <p:cNvPr id="7" name="Textfeld 5">
            <a:extLst>
              <a:ext uri="{FF2B5EF4-FFF2-40B4-BE49-F238E27FC236}">
                <a16:creationId xmlns:a16="http://schemas.microsoft.com/office/drawing/2014/main" id="{D0FB3D3B-DB1A-214D-A4D9-610EECD04D96}"/>
              </a:ext>
            </a:extLst>
          </p:cNvPr>
          <p:cNvSpPr txBox="1">
            <a:spLocks noChangeArrowheads="1"/>
          </p:cNvSpPr>
          <p:nvPr/>
        </p:nvSpPr>
        <p:spPr bwMode="auto">
          <a:xfrm>
            <a:off x="457200" y="745235"/>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err="1">
                <a:latin typeface="Times New Roman" panose="02020603050405020304" pitchFamily="18" charset="0"/>
                <a:cs typeface="Times New Roman" panose="02020603050405020304" pitchFamily="18" charset="0"/>
              </a:rPr>
              <a:t>Brohan</a:t>
            </a:r>
            <a:r>
              <a:rPr lang="de-DE" altLang="de-DE" dirty="0">
                <a:latin typeface="Times New Roman" panose="02020603050405020304" pitchFamily="18" charset="0"/>
                <a:cs typeface="Times New Roman" panose="02020603050405020304" pitchFamily="18" charset="0"/>
              </a:rPr>
              <a:t> et al 2006„..</a:t>
            </a:r>
            <a:r>
              <a:rPr lang="de-DE" altLang="de-DE" i="1" dirty="0">
                <a:latin typeface="Times New Roman" panose="02020603050405020304" pitchFamily="18" charset="0"/>
                <a:cs typeface="Times New Roman" panose="02020603050405020304" pitchFamily="18" charset="0"/>
              </a:rPr>
              <a:t>There will </a:t>
            </a:r>
            <a:r>
              <a:rPr lang="de-DE" altLang="de-DE" i="1" dirty="0" err="1">
                <a:latin typeface="Times New Roman" panose="02020603050405020304" pitchFamily="18" charset="0"/>
                <a:cs typeface="Times New Roman" panose="02020603050405020304" pitchFamily="18" charset="0"/>
              </a:rPr>
              <a:t>be</a:t>
            </a:r>
            <a:r>
              <a:rPr lang="de-DE" altLang="de-DE" i="1" dirty="0">
                <a:latin typeface="Times New Roman" panose="02020603050405020304" pitchFamily="18" charset="0"/>
                <a:cs typeface="Times New Roman" panose="02020603050405020304" pitchFamily="18" charset="0"/>
              </a:rPr>
              <a:t> a </a:t>
            </a:r>
            <a:r>
              <a:rPr lang="de-DE" altLang="de-DE" i="1" dirty="0" err="1">
                <a:latin typeface="Times New Roman" panose="02020603050405020304" pitchFamily="18" charset="0"/>
                <a:cs typeface="Times New Roman" panose="02020603050405020304" pitchFamily="18" charset="0"/>
              </a:rPr>
              <a:t>difference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between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true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mean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monthly</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temperature</a:t>
            </a:r>
            <a:r>
              <a:rPr lang="de-DE" altLang="de-DE" i="1" dirty="0">
                <a:latin typeface="Times New Roman" panose="02020603050405020304" pitchFamily="18" charset="0"/>
                <a:cs typeface="Times New Roman" panose="02020603050405020304" pitchFamily="18" charset="0"/>
              </a:rPr>
              <a:t> (i.e. </a:t>
            </a:r>
            <a:r>
              <a:rPr lang="de-DE" altLang="de-DE" i="1" dirty="0" err="1">
                <a:latin typeface="Times New Roman" panose="02020603050405020304" pitchFamily="18" charset="0"/>
                <a:cs typeface="Times New Roman" panose="02020603050405020304" pitchFamily="18" charset="0"/>
              </a:rPr>
              <a:t>from</a:t>
            </a:r>
            <a:r>
              <a:rPr lang="de-DE" altLang="de-DE" i="1" dirty="0">
                <a:latin typeface="Times New Roman" panose="02020603050405020304" pitchFamily="18" charset="0"/>
                <a:cs typeface="Times New Roman" panose="02020603050405020304" pitchFamily="18" charset="0"/>
              </a:rPr>
              <a:t> 1 </a:t>
            </a:r>
            <a:r>
              <a:rPr lang="de-DE" altLang="de-DE" i="1" dirty="0" err="1">
                <a:latin typeface="Times New Roman" panose="02020603050405020304" pitchFamily="18" charset="0"/>
                <a:cs typeface="Times New Roman" panose="02020603050405020304" pitchFamily="18" charset="0"/>
              </a:rPr>
              <a:t>minute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averages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and</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average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calculated</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by</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each</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station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from</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measurements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made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less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often</a:t>
            </a:r>
            <a:r>
              <a:rPr lang="de-DE" altLang="de-DE" i="1" dirty="0">
                <a:latin typeface="Times New Roman" panose="02020603050405020304" pitchFamily="18" charset="0"/>
                <a:cs typeface="Times New Roman" panose="02020603050405020304" pitchFamily="18" charset="0"/>
              </a:rPr>
              <a:t>; but </a:t>
            </a:r>
            <a:r>
              <a:rPr lang="de-DE" altLang="de-DE" i="1" dirty="0" err="1">
                <a:latin typeface="Times New Roman" panose="02020603050405020304" pitchFamily="18" charset="0"/>
                <a:cs typeface="Times New Roman" panose="02020603050405020304" pitchFamily="18" charset="0"/>
              </a:rPr>
              <a:t>this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difference</a:t>
            </a:r>
            <a:r>
              <a:rPr lang="de-DE" altLang="de-DE" i="1" dirty="0">
                <a:latin typeface="Times New Roman" panose="02020603050405020304" pitchFamily="18" charset="0"/>
                <a:cs typeface="Times New Roman" panose="02020603050405020304" pitchFamily="18" charset="0"/>
              </a:rPr>
              <a:t> will also </a:t>
            </a:r>
            <a:r>
              <a:rPr lang="de-DE" altLang="de-DE" i="1" dirty="0" err="1">
                <a:latin typeface="Times New Roman" panose="02020603050405020304" pitchFamily="18" charset="0"/>
                <a:cs typeface="Times New Roman" panose="02020603050405020304" pitchFamily="18" charset="0"/>
              </a:rPr>
              <a:t>be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present</a:t>
            </a:r>
            <a:r>
              <a:rPr lang="de-DE" altLang="de-DE" i="1" dirty="0">
                <a:latin typeface="Times New Roman" panose="02020603050405020304" pitchFamily="18" charset="0"/>
                <a:cs typeface="Times New Roman" panose="02020603050405020304" pitchFamily="18" charset="0"/>
              </a:rPr>
              <a:t> in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station</a:t>
            </a:r>
            <a:r>
              <a:rPr lang="de-DE" altLang="de-DE" i="1" dirty="0">
                <a:latin typeface="Times New Roman" panose="02020603050405020304" pitchFamily="18" charset="0"/>
                <a:cs typeface="Times New Roman" panose="02020603050405020304" pitchFamily="18" charset="0"/>
              </a:rPr>
              <a:t> normal </a:t>
            </a:r>
            <a:r>
              <a:rPr lang="de-DE" altLang="de-DE" i="1" dirty="0" err="1">
                <a:latin typeface="Times New Roman" panose="02020603050405020304" pitchFamily="18" charset="0"/>
                <a:cs typeface="Times New Roman" panose="02020603050405020304" pitchFamily="18" charset="0"/>
              </a:rPr>
              <a:t>and</a:t>
            </a:r>
            <a:r>
              <a:rPr lang="de-DE" altLang="de-DE" i="1" dirty="0">
                <a:latin typeface="Times New Roman" panose="02020603050405020304" pitchFamily="18" charset="0"/>
                <a:cs typeface="Times New Roman" panose="02020603050405020304" pitchFamily="18" charset="0"/>
              </a:rPr>
              <a:t> will </a:t>
            </a:r>
            <a:r>
              <a:rPr lang="de-DE" altLang="de-DE" i="1" dirty="0" err="1">
                <a:latin typeface="Times New Roman" panose="02020603050405020304" pitchFamily="18" charset="0"/>
                <a:cs typeface="Times New Roman" panose="02020603050405020304" pitchFamily="18" charset="0"/>
              </a:rPr>
              <a:t>cancel</a:t>
            </a:r>
            <a:r>
              <a:rPr lang="de-DE" altLang="de-DE" i="1" dirty="0">
                <a:latin typeface="Times New Roman" panose="02020603050405020304" pitchFamily="18" charset="0"/>
                <a:cs typeface="Times New Roman" panose="02020603050405020304" pitchFamily="18" charset="0"/>
              </a:rPr>
              <a:t> in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b="1" i="1" dirty="0" err="1">
                <a:latin typeface="Times New Roman" panose="02020603050405020304" pitchFamily="18" charset="0"/>
                <a:cs typeface="Times New Roman" panose="02020603050405020304" pitchFamily="18" charset="0"/>
              </a:rPr>
              <a:t>anomaly</a:t>
            </a:r>
            <a:r>
              <a:rPr lang="de-DE" altLang="de-DE" i="1" dirty="0">
                <a:latin typeface="Times New Roman" panose="02020603050405020304" pitchFamily="18" charset="0"/>
                <a:cs typeface="Times New Roman" panose="02020603050405020304" pitchFamily="18" charset="0"/>
              </a:rPr>
              <a:t>.</a:t>
            </a:r>
            <a:r>
              <a:rPr lang="de-DE" altLang="de-DE" dirty="0">
                <a:latin typeface="Times New Roman" panose="02020603050405020304" pitchFamily="18" charset="0"/>
                <a:cs typeface="Times New Roman" panose="02020603050405020304" pitchFamily="18" charset="0"/>
              </a:rPr>
              <a:t> </a:t>
            </a:r>
            <a:r>
              <a:rPr lang="de-DE" altLang="de-DE" i="1" dirty="0">
                <a:latin typeface="Times New Roman" panose="02020603050405020304" pitchFamily="18" charset="0"/>
                <a:cs typeface="Times New Roman" panose="02020603050405020304" pitchFamily="18" charset="0"/>
              </a:rPr>
              <a:t>So </a:t>
            </a:r>
            <a:r>
              <a:rPr lang="de-DE" altLang="de-DE" i="1" dirty="0" err="1">
                <a:latin typeface="Times New Roman" panose="02020603050405020304" pitchFamily="18" charset="0"/>
                <a:cs typeface="Times New Roman" panose="02020603050405020304" pitchFamily="18" charset="0"/>
              </a:rPr>
              <a:t>this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doesn</a:t>
            </a:r>
            <a:r>
              <a:rPr lang="ja-JP" altLang="de-DE" i="1">
                <a:latin typeface="Times New Roman" panose="02020603050405020304" pitchFamily="18" charset="0"/>
                <a:cs typeface="Times New Roman" panose="02020603050405020304" pitchFamily="18" charset="0"/>
              </a:rPr>
              <a:t>’</a:t>
            </a:r>
            <a:r>
              <a:rPr lang="de-DE" altLang="ja-JP" i="1" dirty="0">
                <a:latin typeface="Times New Roman" panose="02020603050405020304" pitchFamily="18" charset="0"/>
                <a:cs typeface="Times New Roman" panose="02020603050405020304" pitchFamily="18" charset="0"/>
              </a:rPr>
              <a:t>t </a:t>
            </a:r>
            <a:r>
              <a:rPr lang="de-DE" altLang="ja-JP" i="1" dirty="0" err="1">
                <a:latin typeface="Times New Roman" panose="02020603050405020304" pitchFamily="18" charset="0"/>
                <a:cs typeface="Times New Roman" panose="02020603050405020304" pitchFamily="18" charset="0"/>
              </a:rPr>
              <a:t>contribute</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to</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the</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measurement</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error</a:t>
            </a:r>
            <a:r>
              <a:rPr lang="de-DE" altLang="ja-JP" i="1" dirty="0">
                <a:latin typeface="Times New Roman" panose="02020603050405020304" pitchFamily="18" charset="0"/>
                <a:cs typeface="Times New Roman" panose="02020603050405020304" pitchFamily="18" charset="0"/>
              </a:rPr>
              <a:t>.</a:t>
            </a:r>
            <a:r>
              <a:rPr lang="ja-JP" altLang="de-DE" i="1">
                <a:latin typeface="Times New Roman" panose="02020603050405020304" pitchFamily="18" charset="0"/>
                <a:cs typeface="Times New Roman" panose="02020603050405020304" pitchFamily="18" charset="0"/>
              </a:rPr>
              <a:t>“</a:t>
            </a:r>
            <a:r>
              <a:rPr lang="de-DE" altLang="ja-JP" i="1" dirty="0">
                <a:latin typeface="Times New Roman" panose="02020603050405020304" pitchFamily="18" charset="0"/>
                <a:cs typeface="Times New Roman" panose="02020603050405020304" pitchFamily="18" charset="0"/>
              </a:rPr>
              <a:t>(1)</a:t>
            </a:r>
          </a:p>
        </p:txBody>
      </p:sp>
      <p:sp>
        <p:nvSpPr>
          <p:cNvPr id="4" name="Textfeld 3">
            <a:extLst>
              <a:ext uri="{FF2B5EF4-FFF2-40B4-BE49-F238E27FC236}">
                <a16:creationId xmlns:a16="http://schemas.microsoft.com/office/drawing/2014/main" id="{7C177C97-3557-BC40-9B64-82572199B9A5}"/>
              </a:ext>
            </a:extLst>
          </p:cNvPr>
          <p:cNvSpPr txBox="1"/>
          <p:nvPr/>
        </p:nvSpPr>
        <p:spPr>
          <a:xfrm>
            <a:off x="457200" y="3168867"/>
            <a:ext cx="8229600" cy="2308324"/>
          </a:xfrm>
          <a:prstGeom prst="rect">
            <a:avLst/>
          </a:prstGeom>
          <a:noFill/>
        </p:spPr>
        <p:txBody>
          <a:bodyPr wrap="square" rtlCol="0">
            <a:spAutoFit/>
          </a:bodyPr>
          <a:lstStyle/>
          <a:p>
            <a:r>
              <a:rPr lang="de-DE" sz="2400" i="1" dirty="0">
                <a:latin typeface="Times New Roman" panose="02020603050405020304" pitchFamily="18" charset="0"/>
                <a:cs typeface="Times New Roman" panose="02020603050405020304" pitchFamily="18" charset="0"/>
              </a:rPr>
              <a:t>„“....</a:t>
            </a:r>
            <a:r>
              <a:rPr lang="de-DE" sz="2400" i="1" dirty="0" err="1">
                <a:latin typeface="Times New Roman" panose="02020603050405020304" pitchFamily="18" charset="0"/>
                <a:cs typeface="Times New Roman" panose="02020603050405020304" pitchFamily="18" charset="0"/>
              </a:rPr>
              <a:t>reference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values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computed</a:t>
            </a:r>
            <a:r>
              <a:rPr lang="de-DE" sz="2400" i="1" dirty="0">
                <a:latin typeface="Times New Roman" panose="02020603050405020304" pitchFamily="18" charset="0"/>
                <a:cs typeface="Times New Roman" panose="02020603050405020304" pitchFamily="18" charset="0"/>
              </a:rPr>
              <a:t> on </a:t>
            </a:r>
            <a:r>
              <a:rPr lang="de-DE" sz="2400" i="1" dirty="0" err="1">
                <a:latin typeface="Times New Roman" panose="02020603050405020304" pitchFamily="18" charset="0"/>
                <a:cs typeface="Times New Roman" panose="02020603050405020304" pitchFamily="18" charset="0"/>
              </a:rPr>
              <a:t>smaller</a:t>
            </a:r>
            <a:r>
              <a:rPr lang="de-DE" sz="2400" i="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more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local</a:t>
            </a:r>
            <a:r>
              <a:rPr lang="de-DE" sz="2400"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scales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over</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the</a:t>
            </a:r>
            <a:r>
              <a:rPr lang="de-DE" sz="2400" i="1" dirty="0">
                <a:latin typeface="Times New Roman" panose="02020603050405020304" pitchFamily="18" charset="0"/>
                <a:cs typeface="Times New Roman" panose="02020603050405020304" pitchFamily="18" charset="0"/>
              </a:rPr>
              <a:t> same time </a:t>
            </a:r>
            <a:r>
              <a:rPr lang="de-DE" sz="2400" i="1" dirty="0" err="1">
                <a:latin typeface="Times New Roman" panose="02020603050405020304" pitchFamily="18" charset="0"/>
                <a:cs typeface="Times New Roman" panose="02020603050405020304" pitchFamily="18" charset="0"/>
              </a:rPr>
              <a:t>period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establishes</a:t>
            </a:r>
            <a:r>
              <a:rPr lang="de-DE" sz="2400" i="1" dirty="0">
                <a:latin typeface="Times New Roman" panose="02020603050405020304" pitchFamily="18" charset="0"/>
                <a:cs typeface="Times New Roman" panose="02020603050405020304" pitchFamily="18" charset="0"/>
              </a:rPr>
              <a:t> a </a:t>
            </a:r>
            <a:r>
              <a:rPr lang="de-DE" sz="2400" i="1" dirty="0" err="1">
                <a:latin typeface="Times New Roman" panose="02020603050405020304" pitchFamily="18" charset="0"/>
                <a:cs typeface="Times New Roman" panose="02020603050405020304" pitchFamily="18" charset="0"/>
              </a:rPr>
              <a:t>baseline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from</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which</a:t>
            </a:r>
            <a:r>
              <a:rPr lang="de-DE" sz="2400" i="1" dirty="0">
                <a:latin typeface="Times New Roman" panose="02020603050405020304" pitchFamily="18" charset="0"/>
                <a:cs typeface="Times New Roman" panose="02020603050405020304" pitchFamily="18" charset="0"/>
              </a:rPr>
              <a:t> </a:t>
            </a:r>
            <a:r>
              <a:rPr lang="de-DE" sz="2400" b="1" i="1" dirty="0" err="1">
                <a:latin typeface="Times New Roman" panose="02020603050405020304" pitchFamily="18" charset="0"/>
                <a:cs typeface="Times New Roman" panose="02020603050405020304" pitchFamily="18" charset="0"/>
              </a:rPr>
              <a:t>anomalies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calculated</a:t>
            </a:r>
            <a:r>
              <a:rPr lang="de-DE" sz="2400" i="1" dirty="0">
                <a:latin typeface="Times New Roman" panose="02020603050405020304" pitchFamily="18" charset="0"/>
                <a:cs typeface="Times New Roman" panose="02020603050405020304" pitchFamily="18" charset="0"/>
              </a:rPr>
              <a:t>. This </a:t>
            </a:r>
            <a:r>
              <a:rPr lang="de-DE" sz="2400" i="1" dirty="0" err="1">
                <a:latin typeface="Times New Roman" panose="02020603050405020304" pitchFamily="18" charset="0"/>
                <a:cs typeface="Times New Roman" panose="02020603050405020304" pitchFamily="18" charset="0"/>
              </a:rPr>
              <a:t>effectively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normalizes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the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data</a:t>
            </a:r>
            <a:r>
              <a:rPr lang="de-DE" sz="2400" i="1" dirty="0">
                <a:latin typeface="Times New Roman" panose="02020603050405020304" pitchFamily="18" charset="0"/>
                <a:cs typeface="Times New Roman" panose="02020603050405020304" pitchFamily="18" charset="0"/>
              </a:rPr>
              <a:t> so </a:t>
            </a:r>
            <a:r>
              <a:rPr lang="de-DE" sz="2400" i="1" dirty="0" err="1">
                <a:latin typeface="Times New Roman" panose="02020603050405020304" pitchFamily="18" charset="0"/>
                <a:cs typeface="Times New Roman" panose="02020603050405020304" pitchFamily="18" charset="0"/>
              </a:rPr>
              <a:t>they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can</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be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compared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and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combined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to</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more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accurately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represent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temperature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patterns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with</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respect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to</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what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is</a:t>
            </a:r>
            <a:r>
              <a:rPr lang="de-DE" sz="2400" i="1" dirty="0">
                <a:latin typeface="Times New Roman" panose="02020603050405020304" pitchFamily="18" charset="0"/>
                <a:cs typeface="Times New Roman" panose="02020603050405020304" pitchFamily="18" charset="0"/>
              </a:rPr>
              <a:t> normal </a:t>
            </a:r>
            <a:r>
              <a:rPr lang="de-DE" sz="2400" i="1" dirty="0" err="1">
                <a:latin typeface="Times New Roman" panose="02020603050405020304" pitchFamily="18" charset="0"/>
                <a:cs typeface="Times New Roman" panose="02020603050405020304" pitchFamily="18" charset="0"/>
              </a:rPr>
              <a:t>for</a:t>
            </a:r>
            <a:r>
              <a:rPr lang="de-DE" sz="2400" i="1" dirty="0">
                <a:latin typeface="Times New Roman" panose="02020603050405020304" pitchFamily="18" charset="0"/>
                <a:cs typeface="Times New Roman" panose="02020603050405020304" pitchFamily="18" charset="0"/>
              </a:rPr>
              <a:t> different </a:t>
            </a:r>
            <a:r>
              <a:rPr lang="de-DE" sz="2400" i="1" dirty="0" err="1">
                <a:latin typeface="Times New Roman" panose="02020603050405020304" pitchFamily="18" charset="0"/>
                <a:cs typeface="Times New Roman" panose="02020603050405020304" pitchFamily="18" charset="0"/>
              </a:rPr>
              <a:t>places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within</a:t>
            </a:r>
            <a:r>
              <a:rPr lang="de-DE" sz="2400" i="1" dirty="0">
                <a:latin typeface="Times New Roman" panose="02020603050405020304" pitchFamily="18" charset="0"/>
                <a:cs typeface="Times New Roman" panose="02020603050405020304" pitchFamily="18" charset="0"/>
              </a:rPr>
              <a:t> a </a:t>
            </a:r>
            <a:r>
              <a:rPr lang="de-DE" sz="2400" i="1" dirty="0" err="1">
                <a:latin typeface="Times New Roman" panose="02020603050405020304" pitchFamily="18" charset="0"/>
                <a:cs typeface="Times New Roman" panose="02020603050405020304" pitchFamily="18" charset="0"/>
              </a:rPr>
              <a:t>region</a:t>
            </a:r>
            <a:r>
              <a:rPr lang="de-DE" sz="2400" i="1" dirty="0">
                <a:latin typeface="Times New Roman" panose="02020603050405020304" pitchFamily="18" charset="0"/>
                <a:cs typeface="Times New Roman" panose="02020603050405020304" pitchFamily="18" charset="0"/>
              </a:rPr>
              <a:t>.” (2)</a:t>
            </a:r>
            <a:endParaRPr lang="de-DE"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525F3E67-A0EA-4643-B132-3F84737CEDBD}"/>
              </a:ext>
            </a:extLst>
          </p:cNvPr>
          <p:cNvSpPr txBox="1"/>
          <p:nvPr/>
        </p:nvSpPr>
        <p:spPr>
          <a:xfrm>
            <a:off x="981307" y="5961831"/>
            <a:ext cx="7014117" cy="577081"/>
          </a:xfrm>
          <a:prstGeom prst="rect">
            <a:avLst/>
          </a:prstGeom>
          <a:noFill/>
        </p:spPr>
        <p:txBody>
          <a:bodyPr wrap="square" rtlCol="0">
            <a:spAutoFit/>
          </a:bodyPr>
          <a:lstStyle/>
          <a:p>
            <a:r>
              <a:rPr lang="de-DE" sz="1050" dirty="0"/>
              <a:t>1: </a:t>
            </a:r>
            <a:r>
              <a:rPr lang="de-DE" sz="1050" dirty="0" err="1"/>
              <a:t>Brohan</a:t>
            </a:r>
            <a:r>
              <a:rPr lang="de-DE" sz="1050" dirty="0"/>
              <a:t>, PK,J. J. Harris, I., </a:t>
            </a:r>
            <a:r>
              <a:rPr lang="de-DE" sz="1050" dirty="0" err="1"/>
              <a:t>Tett</a:t>
            </a:r>
            <a:r>
              <a:rPr lang="de-DE" sz="1050" dirty="0"/>
              <a:t> S. F. B.; &amp; Jones, P. D. (2006) </a:t>
            </a:r>
            <a:r>
              <a:rPr lang="de-DE" sz="1050" dirty="0" err="1"/>
              <a:t>Uncertainty</a:t>
            </a:r>
            <a:r>
              <a:rPr lang="de-DE" sz="1050" dirty="0"/>
              <a:t> </a:t>
            </a:r>
            <a:r>
              <a:rPr lang="de-DE" sz="1050" dirty="0" err="1"/>
              <a:t>estimates</a:t>
            </a:r>
            <a:r>
              <a:rPr lang="de-DE" sz="1050" dirty="0"/>
              <a:t> in regional </a:t>
            </a:r>
            <a:r>
              <a:rPr lang="de-DE" sz="1050" dirty="0" err="1"/>
              <a:t>and</a:t>
            </a:r>
            <a:r>
              <a:rPr lang="de-DE" sz="1050" dirty="0"/>
              <a:t> global </a:t>
            </a:r>
            <a:r>
              <a:rPr lang="de-DE" sz="1050" dirty="0" err="1"/>
              <a:t>observed</a:t>
            </a:r>
            <a:r>
              <a:rPr lang="de-DE" sz="1050" dirty="0"/>
              <a:t> </a:t>
            </a:r>
            <a:r>
              <a:rPr lang="de-DE" sz="1050" dirty="0" err="1"/>
              <a:t>temperature</a:t>
            </a:r>
            <a:r>
              <a:rPr lang="de-DE" sz="1050" dirty="0"/>
              <a:t> </a:t>
            </a:r>
            <a:r>
              <a:rPr lang="de-DE" sz="1050" dirty="0" err="1"/>
              <a:t>changes</a:t>
            </a:r>
            <a:r>
              <a:rPr lang="de-DE" sz="1050" dirty="0"/>
              <a:t>: a </a:t>
            </a:r>
            <a:r>
              <a:rPr lang="de-DE" sz="1050" dirty="0" err="1"/>
              <a:t>new</a:t>
            </a:r>
            <a:r>
              <a:rPr lang="de-DE" sz="1050" dirty="0"/>
              <a:t> </a:t>
            </a:r>
            <a:r>
              <a:rPr lang="de-DE" sz="1050" dirty="0" err="1"/>
              <a:t>dataset</a:t>
            </a:r>
            <a:r>
              <a:rPr lang="de-DE" sz="1050" dirty="0"/>
              <a:t> </a:t>
            </a:r>
            <a:r>
              <a:rPr lang="de-DE" sz="1050" dirty="0" err="1"/>
              <a:t>from</a:t>
            </a:r>
            <a:r>
              <a:rPr lang="de-DE" sz="1050" dirty="0"/>
              <a:t> 1850. </a:t>
            </a:r>
            <a:r>
              <a:rPr lang="de-DE" sz="1050" dirty="0" err="1"/>
              <a:t>HadCRUT</a:t>
            </a:r>
            <a:r>
              <a:rPr lang="de-DE" sz="1050" dirty="0"/>
              <a:t> 3 </a:t>
            </a:r>
            <a:r>
              <a:rPr lang="de-DE" sz="1050" dirty="0" err="1"/>
              <a:t>HadCRUT</a:t>
            </a:r>
            <a:r>
              <a:rPr lang="de-DE" sz="1050" dirty="0"/>
              <a:t> 3:1 </a:t>
            </a:r>
            <a:r>
              <a:rPr lang="de-DE" sz="1050" dirty="0" err="1"/>
              <a:t>to</a:t>
            </a:r>
            <a:r>
              <a:rPr lang="de-DE" sz="1050" dirty="0"/>
              <a:t> 35. </a:t>
            </a:r>
            <a:r>
              <a:rPr lang="de-DE" sz="1050" dirty="0" err="1"/>
              <a:t>page</a:t>
            </a:r>
            <a:r>
              <a:rPr lang="de-DE" sz="1050" dirty="0"/>
              <a:t> 6</a:t>
            </a:r>
          </a:p>
          <a:p>
            <a:r>
              <a:rPr lang="de-DE" sz="1050" dirty="0"/>
              <a:t>(2) Source: http://</a:t>
            </a:r>
            <a:r>
              <a:rPr lang="de-DE" sz="1050" dirty="0" err="1"/>
              <a:t>www.ncdc.noaa.gov</a:t>
            </a:r>
            <a:r>
              <a:rPr lang="de-DE" sz="1050" dirty="0"/>
              <a:t>/</a:t>
            </a:r>
            <a:r>
              <a:rPr lang="de-DE" sz="1050" dirty="0" err="1"/>
              <a:t>cmb-faq</a:t>
            </a:r>
            <a:r>
              <a:rPr lang="de-DE" sz="1050" dirty="0"/>
              <a:t>/</a:t>
            </a:r>
            <a:r>
              <a:rPr lang="de-DE" sz="1050" dirty="0" err="1"/>
              <a:t>anomalies.php</a:t>
            </a:r>
            <a:r>
              <a:rPr lang="de-DE" sz="1050" dirty="0"/>
              <a:t> </a:t>
            </a:r>
            <a:r>
              <a:rPr lang="de-DE" sz="1050" dirty="0" err="1"/>
              <a:t>paragraph</a:t>
            </a:r>
            <a:r>
              <a:rPr lang="de-DE" sz="1050" dirty="0"/>
              <a:t> </a:t>
            </a:r>
          </a:p>
        </p:txBody>
      </p:sp>
    </p:spTree>
    <p:extLst>
      <p:ext uri="{BB962C8B-B14F-4D97-AF65-F5344CB8AC3E}">
        <p14:creationId xmlns:p14="http://schemas.microsoft.com/office/powerpoint/2010/main" val="2966821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B6D55462-E570-3344-9E73-8F0FEE00E513}"/>
              </a:ext>
            </a:extLst>
          </p:cNvPr>
          <p:cNvSpPr>
            <a:spLocks noGrp="1"/>
          </p:cNvSpPr>
          <p:nvPr>
            <p:ph type="title" idx="4294967295"/>
          </p:nvPr>
        </p:nvSpPr>
        <p:spPr/>
        <p:txBody>
          <a:bodyPr/>
          <a:lstStyle/>
          <a:p>
            <a:r>
              <a:rPr lang="de-DE" altLang="de-DE" dirty="0" err="1">
                <a:latin typeface="Times" pitchFamily="2" charset="0"/>
                <a:ea typeface="ＭＳ Ｐゴシック" panose="020B0600070205080204" pitchFamily="34" charset="-128"/>
              </a:rPr>
              <a:t>Influence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sudden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endParaRPr lang="de-DE" altLang="de-DE" dirty="0">
              <a:latin typeface="Times" pitchFamily="2" charset="0"/>
              <a:ea typeface="ＭＳ Ｐゴシック" panose="020B0600070205080204" pitchFamily="34" charset="-128"/>
            </a:endParaRPr>
          </a:p>
        </p:txBody>
      </p:sp>
      <p:sp>
        <p:nvSpPr>
          <p:cNvPr id="55299" name="Fußzeilenplatzhalter 3">
            <a:extLst>
              <a:ext uri="{FF2B5EF4-FFF2-40B4-BE49-F238E27FC236}">
                <a16:creationId xmlns:a16="http://schemas.microsoft.com/office/drawing/2014/main" id="{3FE44191-8245-9D4E-A91A-550C9DEC700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5300" name="Foliennummernplatzhalter 4">
            <a:extLst>
              <a:ext uri="{FF2B5EF4-FFF2-40B4-BE49-F238E27FC236}">
                <a16:creationId xmlns:a16="http://schemas.microsoft.com/office/drawing/2014/main" id="{2682B4DA-C574-D94B-A656-12F80F4BDB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8A7CAA-F1AA-8E40-8571-FD9F54F072B7}" type="slidenum">
              <a:rPr lang="de-DE" altLang="de-DE" sz="1200">
                <a:solidFill>
                  <a:srgbClr val="898989"/>
                </a:solidFill>
                <a:latin typeface="Times" pitchFamily="2" charset="0"/>
              </a:rPr>
              <a:pPr eaLnBrk="1" hangingPunct="1"/>
              <a:t>15</a:t>
            </a:fld>
            <a:endParaRPr lang="de-DE" altLang="de-DE" sz="1200">
              <a:solidFill>
                <a:srgbClr val="898989"/>
              </a:solidFill>
              <a:latin typeface="Times" pitchFamily="2" charset="0"/>
            </a:endParaRPr>
          </a:p>
        </p:txBody>
      </p:sp>
      <p:graphicFrame>
        <p:nvGraphicFramePr>
          <p:cNvPr id="12" name="Diagramm 11">
            <a:extLst>
              <a:ext uri="{FF2B5EF4-FFF2-40B4-BE49-F238E27FC236}">
                <a16:creationId xmlns:a16="http://schemas.microsoft.com/office/drawing/2014/main" id="{71E33BB9-4342-7346-B9BB-C34F47E396D4}"/>
              </a:ext>
            </a:extLst>
          </p:cNvPr>
          <p:cNvGraphicFramePr>
            <a:graphicFrameLocks/>
          </p:cNvGraphicFramePr>
          <p:nvPr>
            <p:extLst>
              <p:ext uri="{D42A27DB-BD31-4B8C-83A1-F6EECF244321}">
                <p14:modId xmlns:p14="http://schemas.microsoft.com/office/powerpoint/2010/main" val="2947211043"/>
              </p:ext>
            </p:extLst>
          </p:nvPr>
        </p:nvGraphicFramePr>
        <p:xfrm>
          <a:off x="457200" y="1636702"/>
          <a:ext cx="8507003" cy="4941870"/>
        </p:xfrm>
        <a:graphic>
          <a:graphicData uri="http://schemas.openxmlformats.org/drawingml/2006/chart">
            <c:chart xmlns:c="http://schemas.openxmlformats.org/drawingml/2006/chart" xmlns:r="http://schemas.openxmlformats.org/officeDocument/2006/relationships" r:id="rId3"/>
          </a:graphicData>
        </a:graphic>
      </p:graphicFrame>
      <p:sp>
        <p:nvSpPr>
          <p:cNvPr id="55303" name="Textfeld 7">
            <a:extLst>
              <a:ext uri="{FF2B5EF4-FFF2-40B4-BE49-F238E27FC236}">
                <a16:creationId xmlns:a16="http://schemas.microsoft.com/office/drawing/2014/main" id="{2A7D9CBA-E695-A746-A4F0-DC734CF0860D}"/>
              </a:ext>
            </a:extLst>
          </p:cNvPr>
          <p:cNvSpPr txBox="1">
            <a:spLocks noChangeArrowheads="1"/>
          </p:cNvSpPr>
          <p:nvPr/>
        </p:nvSpPr>
        <p:spPr bwMode="auto">
          <a:xfrm>
            <a:off x="4947632" y="2803821"/>
            <a:ext cx="3211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a:t>„</a:t>
            </a:r>
            <a:r>
              <a:rPr lang="de-DE" altLang="de-DE" sz="1800" dirty="0" err="1"/>
              <a:t>errorfree</a:t>
            </a:r>
            <a:r>
              <a:rPr lang="ja-JP" altLang="de-DE" sz="1800"/>
              <a:t>“</a:t>
            </a:r>
            <a:r>
              <a:rPr lang="de-DE" altLang="ja-JP" sz="1800" dirty="0"/>
              <a:t> </a:t>
            </a:r>
            <a:r>
              <a:rPr lang="de-DE" altLang="ja-JP" sz="1800" dirty="0" err="1"/>
              <a:t>mean</a:t>
            </a:r>
            <a:r>
              <a:rPr lang="de-DE" altLang="ja-JP" sz="1800" dirty="0"/>
              <a:t> </a:t>
            </a:r>
            <a:r>
              <a:rPr lang="de-DE" altLang="ja-JP" sz="1800" dirty="0" err="1"/>
              <a:t>temperature</a:t>
            </a:r>
            <a:endParaRPr lang="de-DE" altLang="de-DE" sz="1800" dirty="0"/>
          </a:p>
        </p:txBody>
      </p:sp>
      <p:sp>
        <p:nvSpPr>
          <p:cNvPr id="13" name="Textfeld 7">
            <a:extLst>
              <a:ext uri="{FF2B5EF4-FFF2-40B4-BE49-F238E27FC236}">
                <a16:creationId xmlns:a16="http://schemas.microsoft.com/office/drawing/2014/main" id="{8AEE67DD-5EFB-544B-A691-0F6606758BE8}"/>
              </a:ext>
            </a:extLst>
          </p:cNvPr>
          <p:cNvSpPr txBox="1">
            <a:spLocks noChangeArrowheads="1"/>
          </p:cNvSpPr>
          <p:nvPr/>
        </p:nvSpPr>
        <p:spPr bwMode="auto">
          <a:xfrm>
            <a:off x="3416181" y="1934117"/>
            <a:ext cx="2852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ja-JP" sz="1800" dirty="0" err="1"/>
              <a:t>mean</a:t>
            </a:r>
            <a:r>
              <a:rPr lang="de-DE" altLang="ja-JP" sz="1800" dirty="0"/>
              <a:t> </a:t>
            </a:r>
            <a:r>
              <a:rPr lang="de-DE" altLang="ja-JP" sz="1800" dirty="0" err="1"/>
              <a:t>temperature</a:t>
            </a:r>
            <a:r>
              <a:rPr lang="de-DE" altLang="ja-JP" sz="1800" dirty="0"/>
              <a:t> </a:t>
            </a:r>
            <a:r>
              <a:rPr lang="de-DE" altLang="ja-JP" sz="1800" dirty="0" err="1"/>
              <a:t>w</a:t>
            </a:r>
            <a:r>
              <a:rPr lang="de-DE" altLang="ja-JP" sz="1800" dirty="0"/>
              <a:t> </a:t>
            </a:r>
            <a:r>
              <a:rPr lang="de-DE" altLang="ja-JP" sz="1800" dirty="0" err="1"/>
              <a:t>error</a:t>
            </a:r>
            <a:endParaRPr lang="de-DE" altLang="de-DE"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5530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7EB2EC1B-402D-8445-A91E-D537F7214AB5}"/>
              </a:ext>
            </a:extLst>
          </p:cNvPr>
          <p:cNvGraphicFramePr>
            <a:graphicFrameLocks/>
          </p:cNvGraphicFramePr>
          <p:nvPr>
            <p:extLst>
              <p:ext uri="{D42A27DB-BD31-4B8C-83A1-F6EECF244321}">
                <p14:modId xmlns:p14="http://schemas.microsoft.com/office/powerpoint/2010/main" val="1234882383"/>
              </p:ext>
            </p:extLst>
          </p:nvPr>
        </p:nvGraphicFramePr>
        <p:xfrm>
          <a:off x="1058239" y="1647825"/>
          <a:ext cx="7099442"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55298" name="Titel 1">
            <a:extLst>
              <a:ext uri="{FF2B5EF4-FFF2-40B4-BE49-F238E27FC236}">
                <a16:creationId xmlns:a16="http://schemas.microsoft.com/office/drawing/2014/main" id="{B6D55462-E570-3344-9E73-8F0FEE00E513}"/>
              </a:ext>
            </a:extLst>
          </p:cNvPr>
          <p:cNvSpPr>
            <a:spLocks noGrp="1"/>
          </p:cNvSpPr>
          <p:nvPr>
            <p:ph type="title" idx="4294967295"/>
          </p:nvPr>
        </p:nvSpPr>
        <p:spPr/>
        <p:txBody>
          <a:bodyPr/>
          <a:lstStyle/>
          <a:p>
            <a:r>
              <a:rPr lang="de-DE" altLang="de-DE" dirty="0" err="1">
                <a:latin typeface="Times" pitchFamily="2" charset="0"/>
                <a:ea typeface="ＭＳ Ｐゴシック" panose="020B0600070205080204" pitchFamily="34" charset="-128"/>
              </a:rPr>
              <a:t>Influence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sudden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a:t>
            </a:r>
            <a:endParaRPr lang="de-DE" altLang="de-DE" dirty="0">
              <a:latin typeface="Times" pitchFamily="2" charset="0"/>
              <a:ea typeface="ＭＳ Ｐゴシック" panose="020B0600070205080204" pitchFamily="34" charset="-128"/>
            </a:endParaRPr>
          </a:p>
        </p:txBody>
      </p:sp>
      <p:sp>
        <p:nvSpPr>
          <p:cNvPr id="55299" name="Fußzeilenplatzhalter 3">
            <a:extLst>
              <a:ext uri="{FF2B5EF4-FFF2-40B4-BE49-F238E27FC236}">
                <a16:creationId xmlns:a16="http://schemas.microsoft.com/office/drawing/2014/main" id="{3FE44191-8245-9D4E-A91A-550C9DEC700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5300" name="Foliennummernplatzhalter 4">
            <a:extLst>
              <a:ext uri="{FF2B5EF4-FFF2-40B4-BE49-F238E27FC236}">
                <a16:creationId xmlns:a16="http://schemas.microsoft.com/office/drawing/2014/main" id="{2682B4DA-C574-D94B-A656-12F80F4BDB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8A7CAA-F1AA-8E40-8571-FD9F54F072B7}" type="slidenum">
              <a:rPr lang="de-DE" altLang="de-DE" sz="1200">
                <a:solidFill>
                  <a:srgbClr val="898989"/>
                </a:solidFill>
                <a:latin typeface="Times" pitchFamily="2" charset="0"/>
              </a:rPr>
              <a:pPr eaLnBrk="1" hangingPunct="1"/>
              <a:t>16</a:t>
            </a:fld>
            <a:endParaRPr lang="de-DE" altLang="de-DE" sz="1200">
              <a:solidFill>
                <a:srgbClr val="898989"/>
              </a:solidFill>
              <a:latin typeface="Times" pitchFamily="2" charset="0"/>
            </a:endParaRPr>
          </a:p>
        </p:txBody>
      </p:sp>
      <p:sp>
        <p:nvSpPr>
          <p:cNvPr id="55302" name="Textfeld 6">
            <a:extLst>
              <a:ext uri="{FF2B5EF4-FFF2-40B4-BE49-F238E27FC236}">
                <a16:creationId xmlns:a16="http://schemas.microsoft.com/office/drawing/2014/main" id="{F6F4458C-D445-1844-A539-DFF705394EF8}"/>
              </a:ext>
            </a:extLst>
          </p:cNvPr>
          <p:cNvSpPr txBox="1">
            <a:spLocks noChangeArrowheads="1"/>
          </p:cNvSpPr>
          <p:nvPr/>
        </p:nvSpPr>
        <p:spPr bwMode="auto">
          <a:xfrm>
            <a:off x="1527175" y="2508251"/>
            <a:ext cx="208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err="1"/>
              <a:t>errorfree</a:t>
            </a:r>
            <a:r>
              <a:rPr lang="de-DE" altLang="de-DE" sz="1800" dirty="0"/>
              <a:t> </a:t>
            </a:r>
            <a:r>
              <a:rPr lang="de-DE" altLang="de-DE" sz="1800" dirty="0" err="1"/>
              <a:t>anomaly</a:t>
            </a:r>
            <a:endParaRPr lang="de-DE" altLang="de-DE" sz="1800" dirty="0"/>
          </a:p>
        </p:txBody>
      </p:sp>
      <p:sp>
        <p:nvSpPr>
          <p:cNvPr id="55304" name="Textfeld 8">
            <a:extLst>
              <a:ext uri="{FF2B5EF4-FFF2-40B4-BE49-F238E27FC236}">
                <a16:creationId xmlns:a16="http://schemas.microsoft.com/office/drawing/2014/main" id="{7A32B5AF-286B-8F4E-84CC-A1A3BBA08BBC}"/>
              </a:ext>
            </a:extLst>
          </p:cNvPr>
          <p:cNvSpPr txBox="1">
            <a:spLocks noChangeArrowheads="1"/>
          </p:cNvSpPr>
          <p:nvPr/>
        </p:nvSpPr>
        <p:spPr bwMode="auto">
          <a:xfrm>
            <a:off x="5391935" y="2458255"/>
            <a:ext cx="212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err="1"/>
              <a:t>Anomaly</a:t>
            </a:r>
            <a:r>
              <a:rPr lang="de-DE" altLang="de-DE" sz="1800" dirty="0"/>
              <a:t> </a:t>
            </a:r>
            <a:r>
              <a:rPr lang="de-DE" altLang="de-DE" sz="1800" dirty="0" err="1"/>
              <a:t>with</a:t>
            </a:r>
            <a:r>
              <a:rPr lang="de-DE" altLang="de-DE" sz="1800" dirty="0"/>
              <a:t> </a:t>
            </a:r>
            <a:r>
              <a:rPr lang="de-DE" altLang="de-DE" sz="1800" dirty="0" err="1"/>
              <a:t>error</a:t>
            </a:r>
            <a:endParaRPr lang="de-DE" altLang="de-DE" sz="1800" dirty="0"/>
          </a:p>
        </p:txBody>
      </p:sp>
      <p:sp>
        <p:nvSpPr>
          <p:cNvPr id="55305" name="Textfeld 9">
            <a:extLst>
              <a:ext uri="{FF2B5EF4-FFF2-40B4-BE49-F238E27FC236}">
                <a16:creationId xmlns:a16="http://schemas.microsoft.com/office/drawing/2014/main" id="{F7485E6A-86E7-8C44-9EDA-F0CD96BA0FB5}"/>
              </a:ext>
            </a:extLst>
          </p:cNvPr>
          <p:cNvSpPr txBox="1">
            <a:spLocks noChangeArrowheads="1"/>
          </p:cNvSpPr>
          <p:nvPr/>
        </p:nvSpPr>
        <p:spPr bwMode="auto">
          <a:xfrm>
            <a:off x="6318637" y="2835103"/>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a:t>Trend 2</a:t>
            </a:r>
          </a:p>
        </p:txBody>
      </p:sp>
      <p:sp>
        <p:nvSpPr>
          <p:cNvPr id="55306" name="Textfeld 10">
            <a:extLst>
              <a:ext uri="{FF2B5EF4-FFF2-40B4-BE49-F238E27FC236}">
                <a16:creationId xmlns:a16="http://schemas.microsoft.com/office/drawing/2014/main" id="{1F76AE4D-4137-5B4A-B7C1-99BEF85443FC}"/>
              </a:ext>
            </a:extLst>
          </p:cNvPr>
          <p:cNvSpPr txBox="1">
            <a:spLocks noChangeArrowheads="1"/>
          </p:cNvSpPr>
          <p:nvPr/>
        </p:nvSpPr>
        <p:spPr bwMode="auto">
          <a:xfrm>
            <a:off x="3313771" y="3449638"/>
            <a:ext cx="97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a:t>Trend 1</a:t>
            </a:r>
          </a:p>
        </p:txBody>
      </p:sp>
    </p:spTree>
    <p:extLst>
      <p:ext uri="{BB962C8B-B14F-4D97-AF65-F5344CB8AC3E}">
        <p14:creationId xmlns:p14="http://schemas.microsoft.com/office/powerpoint/2010/main" val="348604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P spid="55302" grpId="0"/>
      <p:bldP spid="55304" grpId="0"/>
      <p:bldP spid="55305" grpId="0"/>
      <p:bldP spid="553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el 1">
            <a:extLst>
              <a:ext uri="{FF2B5EF4-FFF2-40B4-BE49-F238E27FC236}">
                <a16:creationId xmlns:a16="http://schemas.microsoft.com/office/drawing/2014/main" id="{C652835A-73C9-3543-B16D-0C2800937EBA}"/>
              </a:ext>
            </a:extLst>
          </p:cNvPr>
          <p:cNvSpPr>
            <a:spLocks noGrp="1"/>
          </p:cNvSpPr>
          <p:nvPr>
            <p:ph type="title" idx="4294967295"/>
          </p:nvPr>
        </p:nvSpPr>
        <p:spPr/>
        <p:txBody>
          <a:bodyPr/>
          <a:lstStyle/>
          <a:p>
            <a:r>
              <a:rPr lang="de-DE" altLang="de-DE">
                <a:latin typeface="Times" pitchFamily="2" charset="0"/>
                <a:ea typeface="ＭＳ Ｐゴシック" panose="020B0600070205080204" pitchFamily="34" charset="-128"/>
              </a:rPr>
              <a:t>Influence of sudden errors 2</a:t>
            </a:r>
          </a:p>
        </p:txBody>
      </p:sp>
      <p:graphicFrame>
        <p:nvGraphicFramePr>
          <p:cNvPr id="12" name="Diagramm 11">
            <a:extLst>
              <a:ext uri="{FF2B5EF4-FFF2-40B4-BE49-F238E27FC236}">
                <a16:creationId xmlns:a16="http://schemas.microsoft.com/office/drawing/2014/main" id="{6F05B651-B684-9140-8E50-E34F225A21A7}"/>
              </a:ext>
            </a:extLst>
          </p:cNvPr>
          <p:cNvGraphicFramePr/>
          <p:nvPr>
            <p:extLst>
              <p:ext uri="{D42A27DB-BD31-4B8C-83A1-F6EECF244321}">
                <p14:modId xmlns:p14="http://schemas.microsoft.com/office/powerpoint/2010/main" val="194222401"/>
              </p:ext>
            </p:extLst>
          </p:nvPr>
        </p:nvGraphicFramePr>
        <p:xfrm>
          <a:off x="251695" y="1417638"/>
          <a:ext cx="8649189" cy="5127139"/>
        </p:xfrm>
        <a:graphic>
          <a:graphicData uri="http://schemas.openxmlformats.org/drawingml/2006/chart">
            <c:chart xmlns:c="http://schemas.openxmlformats.org/drawingml/2006/chart" xmlns:r="http://schemas.openxmlformats.org/officeDocument/2006/relationships" r:id="rId3"/>
          </a:graphicData>
        </a:graphic>
      </p:graphicFrame>
      <p:sp>
        <p:nvSpPr>
          <p:cNvPr id="81924" name="Fußzeilenplatzhalter 3">
            <a:extLst>
              <a:ext uri="{FF2B5EF4-FFF2-40B4-BE49-F238E27FC236}">
                <a16:creationId xmlns:a16="http://schemas.microsoft.com/office/drawing/2014/main" id="{A8603B0B-0E8E-1248-AB1D-5D93D2D9A74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81925" name="Foliennummernplatzhalter 4">
            <a:extLst>
              <a:ext uri="{FF2B5EF4-FFF2-40B4-BE49-F238E27FC236}">
                <a16:creationId xmlns:a16="http://schemas.microsoft.com/office/drawing/2014/main" id="{547635E9-08BD-3D49-BB47-AB0D05D57A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5E7E81B-2911-6F47-95F5-6D1CE3FC735D}" type="slidenum">
              <a:rPr lang="de-DE" altLang="de-DE" sz="1200">
                <a:solidFill>
                  <a:srgbClr val="898989"/>
                </a:solidFill>
                <a:latin typeface="Times" pitchFamily="2" charset="0"/>
              </a:rPr>
              <a:pPr eaLnBrk="1" hangingPunct="1"/>
              <a:t>17</a:t>
            </a:fld>
            <a:endParaRPr lang="de-DE" altLang="de-DE" sz="1200">
              <a:solidFill>
                <a:srgbClr val="898989"/>
              </a:solidFill>
              <a:latin typeface="Times" pitchFamily="2" charset="0"/>
            </a:endParaRPr>
          </a:p>
        </p:txBody>
      </p:sp>
      <p:sp>
        <p:nvSpPr>
          <p:cNvPr id="81928" name="Textfeld 6">
            <a:extLst>
              <a:ext uri="{FF2B5EF4-FFF2-40B4-BE49-F238E27FC236}">
                <a16:creationId xmlns:a16="http://schemas.microsoft.com/office/drawing/2014/main" id="{C4F068F2-89F4-0D4C-AF56-1FE3EF8B1E24}"/>
              </a:ext>
            </a:extLst>
          </p:cNvPr>
          <p:cNvSpPr txBox="1">
            <a:spLocks noChangeArrowheads="1"/>
          </p:cNvSpPr>
          <p:nvPr/>
        </p:nvSpPr>
        <p:spPr bwMode="auto">
          <a:xfrm>
            <a:off x="1139825" y="3144838"/>
            <a:ext cx="208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dirty="0" err="1"/>
              <a:t>errorfree</a:t>
            </a:r>
            <a:r>
              <a:rPr lang="de-DE" altLang="de-DE" sz="1800" dirty="0"/>
              <a:t> </a:t>
            </a:r>
            <a:r>
              <a:rPr lang="de-DE" altLang="de-DE" sz="1800" dirty="0" err="1"/>
              <a:t>anomaly</a:t>
            </a:r>
            <a:endParaRPr lang="de-DE" altLang="de-DE" sz="1800" dirty="0"/>
          </a:p>
        </p:txBody>
      </p:sp>
      <p:sp>
        <p:nvSpPr>
          <p:cNvPr id="81926" name="Textfeld 9">
            <a:extLst>
              <a:ext uri="{FF2B5EF4-FFF2-40B4-BE49-F238E27FC236}">
                <a16:creationId xmlns:a16="http://schemas.microsoft.com/office/drawing/2014/main" id="{FCF88F89-E1B0-2B42-B50B-ACA753523E75}"/>
              </a:ext>
            </a:extLst>
          </p:cNvPr>
          <p:cNvSpPr txBox="1">
            <a:spLocks noChangeArrowheads="1"/>
          </p:cNvSpPr>
          <p:nvPr/>
        </p:nvSpPr>
        <p:spPr bwMode="auto">
          <a:xfrm>
            <a:off x="6950075" y="3611563"/>
            <a:ext cx="971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Trend 2</a:t>
            </a:r>
          </a:p>
        </p:txBody>
      </p:sp>
      <p:sp>
        <p:nvSpPr>
          <p:cNvPr id="81927" name="Textfeld 12">
            <a:extLst>
              <a:ext uri="{FF2B5EF4-FFF2-40B4-BE49-F238E27FC236}">
                <a16:creationId xmlns:a16="http://schemas.microsoft.com/office/drawing/2014/main" id="{A92F45C8-3380-C94C-B1A3-C3C5E09C8617}"/>
              </a:ext>
            </a:extLst>
          </p:cNvPr>
          <p:cNvSpPr txBox="1">
            <a:spLocks noChangeArrowheads="1"/>
          </p:cNvSpPr>
          <p:nvPr/>
        </p:nvSpPr>
        <p:spPr bwMode="auto">
          <a:xfrm>
            <a:off x="2640013" y="3949700"/>
            <a:ext cx="97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Trend 1</a:t>
            </a:r>
          </a:p>
        </p:txBody>
      </p:sp>
      <p:sp>
        <p:nvSpPr>
          <p:cNvPr id="81929" name="Textfeld 7">
            <a:extLst>
              <a:ext uri="{FF2B5EF4-FFF2-40B4-BE49-F238E27FC236}">
                <a16:creationId xmlns:a16="http://schemas.microsoft.com/office/drawing/2014/main" id="{5208EA74-AEF7-4549-82C4-8951055ABE35}"/>
              </a:ext>
            </a:extLst>
          </p:cNvPr>
          <p:cNvSpPr txBox="1">
            <a:spLocks noChangeArrowheads="1"/>
          </p:cNvSpPr>
          <p:nvPr/>
        </p:nvSpPr>
        <p:spPr bwMode="auto">
          <a:xfrm>
            <a:off x="1374775" y="5572125"/>
            <a:ext cx="2236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„errorfree</a:t>
            </a:r>
            <a:r>
              <a:rPr lang="ja-JP" altLang="de-DE" sz="1800"/>
              <a:t>“</a:t>
            </a:r>
            <a:r>
              <a:rPr lang="de-DE" altLang="ja-JP" sz="1800"/>
              <a:t> anomaly</a:t>
            </a:r>
            <a:endParaRPr lang="de-DE" altLang="de-DE" sz="1800"/>
          </a:p>
        </p:txBody>
      </p:sp>
      <p:sp>
        <p:nvSpPr>
          <p:cNvPr id="81930" name="Textfeld 8">
            <a:extLst>
              <a:ext uri="{FF2B5EF4-FFF2-40B4-BE49-F238E27FC236}">
                <a16:creationId xmlns:a16="http://schemas.microsoft.com/office/drawing/2014/main" id="{9134C548-BE6B-4E41-ABF9-1A42EE394CFE}"/>
              </a:ext>
            </a:extLst>
          </p:cNvPr>
          <p:cNvSpPr txBox="1">
            <a:spLocks noChangeArrowheads="1"/>
          </p:cNvSpPr>
          <p:nvPr/>
        </p:nvSpPr>
        <p:spPr bwMode="auto">
          <a:xfrm>
            <a:off x="6019800" y="2743200"/>
            <a:ext cx="2122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Anomaly with error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a:extLst>
              <a:ext uri="{FF2B5EF4-FFF2-40B4-BE49-F238E27FC236}">
                <a16:creationId xmlns:a16="http://schemas.microsoft.com/office/drawing/2014/main" id="{FEB57A00-F9F0-5944-B0A3-A155736DC76E}"/>
              </a:ext>
            </a:extLst>
          </p:cNvPr>
          <p:cNvSpPr>
            <a:spLocks noGrp="1"/>
          </p:cNvSpPr>
          <p:nvPr>
            <p:ph type="title" idx="4294967295"/>
          </p:nvPr>
        </p:nvSpPr>
        <p:spPr/>
        <p:txBody>
          <a:bodyPr/>
          <a:lstStyle/>
          <a:p>
            <a:r>
              <a:rPr lang="de-DE" altLang="de-DE">
                <a:latin typeface="Times" pitchFamily="2" charset="0"/>
                <a:ea typeface="ＭＳ Ｐゴシック" panose="020B0600070205080204" pitchFamily="34" charset="-128"/>
              </a:rPr>
              <a:t>Creeping error</a:t>
            </a:r>
          </a:p>
        </p:txBody>
      </p:sp>
      <p:sp>
        <p:nvSpPr>
          <p:cNvPr id="91139" name="Fußzeilenplatzhalter 3">
            <a:extLst>
              <a:ext uri="{FF2B5EF4-FFF2-40B4-BE49-F238E27FC236}">
                <a16:creationId xmlns:a16="http://schemas.microsoft.com/office/drawing/2014/main" id="{0E560EE4-ED77-2944-8F6C-FF74E09E812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91140" name="Foliennummernplatzhalter 4">
            <a:extLst>
              <a:ext uri="{FF2B5EF4-FFF2-40B4-BE49-F238E27FC236}">
                <a16:creationId xmlns:a16="http://schemas.microsoft.com/office/drawing/2014/main" id="{1559F443-A988-B247-9B18-AE3F970A3A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C5498C-7124-D44A-94D4-DBBB82CFDD3C}" type="slidenum">
              <a:rPr lang="de-DE" altLang="de-DE" sz="1200">
                <a:solidFill>
                  <a:srgbClr val="898989"/>
                </a:solidFill>
                <a:latin typeface="Times" pitchFamily="2" charset="0"/>
              </a:rPr>
              <a:pPr eaLnBrk="1" hangingPunct="1"/>
              <a:t>18</a:t>
            </a:fld>
            <a:endParaRPr lang="de-DE" altLang="de-DE" sz="1200">
              <a:solidFill>
                <a:srgbClr val="898989"/>
              </a:solidFill>
              <a:latin typeface="Times" pitchFamily="2" charset="0"/>
            </a:endParaRPr>
          </a:p>
        </p:txBody>
      </p:sp>
      <p:pic>
        <p:nvPicPr>
          <p:cNvPr id="91141" name="Bild 5" descr="Anomalien Bild 4.gif">
            <a:extLst>
              <a:ext uri="{FF2B5EF4-FFF2-40B4-BE49-F238E27FC236}">
                <a16:creationId xmlns:a16="http://schemas.microsoft.com/office/drawing/2014/main" id="{939B579E-0C9A-4D48-8808-3D01CED491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65300"/>
            <a:ext cx="9144000" cy="4591050"/>
          </a:xfrm>
          <a:prstGeom prst="rect">
            <a:avLst/>
          </a:prstGeom>
          <a:solidFill>
            <a:schemeClr val="accent3">
              <a:lumMod val="40000"/>
              <a:lumOff val="60000"/>
            </a:schemeClr>
          </a:solidFill>
          <a:ln>
            <a:noFill/>
          </a:ln>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520D3329-AAAF-5047-9063-A5BC981BBE1D}"/>
              </a:ext>
            </a:extLst>
          </p:cNvPr>
          <p:cNvSpPr>
            <a:spLocks noGrp="1"/>
          </p:cNvSpPr>
          <p:nvPr>
            <p:ph type="title" idx="4294967295"/>
          </p:nvPr>
        </p:nvSpPr>
        <p:spPr/>
        <p:txBody>
          <a:bodyPr/>
          <a:lstStyle/>
          <a:p>
            <a:r>
              <a:rPr lang="de-DE" altLang="de-DE">
                <a:latin typeface="Times" pitchFamily="2" charset="0"/>
                <a:ea typeface="ＭＳ Ｐゴシック" panose="020B0600070205080204" pitchFamily="34" charset="-128"/>
              </a:rPr>
              <a:t>Conclusion 1</a:t>
            </a:r>
          </a:p>
        </p:txBody>
      </p:sp>
      <p:sp>
        <p:nvSpPr>
          <p:cNvPr id="57347" name="Fußzeilenplatzhalter 3">
            <a:extLst>
              <a:ext uri="{FF2B5EF4-FFF2-40B4-BE49-F238E27FC236}">
                <a16:creationId xmlns:a16="http://schemas.microsoft.com/office/drawing/2014/main" id="{D77E6982-EB79-2B42-88D2-9F82124692A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7348" name="Foliennummernplatzhalter 4">
            <a:extLst>
              <a:ext uri="{FF2B5EF4-FFF2-40B4-BE49-F238E27FC236}">
                <a16:creationId xmlns:a16="http://schemas.microsoft.com/office/drawing/2014/main" id="{BAA58D45-1F31-7940-8109-C524DA9843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C65C37-49FC-A948-9997-E54D28A0CBD3}" type="slidenum">
              <a:rPr lang="de-DE" altLang="de-DE" sz="1200">
                <a:solidFill>
                  <a:srgbClr val="898989"/>
                </a:solidFill>
                <a:latin typeface="Times" pitchFamily="2" charset="0"/>
              </a:rPr>
              <a:pPr eaLnBrk="1" hangingPunct="1"/>
              <a:t>19</a:t>
            </a:fld>
            <a:endParaRPr lang="de-DE" altLang="de-DE" sz="1200">
              <a:solidFill>
                <a:srgbClr val="898989"/>
              </a:solidFill>
              <a:latin typeface="Times" pitchFamily="2" charset="0"/>
            </a:endParaRPr>
          </a:p>
        </p:txBody>
      </p:sp>
      <p:sp>
        <p:nvSpPr>
          <p:cNvPr id="6" name="Inhaltsplatzhalter 5">
            <a:extLst>
              <a:ext uri="{FF2B5EF4-FFF2-40B4-BE49-F238E27FC236}">
                <a16:creationId xmlns:a16="http://schemas.microsoft.com/office/drawing/2014/main" id="{33F2DD02-EFF1-A84F-85DF-8A22C3494BDC}"/>
              </a:ext>
            </a:extLst>
          </p:cNvPr>
          <p:cNvSpPr>
            <a:spLocks noGrp="1"/>
          </p:cNvSpPr>
          <p:nvPr>
            <p:ph idx="1"/>
          </p:nvPr>
        </p:nvSpPr>
        <p:spPr/>
        <p:txBody>
          <a:bodyPr/>
          <a:lstStyle/>
          <a:p>
            <a:r>
              <a:rPr lang="de-DE" altLang="de-DE" dirty="0" err="1">
                <a:latin typeface="Times" pitchFamily="2" charset="0"/>
                <a:ea typeface="ＭＳ Ｐゴシック" panose="020B0600070205080204" pitchFamily="34" charset="-128"/>
              </a:rPr>
              <a:t>Anomaly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calculation</a:t>
            </a:r>
            <a:r>
              <a:rPr lang="de-DE" altLang="de-DE" dirty="0">
                <a:latin typeface="Times" pitchFamily="2" charset="0"/>
                <a:ea typeface="ＭＳ Ｐゴシック" panose="020B0600070205080204" pitchFamily="34" charset="-128"/>
              </a:rPr>
              <a:t> do not </a:t>
            </a:r>
            <a:r>
              <a:rPr lang="de-DE" altLang="de-DE" dirty="0" err="1">
                <a:latin typeface="Times" pitchFamily="2" charset="0"/>
                <a:ea typeface="ＭＳ Ｐゴシック" panose="020B0600070205080204" pitchFamily="34" charset="-128"/>
              </a:rPr>
              <a:t>cancel</a:t>
            </a:r>
            <a:r>
              <a:rPr lang="de-DE" altLang="de-DE" dirty="0">
                <a:latin typeface="Times" pitchFamily="2" charset="0"/>
                <a:ea typeface="ＭＳ Ｐゴシック" panose="020B0600070205080204" pitchFamily="34" charset="-128"/>
              </a:rPr>
              <a:t> out </a:t>
            </a:r>
            <a:r>
              <a:rPr lang="de-DE" altLang="de-DE" dirty="0" err="1">
                <a:latin typeface="Times" pitchFamily="2" charset="0"/>
                <a:ea typeface="ＭＳ Ｐゴシック" panose="020B0600070205080204" pitchFamily="34" charset="-128"/>
              </a:rPr>
              <a:t>systematic</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r>
              <a:rPr lang="de-DE" altLang="de-DE" dirty="0">
                <a:latin typeface="Times" pitchFamily="2" charset="0"/>
                <a:ea typeface="ＭＳ Ｐゴシック" panose="020B0600070205080204" pitchFamily="34" charset="-128"/>
              </a:rPr>
              <a:t> in </a:t>
            </a:r>
            <a:r>
              <a:rPr lang="de-DE" altLang="de-DE" dirty="0" err="1">
                <a:latin typeface="Times" pitchFamily="2" charset="0"/>
                <a:ea typeface="ＭＳ Ｐゴシック" panose="020B0600070205080204" pitchFamily="34" charset="-128"/>
              </a:rPr>
              <a:t>general</a:t>
            </a:r>
            <a:endParaRPr lang="de-DE" altLang="de-DE" dirty="0">
              <a:latin typeface="Times" pitchFamily="2" charset="0"/>
              <a:ea typeface="ＭＳ Ｐゴシック" panose="020B0600070205080204" pitchFamily="34" charset="-128"/>
            </a:endParaRPr>
          </a:p>
          <a:p>
            <a:r>
              <a:rPr lang="de-DE" altLang="de-DE" dirty="0" err="1">
                <a:latin typeface="Times" pitchFamily="2" charset="0"/>
                <a:ea typeface="ＭＳ Ｐゴシック" panose="020B0600070205080204" pitchFamily="34" charset="-128"/>
              </a:rPr>
              <a:t>Only</a:t>
            </a:r>
            <a:r>
              <a:rPr lang="de-DE" altLang="de-DE" dirty="0">
                <a:latin typeface="Times" pitchFamily="2" charset="0"/>
                <a:ea typeface="ＭＳ Ｐゴシック" panose="020B0600070205080204" pitchFamily="34" charset="-128"/>
              </a:rPr>
              <a:t> in </a:t>
            </a:r>
            <a:r>
              <a:rPr lang="de-DE" altLang="de-DE" dirty="0" err="1">
                <a:latin typeface="Times" pitchFamily="2" charset="0"/>
                <a:ea typeface="ＭＳ Ｐゴシック" panose="020B0600070205080204" pitchFamily="34" charset="-128"/>
              </a:rPr>
              <a:t>one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single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case</a:t>
            </a:r>
            <a:r>
              <a:rPr lang="de-DE" altLang="de-DE" dirty="0">
                <a:latin typeface="Times" pitchFamily="2" charset="0"/>
                <a:ea typeface="ＭＳ Ｐゴシック" panose="020B0600070205080204" pitchFamily="34" charset="-128"/>
              </a:rPr>
              <a:t>!</a:t>
            </a:r>
          </a:p>
          <a:p>
            <a:pPr lvl="1"/>
            <a:r>
              <a:rPr lang="de-DE" altLang="de-DE" dirty="0">
                <a:latin typeface="Times" pitchFamily="2" charset="0"/>
                <a:ea typeface="ＭＳ Ｐゴシック" panose="020B0600070205080204" pitchFamily="34" charset="-128"/>
              </a:rPr>
              <a:t>Same </a:t>
            </a:r>
            <a:r>
              <a:rPr lang="de-DE" altLang="de-DE" dirty="0" err="1">
                <a:latin typeface="Times" pitchFamily="2" charset="0"/>
                <a:ea typeface="ＭＳ Ｐゴシック" panose="020B0600070205080204" pitchFamily="34" charset="-128"/>
              </a:rPr>
              <a:t>error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exists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over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whole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period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examined</a:t>
            </a:r>
            <a:endParaRPr lang="de-DE" altLang="de-DE" dirty="0">
              <a:latin typeface="Times" pitchFamily="2" charset="0"/>
              <a:ea typeface="ＭＳ Ｐゴシック" panose="020B0600070205080204" pitchFamily="34" charset="-128"/>
            </a:endParaRPr>
          </a:p>
          <a:p>
            <a:r>
              <a:rPr lang="de-DE" altLang="de-DE" dirty="0" err="1">
                <a:latin typeface="Times" pitchFamily="2" charset="0"/>
                <a:ea typeface="ＭＳ Ｐゴシック" panose="020B0600070205080204" pitchFamily="34" charset="-128"/>
              </a:rPr>
              <a:t>Therefore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they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have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to</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be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determined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estimated</a:t>
            </a:r>
            <a:endParaRPr lang="de-DE" altLang="de-DE" dirty="0">
              <a:latin typeface="Times" pitchFamily="2" charset="0"/>
              <a:ea typeface="ＭＳ Ｐゴシック" panose="020B0600070205080204" pitchFamily="34" charset="-128"/>
            </a:endParaRPr>
          </a:p>
          <a:p>
            <a:pPr lvl="1"/>
            <a:r>
              <a:rPr lang="de-DE" altLang="de-DE" dirty="0" err="1">
                <a:latin typeface="Times" pitchFamily="2" charset="0"/>
                <a:ea typeface="ＭＳ Ｐゴシック" panose="020B0600070205080204" pitchFamily="34" charset="-128"/>
              </a:rPr>
              <a:t>And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corrected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indicated</a:t>
            </a:r>
            <a:endParaRPr lang="de-DE" altLang="de-DE" dirty="0">
              <a:latin typeface="Times" pitchFamily="2"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Inhaltsplatzhalter 1">
            <a:extLst>
              <a:ext uri="{FF2B5EF4-FFF2-40B4-BE49-F238E27FC236}">
                <a16:creationId xmlns:a16="http://schemas.microsoft.com/office/drawing/2014/main" id="{9B6396C1-0A2B-A049-AECD-389D36B22431}"/>
              </a:ext>
            </a:extLst>
          </p:cNvPr>
          <p:cNvSpPr>
            <a:spLocks noGrp="1"/>
          </p:cNvSpPr>
          <p:nvPr>
            <p:ph idx="1"/>
          </p:nvPr>
        </p:nvSpPr>
        <p:spPr>
          <a:xfrm>
            <a:off x="717860" y="1166018"/>
            <a:ext cx="8229600" cy="4525963"/>
          </a:xfrm>
        </p:spPr>
        <p:txBody>
          <a:bodyPr/>
          <a:lstStyle/>
          <a:p>
            <a:r>
              <a:rPr lang="de-DE" altLang="de-DE" dirty="0" err="1">
                <a:latin typeface="Times" pitchFamily="2" charset="0"/>
                <a:ea typeface="ＭＳ Ｐゴシック" panose="020B0600070205080204" pitchFamily="34" charset="-128"/>
              </a:rPr>
              <a:t>What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we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talking</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about</a:t>
            </a:r>
            <a:endParaRPr lang="de-DE" altLang="de-DE" dirty="0">
              <a:latin typeface="Times" pitchFamily="2" charset="0"/>
              <a:ea typeface="ＭＳ Ｐゴシック" panose="020B0600070205080204" pitchFamily="34" charset="-128"/>
            </a:endParaRPr>
          </a:p>
          <a:p>
            <a:pPr lvl="1"/>
            <a:r>
              <a:rPr lang="de-DE" altLang="de-DE" dirty="0" err="1">
                <a:latin typeface="Times" pitchFamily="2" charset="0"/>
                <a:ea typeface="ＭＳ Ｐゴシック" panose="020B0600070205080204" pitchFamily="34" charset="-128"/>
              </a:rPr>
              <a:t>Fundamentals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metrology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measurement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theory</a:t>
            </a:r>
            <a:r>
              <a:rPr lang="de-DE" altLang="de-DE" dirty="0">
                <a:latin typeface="Times" pitchFamily="2" charset="0"/>
                <a:ea typeface="ＭＳ Ｐゴシック" panose="020B0600070205080204" pitchFamily="34" charset="-128"/>
              </a:rPr>
              <a:t>) in </a:t>
            </a:r>
            <a:r>
              <a:rPr lang="de-DE" altLang="de-DE" dirty="0" err="1">
                <a:latin typeface="Times" pitchFamily="2" charset="0"/>
                <a:ea typeface="ＭＳ Ｐゴシック" panose="020B0600070205080204" pitchFamily="34" charset="-128"/>
              </a:rPr>
              <a:t>temperature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measurements</a:t>
            </a:r>
            <a:endParaRPr lang="de-DE" altLang="de-DE" dirty="0">
              <a:latin typeface="Times" pitchFamily="2" charset="0"/>
              <a:ea typeface="ＭＳ Ｐゴシック" panose="020B0600070205080204" pitchFamily="34" charset="-128"/>
            </a:endParaRPr>
          </a:p>
          <a:p>
            <a:pPr lvl="1"/>
            <a:r>
              <a:rPr lang="de-DE" altLang="de-DE" dirty="0">
                <a:latin typeface="Times" pitchFamily="2" charset="0"/>
                <a:ea typeface="ＭＳ Ｐゴシック" panose="020B0600070205080204" pitchFamily="34" charset="-128"/>
              </a:rPr>
              <a:t>Measurement</a:t>
            </a:r>
          </a:p>
          <a:p>
            <a:pPr lvl="1"/>
            <a:r>
              <a:rPr lang="de-DE" altLang="de-DE" dirty="0">
                <a:latin typeface="Times" pitchFamily="2" charset="0"/>
                <a:ea typeface="ＭＳ Ｐゴシック" panose="020B0600070205080204" pitchFamily="34" charset="-128"/>
              </a:rPr>
              <a:t>Error </a:t>
            </a:r>
            <a:r>
              <a:rPr lang="de-DE" altLang="de-DE" dirty="0" err="1">
                <a:latin typeface="Times" pitchFamily="2" charset="0"/>
                <a:ea typeface="ＭＳ Ｐゴシック" panose="020B0600070205080204" pitchFamily="34" charset="-128"/>
              </a:rPr>
              <a:t>treatment</a:t>
            </a:r>
            <a:endParaRPr lang="de-DE" altLang="de-DE" dirty="0">
              <a:latin typeface="Times" pitchFamily="2" charset="0"/>
              <a:ea typeface="ＭＳ Ｐゴシック" panose="020B0600070205080204" pitchFamily="34" charset="-128"/>
            </a:endParaRPr>
          </a:p>
          <a:p>
            <a:pPr lvl="1"/>
            <a:r>
              <a:rPr lang="de-DE" altLang="de-DE" dirty="0" err="1">
                <a:latin typeface="Times" pitchFamily="2" charset="0"/>
                <a:ea typeface="ＭＳ Ｐゴシック" panose="020B0600070205080204" pitchFamily="34" charset="-128"/>
              </a:rPr>
              <a:t>Combining</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data</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mean</a:t>
            </a:r>
            <a:r>
              <a:rPr lang="de-DE" altLang="de-DE" dirty="0">
                <a:latin typeface="Times" pitchFamily="2" charset="0"/>
                <a:ea typeface="ＭＳ Ｐゴシック" panose="020B0600070205080204" pitchFamily="34" charset="-128"/>
              </a:rPr>
              <a:t> &amp; </a:t>
            </a:r>
            <a:r>
              <a:rPr lang="de-DE" altLang="de-DE" dirty="0" err="1">
                <a:latin typeface="Times" pitchFamily="2" charset="0"/>
                <a:ea typeface="ＭＳ Ｐゴシック" panose="020B0600070205080204" pitchFamily="34" charset="-128"/>
              </a:rPr>
              <a:t>anomaly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calculation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and</a:t>
            </a:r>
            <a:r>
              <a:rPr lang="de-DE" altLang="de-DE" dirty="0">
                <a:latin typeface="Times" pitchFamily="2" charset="0"/>
                <a:ea typeface="ＭＳ Ｐゴシック" panose="020B0600070205080204" pitchFamily="34" charset="-128"/>
              </a:rPr>
              <a:t> time </a:t>
            </a:r>
            <a:r>
              <a:rPr lang="de-DE" altLang="de-DE" dirty="0" err="1">
                <a:latin typeface="Times" pitchFamily="2" charset="0"/>
                <a:ea typeface="ＭＳ Ｐゴシック" panose="020B0600070205080204" pitchFamily="34" charset="-128"/>
              </a:rPr>
              <a:t>series</a:t>
            </a:r>
            <a:r>
              <a:rPr lang="de-DE" altLang="de-DE" dirty="0">
                <a:latin typeface="Times" pitchFamily="2" charset="0"/>
                <a:ea typeface="ＭＳ Ｐゴシック" panose="020B0600070205080204" pitchFamily="34" charset="-128"/>
              </a:rPr>
              <a:t> </a:t>
            </a:r>
          </a:p>
          <a:p>
            <a:pPr lvl="1"/>
            <a:r>
              <a:rPr lang="de-DE" altLang="de-DE" dirty="0" err="1">
                <a:latin typeface="Times" pitchFamily="2" charset="0"/>
                <a:ea typeface="ＭＳ Ｐゴシック" panose="020B0600070205080204" pitchFamily="34" charset="-128"/>
              </a:rPr>
              <a:t>Conclusions</a:t>
            </a:r>
            <a:endParaRPr lang="de-DE" altLang="de-DE" dirty="0">
              <a:latin typeface="Times" pitchFamily="2" charset="0"/>
              <a:ea typeface="ＭＳ Ｐゴシック" panose="020B0600070205080204" pitchFamily="34" charset="-128"/>
            </a:endParaRPr>
          </a:p>
        </p:txBody>
      </p:sp>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2</a:t>
            </a:fld>
            <a:endParaRPr lang="de-DE" altLang="de-DE" sz="1200">
              <a:solidFill>
                <a:srgbClr val="898989"/>
              </a:solidFill>
              <a:latin typeface="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2">
            <a:extLst>
              <a:ext uri="{FF2B5EF4-FFF2-40B4-BE49-F238E27FC236}">
                <a16:creationId xmlns:a16="http://schemas.microsoft.com/office/drawing/2014/main" id="{9BDF81A7-0DAB-C84A-8E49-E97BC06A978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41987" name="Foliennummernplatzhalter 3">
            <a:extLst>
              <a:ext uri="{FF2B5EF4-FFF2-40B4-BE49-F238E27FC236}">
                <a16:creationId xmlns:a16="http://schemas.microsoft.com/office/drawing/2014/main" id="{5C2A839A-1490-4343-9CE2-2576367F42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E8D1C4-230B-2A42-86BB-299A7A284D2E}" type="slidenum">
              <a:rPr lang="de-DE" altLang="de-DE" sz="1200">
                <a:solidFill>
                  <a:srgbClr val="898989"/>
                </a:solidFill>
                <a:latin typeface="Times" pitchFamily="2" charset="0"/>
              </a:rPr>
              <a:pPr eaLnBrk="1" hangingPunct="1"/>
              <a:t>20</a:t>
            </a:fld>
            <a:endParaRPr lang="de-DE" altLang="de-DE" sz="1200">
              <a:solidFill>
                <a:srgbClr val="898989"/>
              </a:solidFill>
              <a:latin typeface="Times" pitchFamily="2" charset="0"/>
            </a:endParaRPr>
          </a:p>
        </p:txBody>
      </p:sp>
      <p:pic>
        <p:nvPicPr>
          <p:cNvPr id="38915" name="Bild 4">
            <a:extLst>
              <a:ext uri="{FF2B5EF4-FFF2-40B4-BE49-F238E27FC236}">
                <a16:creationId xmlns:a16="http://schemas.microsoft.com/office/drawing/2014/main" id="{D05BAD83-082D-AA4E-8D09-E7FE4EAC4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613" y="517525"/>
            <a:ext cx="36004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Bild 5">
            <a:extLst>
              <a:ext uri="{FF2B5EF4-FFF2-40B4-BE49-F238E27FC236}">
                <a16:creationId xmlns:a16="http://schemas.microsoft.com/office/drawing/2014/main" id="{F73E0478-BBC7-3C40-BEEE-7CA9474276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6788" y="517525"/>
            <a:ext cx="18557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Bild 6" descr="rome_italy_airport_weather_station_large2.jpg">
            <a:extLst>
              <a:ext uri="{FF2B5EF4-FFF2-40B4-BE49-F238E27FC236}">
                <a16:creationId xmlns:a16="http://schemas.microsoft.com/office/drawing/2014/main" id="{06FD8B8F-B409-314A-A914-89F4B56AE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3" y="3492500"/>
            <a:ext cx="4119562"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Bild 7" descr="Detroit Lakes.jpg">
            <a:extLst>
              <a:ext uri="{FF2B5EF4-FFF2-40B4-BE49-F238E27FC236}">
                <a16:creationId xmlns:a16="http://schemas.microsoft.com/office/drawing/2014/main" id="{2ED4A810-35FF-EA4E-9DA9-5EECCB3D7C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258763"/>
            <a:ext cx="29035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Bild 8" descr="Glenn Ferry.jpg">
            <a:extLst>
              <a:ext uri="{FF2B5EF4-FFF2-40B4-BE49-F238E27FC236}">
                <a16:creationId xmlns:a16="http://schemas.microsoft.com/office/drawing/2014/main" id="{CD264E79-D4DB-9C41-BC2C-4E6D2279C2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3213" y="3811588"/>
            <a:ext cx="4879975"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feld 9">
            <a:extLst>
              <a:ext uri="{FF2B5EF4-FFF2-40B4-BE49-F238E27FC236}">
                <a16:creationId xmlns:a16="http://schemas.microsoft.com/office/drawing/2014/main" id="{9CFE3E30-B357-CB4B-A8E9-079960D41DBD}"/>
              </a:ext>
            </a:extLst>
          </p:cNvPr>
          <p:cNvSpPr txBox="1">
            <a:spLocks noChangeArrowheads="1"/>
          </p:cNvSpPr>
          <p:nvPr/>
        </p:nvSpPr>
        <p:spPr bwMode="auto">
          <a:xfrm>
            <a:off x="709613" y="6324600"/>
            <a:ext cx="4776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Source of most images </a:t>
            </a:r>
            <a:r>
              <a:rPr lang="de-DE" altLang="de-DE" sz="1000" b="1"/>
              <a:t>Is the U.S. Temperature Record Reliable? By A. Watts </a:t>
            </a:r>
            <a:endParaRPr lang="de-DE" altLang="de-DE" sz="1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2">
            <a:extLst>
              <a:ext uri="{FF2B5EF4-FFF2-40B4-BE49-F238E27FC236}">
                <a16:creationId xmlns:a16="http://schemas.microsoft.com/office/drawing/2014/main" id="{8B74E391-555B-324B-8B58-D15BEB111ED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44035" name="Foliennummernplatzhalter 3">
            <a:extLst>
              <a:ext uri="{FF2B5EF4-FFF2-40B4-BE49-F238E27FC236}">
                <a16:creationId xmlns:a16="http://schemas.microsoft.com/office/drawing/2014/main" id="{42305267-3DD5-9A45-8B31-394CCD171D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467C45-C96D-0149-9021-06FB9C734150}" type="slidenum">
              <a:rPr lang="de-DE" altLang="de-DE" sz="1200">
                <a:solidFill>
                  <a:srgbClr val="898989"/>
                </a:solidFill>
                <a:latin typeface="Times" pitchFamily="2" charset="0"/>
              </a:rPr>
              <a:pPr eaLnBrk="1" hangingPunct="1"/>
              <a:t>21</a:t>
            </a:fld>
            <a:endParaRPr lang="de-DE" altLang="de-DE" sz="1200">
              <a:solidFill>
                <a:srgbClr val="898989"/>
              </a:solidFill>
              <a:latin typeface="Times" pitchFamily="2" charset="0"/>
            </a:endParaRPr>
          </a:p>
        </p:txBody>
      </p:sp>
      <p:sp>
        <p:nvSpPr>
          <p:cNvPr id="6" name="Bild 5" descr="Buckets in use Parker .pdf">
            <a:extLst>
              <a:ext uri="{FF2B5EF4-FFF2-40B4-BE49-F238E27FC236}">
                <a16:creationId xmlns:a16="http://schemas.microsoft.com/office/drawing/2014/main" id="{0897EFFD-20AC-E54F-89B7-275D77F698E9}"/>
              </a:ext>
            </a:extLst>
          </p:cNvPr>
          <p:cNvSpPr>
            <a:spLocks noChangeAspect="1"/>
          </p:cNvSpPr>
          <p:nvPr/>
        </p:nvSpPr>
        <p:spPr bwMode="auto">
          <a:xfrm>
            <a:off x="2667000" y="4260850"/>
            <a:ext cx="3886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de-DE" sz="1800"/>
          </a:p>
        </p:txBody>
      </p:sp>
      <p:sp>
        <p:nvSpPr>
          <p:cNvPr id="40970" name="Textfeld 1">
            <a:extLst>
              <a:ext uri="{FF2B5EF4-FFF2-40B4-BE49-F238E27FC236}">
                <a16:creationId xmlns:a16="http://schemas.microsoft.com/office/drawing/2014/main" id="{CA86444B-8F76-2149-9A70-CC56C30E4326}"/>
              </a:ext>
            </a:extLst>
          </p:cNvPr>
          <p:cNvSpPr txBox="1">
            <a:spLocks noChangeArrowheads="1"/>
          </p:cNvSpPr>
          <p:nvPr/>
        </p:nvSpPr>
        <p:spPr bwMode="auto">
          <a:xfrm>
            <a:off x="547688" y="4991100"/>
            <a:ext cx="2362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SST measurement</a:t>
            </a:r>
          </a:p>
          <a:p>
            <a:pPr eaLnBrk="1" hangingPunct="1"/>
            <a:r>
              <a:rPr lang="de-DE" altLang="de-DE" sz="1800"/>
              <a:t>Oceans cover 71 % of earth surface</a:t>
            </a:r>
          </a:p>
        </p:txBody>
      </p:sp>
      <p:sp>
        <p:nvSpPr>
          <p:cNvPr id="44038" name="Textfeld 11">
            <a:extLst>
              <a:ext uri="{FF2B5EF4-FFF2-40B4-BE49-F238E27FC236}">
                <a16:creationId xmlns:a16="http://schemas.microsoft.com/office/drawing/2014/main" id="{C2D9DB3F-F160-5A42-BAC5-4D2BF987E730}"/>
              </a:ext>
            </a:extLst>
          </p:cNvPr>
          <p:cNvSpPr txBox="1">
            <a:spLocks noChangeArrowheads="1"/>
          </p:cNvSpPr>
          <p:nvPr/>
        </p:nvSpPr>
        <p:spPr bwMode="auto">
          <a:xfrm>
            <a:off x="746125" y="355600"/>
            <a:ext cx="286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Land based measurement</a:t>
            </a:r>
          </a:p>
        </p:txBody>
      </p:sp>
      <p:pic>
        <p:nvPicPr>
          <p:cNvPr id="40972" name="Bild 2" descr="China_Seawater_Thermometers_copper_cased201093845576.jpg">
            <a:extLst>
              <a:ext uri="{FF2B5EF4-FFF2-40B4-BE49-F238E27FC236}">
                <a16:creationId xmlns:a16="http://schemas.microsoft.com/office/drawing/2014/main" id="{51C533F7-0100-1A41-824E-C963E46406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6988" y="4260850"/>
            <a:ext cx="25463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nhaltsplatzhalter 4" descr="Wetterhütten.pdf">
            <a:extLst>
              <a:ext uri="{FF2B5EF4-FFF2-40B4-BE49-F238E27FC236}">
                <a16:creationId xmlns:a16="http://schemas.microsoft.com/office/drawing/2014/main" id="{A97EE9F6-E3EA-6D43-ADFE-C7FB191604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418" b="-19418"/>
          <a:stretch>
            <a:fillRect/>
          </a:stretch>
        </p:blipFill>
        <p:spPr>
          <a:xfrm>
            <a:off x="269875" y="209550"/>
            <a:ext cx="8229600" cy="4525963"/>
          </a:xfrm>
        </p:spPr>
      </p:pic>
      <p:sp>
        <p:nvSpPr>
          <p:cNvPr id="18" name="Pfeil nach unten 17">
            <a:extLst>
              <a:ext uri="{FF2B5EF4-FFF2-40B4-BE49-F238E27FC236}">
                <a16:creationId xmlns:a16="http://schemas.microsoft.com/office/drawing/2014/main" id="{C9E97C72-E1E6-424A-9FF6-139E63AFFFEA}"/>
              </a:ext>
            </a:extLst>
          </p:cNvPr>
          <p:cNvSpPr>
            <a:spLocks noChangeArrowheads="1"/>
          </p:cNvSpPr>
          <p:nvPr/>
        </p:nvSpPr>
        <p:spPr bwMode="auto">
          <a:xfrm>
            <a:off x="1122363" y="1673225"/>
            <a:ext cx="484187" cy="977900"/>
          </a:xfrm>
          <a:prstGeom prst="downArrow">
            <a:avLst>
              <a:gd name="adj1" fmla="val 50000"/>
              <a:gd name="adj2" fmla="val 49996"/>
            </a:avLst>
          </a:prstGeom>
          <a:solidFill>
            <a:srgbClr val="FF6600">
              <a:alpha val="76862"/>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
        <p:nvSpPr>
          <p:cNvPr id="19" name="Pfeil nach unten 18">
            <a:extLst>
              <a:ext uri="{FF2B5EF4-FFF2-40B4-BE49-F238E27FC236}">
                <a16:creationId xmlns:a16="http://schemas.microsoft.com/office/drawing/2014/main" id="{9AC0B10F-D344-214E-B94B-E9B6DA536168}"/>
              </a:ext>
            </a:extLst>
          </p:cNvPr>
          <p:cNvSpPr>
            <a:spLocks noChangeArrowheads="1"/>
          </p:cNvSpPr>
          <p:nvPr/>
        </p:nvSpPr>
        <p:spPr bwMode="auto">
          <a:xfrm>
            <a:off x="2424113" y="2049463"/>
            <a:ext cx="485775" cy="977900"/>
          </a:xfrm>
          <a:prstGeom prst="downArrow">
            <a:avLst>
              <a:gd name="adj1" fmla="val 50000"/>
              <a:gd name="adj2" fmla="val 50001"/>
            </a:avLst>
          </a:prstGeom>
          <a:solidFill>
            <a:srgbClr val="FF6600">
              <a:alpha val="76862"/>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
        <p:nvSpPr>
          <p:cNvPr id="20" name="Pfeil nach unten 19">
            <a:extLst>
              <a:ext uri="{FF2B5EF4-FFF2-40B4-BE49-F238E27FC236}">
                <a16:creationId xmlns:a16="http://schemas.microsoft.com/office/drawing/2014/main" id="{FFA74627-0547-B04A-843E-754CCB164B42}"/>
              </a:ext>
            </a:extLst>
          </p:cNvPr>
          <p:cNvSpPr>
            <a:spLocks noChangeArrowheads="1"/>
          </p:cNvSpPr>
          <p:nvPr/>
        </p:nvSpPr>
        <p:spPr bwMode="auto">
          <a:xfrm>
            <a:off x="3124200" y="1184275"/>
            <a:ext cx="484188" cy="977900"/>
          </a:xfrm>
          <a:prstGeom prst="downArrow">
            <a:avLst>
              <a:gd name="adj1" fmla="val 50000"/>
              <a:gd name="adj2" fmla="val 49996"/>
            </a:avLst>
          </a:prstGeom>
          <a:solidFill>
            <a:srgbClr val="FF6600">
              <a:alpha val="76862"/>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
        <p:nvSpPr>
          <p:cNvPr id="21" name="Pfeil nach unten 20">
            <a:extLst>
              <a:ext uri="{FF2B5EF4-FFF2-40B4-BE49-F238E27FC236}">
                <a16:creationId xmlns:a16="http://schemas.microsoft.com/office/drawing/2014/main" id="{F19BF057-B3B1-AD46-AF48-1527A6B84604}"/>
              </a:ext>
            </a:extLst>
          </p:cNvPr>
          <p:cNvSpPr>
            <a:spLocks noChangeArrowheads="1"/>
          </p:cNvSpPr>
          <p:nvPr/>
        </p:nvSpPr>
        <p:spPr bwMode="auto">
          <a:xfrm>
            <a:off x="4065588" y="1069975"/>
            <a:ext cx="485775" cy="979488"/>
          </a:xfrm>
          <a:prstGeom prst="downArrow">
            <a:avLst>
              <a:gd name="adj1" fmla="val 50000"/>
              <a:gd name="adj2" fmla="val 49998"/>
            </a:avLst>
          </a:prstGeom>
          <a:solidFill>
            <a:srgbClr val="FF6600">
              <a:alpha val="76862"/>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sp>
        <p:nvSpPr>
          <p:cNvPr id="22" name="Pfeil nach unten 21">
            <a:extLst>
              <a:ext uri="{FF2B5EF4-FFF2-40B4-BE49-F238E27FC236}">
                <a16:creationId xmlns:a16="http://schemas.microsoft.com/office/drawing/2014/main" id="{4C622DDC-A75A-DE4E-89A9-5E260057D505}"/>
              </a:ext>
            </a:extLst>
          </p:cNvPr>
          <p:cNvSpPr>
            <a:spLocks noChangeArrowheads="1"/>
          </p:cNvSpPr>
          <p:nvPr/>
        </p:nvSpPr>
        <p:spPr bwMode="auto">
          <a:xfrm>
            <a:off x="6707188" y="1325563"/>
            <a:ext cx="484187" cy="977900"/>
          </a:xfrm>
          <a:prstGeom prst="downArrow">
            <a:avLst>
              <a:gd name="adj1" fmla="val 50000"/>
              <a:gd name="adj2" fmla="val 49996"/>
            </a:avLst>
          </a:prstGeom>
          <a:solidFill>
            <a:srgbClr val="FF6600">
              <a:alpha val="76862"/>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de-DE">
              <a:solidFill>
                <a:schemeClr val="lt1"/>
              </a:solidFill>
              <a:latin typeface="+mn-lt"/>
              <a:ea typeface="+mn-ea"/>
            </a:endParaRPr>
          </a:p>
        </p:txBody>
      </p:sp>
      <p:pic>
        <p:nvPicPr>
          <p:cNvPr id="23" name="Bild 4" descr="Buckets in use Parker .gif">
            <a:extLst>
              <a:ext uri="{FF2B5EF4-FFF2-40B4-BE49-F238E27FC236}">
                <a16:creationId xmlns:a16="http://schemas.microsoft.com/office/drawing/2014/main" id="{3BA046E3-DE66-4F40-A153-29ABD9AC39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9888" y="4343400"/>
            <a:ext cx="39528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accel="50000" decel="5000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accel="50000" decel="5000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accel="50000" decel="5000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accel="50000" decel="5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accel="50000" decel="5000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97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970" grpId="0"/>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ußzeilenplatzhalter 2">
            <a:extLst>
              <a:ext uri="{FF2B5EF4-FFF2-40B4-BE49-F238E27FC236}">
                <a16:creationId xmlns:a16="http://schemas.microsoft.com/office/drawing/2014/main" id="{BEC5810E-C618-FD48-B3BD-7D1149A8885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45059" name="Foliennummernplatzhalter 3">
            <a:extLst>
              <a:ext uri="{FF2B5EF4-FFF2-40B4-BE49-F238E27FC236}">
                <a16:creationId xmlns:a16="http://schemas.microsoft.com/office/drawing/2014/main" id="{2165AB2A-7D6F-734B-9E6B-15B3CBD5ED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911222-FC20-0949-8FEC-FC49F3C571F2}" type="slidenum">
              <a:rPr lang="de-DE" altLang="de-DE" sz="1200">
                <a:solidFill>
                  <a:srgbClr val="898989"/>
                </a:solidFill>
                <a:latin typeface="Times" pitchFamily="2" charset="0"/>
              </a:rPr>
              <a:pPr eaLnBrk="1" hangingPunct="1"/>
              <a:t>22</a:t>
            </a:fld>
            <a:endParaRPr lang="de-DE" altLang="de-DE" sz="1200">
              <a:solidFill>
                <a:srgbClr val="898989"/>
              </a:solidFill>
              <a:latin typeface="Times" pitchFamily="2" charset="0"/>
            </a:endParaRPr>
          </a:p>
        </p:txBody>
      </p:sp>
      <p:pic>
        <p:nvPicPr>
          <p:cNvPr id="41987" name="Bild 4" descr="Buckets in use Parker .gif">
            <a:extLst>
              <a:ext uri="{FF2B5EF4-FFF2-40B4-BE49-F238E27FC236}">
                <a16:creationId xmlns:a16="http://schemas.microsoft.com/office/drawing/2014/main" id="{0D7D4C03-7714-5C45-B183-159A3D884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819150"/>
            <a:ext cx="52451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Bild 5" descr="Dietrich Anpassungs Verfälschungen.gif">
            <a:extLst>
              <a:ext uri="{FF2B5EF4-FFF2-40B4-BE49-F238E27FC236}">
                <a16:creationId xmlns:a16="http://schemas.microsoft.com/office/drawing/2014/main" id="{BC6E8485-DC2D-DE43-BA92-BE6B43B4F2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7113" y="3646488"/>
            <a:ext cx="55165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Bild 6" descr="Handelsschif um 19000_dieatalanta.jpg">
            <a:extLst>
              <a:ext uri="{FF2B5EF4-FFF2-40B4-BE49-F238E27FC236}">
                <a16:creationId xmlns:a16="http://schemas.microsoft.com/office/drawing/2014/main" id="{110112C3-C09A-544C-90A1-BB9F7498B1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713" y="268288"/>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Bild 7" descr="Reynolds Tiefenprofil der Temperatur s. PPT 19  Kopie.tiff">
            <a:extLst>
              <a:ext uri="{FF2B5EF4-FFF2-40B4-BE49-F238E27FC236}">
                <a16:creationId xmlns:a16="http://schemas.microsoft.com/office/drawing/2014/main" id="{2031340C-9E97-664F-AA6C-9B50170D2C0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706688"/>
            <a:ext cx="3656012"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nummernplatzhalter 4">
            <a:extLst>
              <a:ext uri="{FF2B5EF4-FFF2-40B4-BE49-F238E27FC236}">
                <a16:creationId xmlns:a16="http://schemas.microsoft.com/office/drawing/2014/main" id="{56C484D7-6DF7-B849-9DD0-D9E9A57D611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7C57D5-427A-0147-822B-B3C48A62163F}" type="slidenum">
              <a:rPr lang="en-US" altLang="de-DE" sz="1200">
                <a:solidFill>
                  <a:srgbClr val="898989"/>
                </a:solidFill>
                <a:latin typeface="Cochin" panose="02000603020000020003" pitchFamily="2" charset="0"/>
                <a:sym typeface="Cochin" panose="02000603020000020003" pitchFamily="2" charset="0"/>
              </a:rPr>
              <a:pPr eaLnBrk="1" hangingPunct="1"/>
              <a:t>23</a:t>
            </a:fld>
            <a:endParaRPr lang="en-US" altLang="de-DE" sz="1200">
              <a:solidFill>
                <a:srgbClr val="898989"/>
              </a:solidFill>
              <a:latin typeface="Cochin" panose="02000603020000020003" pitchFamily="2" charset="0"/>
              <a:sym typeface="Cochin" panose="02000603020000020003" pitchFamily="2" charset="0"/>
            </a:endParaRPr>
          </a:p>
        </p:txBody>
      </p:sp>
      <p:sp>
        <p:nvSpPr>
          <p:cNvPr id="47107" name="Rectangle 2">
            <a:extLst>
              <a:ext uri="{FF2B5EF4-FFF2-40B4-BE49-F238E27FC236}">
                <a16:creationId xmlns:a16="http://schemas.microsoft.com/office/drawing/2014/main" id="{852443DD-3106-0643-8307-0669862CB24D}"/>
              </a:ext>
            </a:extLst>
          </p:cNvPr>
          <p:cNvSpPr>
            <a:spLocks noGrp="1" noChangeArrowheads="1"/>
          </p:cNvSpPr>
          <p:nvPr>
            <p:ph type="title"/>
          </p:nvPr>
        </p:nvSpPr>
        <p:spPr>
          <a:xfrm>
            <a:off x="714375" y="384175"/>
            <a:ext cx="7715250" cy="1303338"/>
          </a:xfrm>
        </p:spPr>
        <p:txBody>
          <a:bodyPr/>
          <a:lstStyle/>
          <a:p>
            <a:pPr eaLnBrk="1" hangingPunct="1"/>
            <a:r>
              <a:rPr lang="de-DE" altLang="de-DE" dirty="0">
                <a:latin typeface="Times" pitchFamily="2" charset="0"/>
                <a:ea typeface="ＭＳ Ｐゴシック" panose="020B0600070205080204" pitchFamily="34" charset="-128"/>
              </a:rPr>
              <a:t>Distribution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measurement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stations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land</a:t>
            </a:r>
            <a:r>
              <a:rPr lang="de-DE" altLang="de-DE" dirty="0">
                <a:latin typeface="Times" pitchFamily="2" charset="0"/>
                <a:ea typeface="ＭＳ Ｐゴシック" panose="020B0600070205080204" pitchFamily="34" charset="-128"/>
              </a:rPr>
              <a:t>)*</a:t>
            </a:r>
          </a:p>
        </p:txBody>
      </p:sp>
      <p:sp>
        <p:nvSpPr>
          <p:cNvPr id="397315" name="Rectangle 3">
            <a:extLst>
              <a:ext uri="{FF2B5EF4-FFF2-40B4-BE49-F238E27FC236}">
                <a16:creationId xmlns:a16="http://schemas.microsoft.com/office/drawing/2014/main" id="{A0F2D442-4246-AB4A-94B0-85AF1B9FC988}"/>
              </a:ext>
            </a:extLst>
          </p:cNvPr>
          <p:cNvSpPr>
            <a:spLocks noGrp="1" noChangeArrowheads="1"/>
          </p:cNvSpPr>
          <p:nvPr>
            <p:ph type="body" sz="half" idx="1"/>
          </p:nvPr>
        </p:nvSpPr>
        <p:spPr>
          <a:xfrm>
            <a:off x="750888" y="1768475"/>
            <a:ext cx="2838450" cy="4106863"/>
          </a:xfrm>
        </p:spPr>
        <p:txBody>
          <a:bodyPr/>
          <a:lstStyle/>
          <a:p>
            <a:pPr eaLnBrk="1" hangingPunct="1">
              <a:lnSpc>
                <a:spcPct val="90000"/>
              </a:lnSpc>
            </a:pPr>
            <a:r>
              <a:rPr lang="de-DE" altLang="de-DE" sz="2000">
                <a:latin typeface="Times New Roman" panose="02020603050405020304" pitchFamily="18" charset="0"/>
                <a:ea typeface="ＭＳ Ｐゴシック" panose="020B0600070205080204" pitchFamily="34" charset="-128"/>
              </a:rPr>
              <a:t>Coverage and number of GHCN stations word wide 1860-2006</a:t>
            </a:r>
          </a:p>
          <a:p>
            <a:pPr eaLnBrk="1" hangingPunct="1">
              <a:lnSpc>
                <a:spcPct val="90000"/>
              </a:lnSpc>
            </a:pPr>
            <a:r>
              <a:rPr lang="de-DE" altLang="de-DE" sz="2000">
                <a:latin typeface="Times New Roman" panose="02020603050405020304" pitchFamily="18" charset="0"/>
                <a:ea typeface="ＭＳ Ｐゴシック" panose="020B0600070205080204" pitchFamily="34" charset="-128"/>
              </a:rPr>
              <a:t>Only few % of earth surface are covered</a:t>
            </a:r>
          </a:p>
          <a:p>
            <a:pPr lvl="1" eaLnBrk="1" hangingPunct="1">
              <a:lnSpc>
                <a:spcPct val="90000"/>
              </a:lnSpc>
            </a:pPr>
            <a:r>
              <a:rPr lang="de-DE" altLang="de-DE" sz="1700">
                <a:latin typeface="Times New Roman" panose="02020603050405020304" pitchFamily="18" charset="0"/>
                <a:ea typeface="ＭＳ Ｐゴシック" panose="020B0600070205080204" pitchFamily="34" charset="-128"/>
              </a:rPr>
              <a:t>By far most in develloped countries in NH</a:t>
            </a:r>
            <a:endParaRPr lang="de-DE" altLang="de-DE" sz="2000">
              <a:latin typeface="Times New Roman" panose="02020603050405020304" pitchFamily="18" charset="0"/>
              <a:ea typeface="ＭＳ Ｐゴシック" panose="020B0600070205080204" pitchFamily="34" charset="-128"/>
            </a:endParaRPr>
          </a:p>
          <a:p>
            <a:pPr eaLnBrk="1" hangingPunct="1">
              <a:lnSpc>
                <a:spcPct val="90000"/>
              </a:lnSpc>
            </a:pPr>
            <a:r>
              <a:rPr lang="de-DE" altLang="de-DE" sz="2000">
                <a:latin typeface="Times New Roman" panose="02020603050405020304" pitchFamily="18" charset="0"/>
                <a:ea typeface="ＭＳ Ｐゴシック" panose="020B0600070205080204" pitchFamily="34" charset="-128"/>
              </a:rPr>
              <a:t>Sea surface see next image</a:t>
            </a:r>
          </a:p>
        </p:txBody>
      </p:sp>
      <p:sp>
        <p:nvSpPr>
          <p:cNvPr id="47109" name="Text Box 4">
            <a:extLst>
              <a:ext uri="{FF2B5EF4-FFF2-40B4-BE49-F238E27FC236}">
                <a16:creationId xmlns:a16="http://schemas.microsoft.com/office/drawing/2014/main" id="{BDEA5A66-25CA-514B-B0F3-4B5BF5924F2D}"/>
              </a:ext>
            </a:extLst>
          </p:cNvPr>
          <p:cNvSpPr txBox="1">
            <a:spLocks noChangeArrowheads="1"/>
          </p:cNvSpPr>
          <p:nvPr/>
        </p:nvSpPr>
        <p:spPr bwMode="auto">
          <a:xfrm>
            <a:off x="803275" y="6269038"/>
            <a:ext cx="293846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700"/>
              <a:t>Quelle: http://climateaudit.org/2008/02/10/historical-station-distribution/</a:t>
            </a:r>
          </a:p>
        </p:txBody>
      </p:sp>
      <p:sp>
        <p:nvSpPr>
          <p:cNvPr id="47110" name="Text Box 5">
            <a:extLst>
              <a:ext uri="{FF2B5EF4-FFF2-40B4-BE49-F238E27FC236}">
                <a16:creationId xmlns:a16="http://schemas.microsoft.com/office/drawing/2014/main" id="{187F1C90-EA6F-A840-B843-1ED44B651A18}"/>
              </a:ext>
            </a:extLst>
          </p:cNvPr>
          <p:cNvSpPr txBox="1">
            <a:spLocks/>
          </p:cNvSpPr>
          <p:nvPr/>
        </p:nvSpPr>
        <p:spPr bwMode="auto">
          <a:xfrm>
            <a:off x="6770688" y="6107113"/>
            <a:ext cx="184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4291" tIns="32146" rIns="64291" bIns="32146">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100">
                <a:latin typeface="Baskerville" panose="02020502070401020303" pitchFamily="18" charset="0"/>
                <a:sym typeface="Baskerville" panose="02020502070401020303" pitchFamily="18" charset="0"/>
              </a:rPr>
              <a:t>*Aussage Met-Office = DWD</a:t>
            </a:r>
            <a:endParaRPr lang="de-DE" altLang="de-DE" sz="1800">
              <a:latin typeface="Baskerville" panose="02020502070401020303" pitchFamily="18" charset="0"/>
              <a:sym typeface="Baskerville" panose="02020502070401020303" pitchFamily="18" charset="0"/>
            </a:endParaRPr>
          </a:p>
        </p:txBody>
      </p:sp>
      <p:pic>
        <p:nvPicPr>
          <p:cNvPr id="397326" name="Picture 14" descr="sc1885">
            <a:extLst>
              <a:ext uri="{FF2B5EF4-FFF2-40B4-BE49-F238E27FC236}">
                <a16:creationId xmlns:a16="http://schemas.microsoft.com/office/drawing/2014/main" id="{8B5471F1-47CD-9F4B-ACB5-9691DCC72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2006600"/>
            <a:ext cx="51435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27" name="Picture 15" descr="sc1965">
            <a:extLst>
              <a:ext uri="{FF2B5EF4-FFF2-40B4-BE49-F238E27FC236}">
                <a16:creationId xmlns:a16="http://schemas.microsoft.com/office/drawing/2014/main" id="{9A28F303-C253-4842-BF24-58A171FCC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63" y="2089150"/>
            <a:ext cx="5091112"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28" name="Picture 16" descr="sc2006">
            <a:extLst>
              <a:ext uri="{FF2B5EF4-FFF2-40B4-BE49-F238E27FC236}">
                <a16:creationId xmlns:a16="http://schemas.microsoft.com/office/drawing/2014/main" id="{0057AE18-043F-F443-B656-77DD31759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2197100"/>
            <a:ext cx="5160963"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a:extLst>
              <a:ext uri="{FF2B5EF4-FFF2-40B4-BE49-F238E27FC236}">
                <a16:creationId xmlns:a16="http://schemas.microsoft.com/office/drawing/2014/main" id="{C0F724A2-B149-E04F-A095-242DB1A4158B}"/>
              </a:ext>
            </a:extLst>
          </p:cNvPr>
          <p:cNvSpPr>
            <a:spLocks noChangeShapeType="1"/>
          </p:cNvSpPr>
          <p:nvPr/>
        </p:nvSpPr>
        <p:spPr bwMode="auto">
          <a:xfrm>
            <a:off x="3451225" y="4240213"/>
            <a:ext cx="5357813" cy="0"/>
          </a:xfrm>
          <a:prstGeom prst="line">
            <a:avLst/>
          </a:prstGeom>
          <a:noFill/>
          <a:ln w="25400">
            <a:solidFill>
              <a:srgbClr val="CC020E"/>
            </a:solidFill>
            <a:round/>
            <a:headEnd/>
            <a:tailEnd/>
          </a:ln>
          <a:extLst>
            <a:ext uri="{909E8E84-426E-40DD-AFC4-6F175D3DCCD1}">
              <a14:hiddenFill xmlns:a14="http://schemas.microsoft.com/office/drawing/2010/main">
                <a:noFill/>
              </a14:hiddenFill>
            </a:ext>
          </a:extLst>
        </p:spPr>
        <p:txBody>
          <a:bodyPr wrap="none" lIns="64291" tIns="32146" rIns="64291" bIns="32146" anchor="ctr"/>
          <a:lstStyle/>
          <a:p>
            <a:endParaRPr lang="de-DE"/>
          </a:p>
        </p:txBody>
      </p:sp>
      <p:sp>
        <p:nvSpPr>
          <p:cNvPr id="17" name="Oval 9">
            <a:extLst>
              <a:ext uri="{FF2B5EF4-FFF2-40B4-BE49-F238E27FC236}">
                <a16:creationId xmlns:a16="http://schemas.microsoft.com/office/drawing/2014/main" id="{0AA00212-2B8B-1542-8BE6-746F2AE87A0B}"/>
              </a:ext>
            </a:extLst>
          </p:cNvPr>
          <p:cNvSpPr>
            <a:spLocks/>
          </p:cNvSpPr>
          <p:nvPr/>
        </p:nvSpPr>
        <p:spPr bwMode="auto">
          <a:xfrm>
            <a:off x="3559175" y="2632075"/>
            <a:ext cx="5197475" cy="720725"/>
          </a:xfrm>
          <a:prstGeom prst="ellipse">
            <a:avLst/>
          </a:prstGeom>
          <a:solidFill>
            <a:schemeClr val="accent2">
              <a:alpha val="9019"/>
            </a:schemeClr>
          </a:solidFill>
          <a:ln w="25400">
            <a:solidFill>
              <a:schemeClr val="accent2"/>
            </a:solidFill>
            <a:round/>
            <a:headEnd/>
            <a:tailEnd/>
          </a:ln>
        </p:spPr>
        <p:txBody>
          <a:bodyPr wrap="none" lIns="64291" tIns="32146" rIns="64291" bIns="32146"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800"/>
          </a:p>
        </p:txBody>
      </p:sp>
      <p:sp>
        <p:nvSpPr>
          <p:cNvPr id="18" name="Oval 10">
            <a:extLst>
              <a:ext uri="{FF2B5EF4-FFF2-40B4-BE49-F238E27FC236}">
                <a16:creationId xmlns:a16="http://schemas.microsoft.com/office/drawing/2014/main" id="{B61E7854-ABC6-744A-9A52-F77940376935}"/>
              </a:ext>
            </a:extLst>
          </p:cNvPr>
          <p:cNvSpPr>
            <a:spLocks/>
          </p:cNvSpPr>
          <p:nvPr/>
        </p:nvSpPr>
        <p:spPr bwMode="auto">
          <a:xfrm>
            <a:off x="3505200" y="4343400"/>
            <a:ext cx="5197475" cy="1371600"/>
          </a:xfrm>
          <a:prstGeom prst="ellipse">
            <a:avLst/>
          </a:prstGeom>
          <a:solidFill>
            <a:schemeClr val="accent2">
              <a:alpha val="9019"/>
            </a:schemeClr>
          </a:solidFill>
          <a:ln w="25400">
            <a:solidFill>
              <a:schemeClr val="accent2"/>
            </a:solidFill>
            <a:round/>
            <a:headEnd/>
            <a:tailEnd/>
          </a:ln>
        </p:spPr>
        <p:txBody>
          <a:bodyPr wrap="none" lIns="64291" tIns="32146" rIns="64291" bIns="32146"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sz="1800"/>
          </a:p>
        </p:txBody>
      </p:sp>
      <p:sp>
        <p:nvSpPr>
          <p:cNvPr id="19" name="AutoShape 12">
            <a:extLst>
              <a:ext uri="{FF2B5EF4-FFF2-40B4-BE49-F238E27FC236}">
                <a16:creationId xmlns:a16="http://schemas.microsoft.com/office/drawing/2014/main" id="{669F9517-A7E4-CF45-AA60-9B315BD9D899}"/>
              </a:ext>
            </a:extLst>
          </p:cNvPr>
          <p:cNvSpPr>
            <a:spLocks/>
          </p:cNvSpPr>
          <p:nvPr/>
        </p:nvSpPr>
        <p:spPr bwMode="auto">
          <a:xfrm>
            <a:off x="3589338" y="3429000"/>
            <a:ext cx="5251450" cy="457200"/>
          </a:xfrm>
          <a:prstGeom prst="roundRect">
            <a:avLst>
              <a:gd name="adj" fmla="val 16667"/>
            </a:avLst>
          </a:prstGeom>
          <a:solidFill>
            <a:schemeClr val="tx2">
              <a:lumMod val="60000"/>
              <a:lumOff val="40000"/>
              <a:alpha val="7843"/>
            </a:schemeClr>
          </a:solidFill>
          <a:ln w="25400">
            <a:solidFill>
              <a:srgbClr val="CC020E"/>
            </a:solidFill>
            <a:round/>
            <a:headEnd/>
            <a:tailEnd/>
          </a:ln>
        </p:spPr>
        <p:txBody>
          <a:bodyPr wrap="none" lIns="64291" tIns="32146" rIns="64291" bIns="32146" anchor="ctr"/>
          <a:lstStyle/>
          <a:p>
            <a:pPr eaLnBrk="0" hangingPunct="0">
              <a:defRPr/>
            </a:pPr>
            <a:endParaRPr lang="de-DE">
              <a:latin typeface="Arial" pitchFamily="-1" charset="0"/>
              <a:ea typeface="ＭＳ Ｐゴシック" pitchFamily="-1" charset="-128"/>
              <a:cs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397326"/>
                                        </p:tgtEl>
                                        <p:attrNameLst>
                                          <p:attrName>style.visibility</p:attrName>
                                        </p:attrNameLst>
                                      </p:cBhvr>
                                      <p:to>
                                        <p:strVal val="visible"/>
                                      </p:to>
                                    </p:set>
                                    <p:animEffect transition="in" filter="diamond(in)">
                                      <p:cBhvr>
                                        <p:cTn id="11" dur="2000"/>
                                        <p:tgtEl>
                                          <p:spTgt spid="3973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7315">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397326"/>
                                        </p:tgtEl>
                                      </p:cBhvr>
                                    </p:animEffect>
                                    <p:set>
                                      <p:cBhvr>
                                        <p:cTn id="22" dur="1" fill="hold">
                                          <p:stCondLst>
                                            <p:cond delay="499"/>
                                          </p:stCondLst>
                                        </p:cTn>
                                        <p:tgtEl>
                                          <p:spTgt spid="3973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97327"/>
                                        </p:tgtEl>
                                        <p:attrNameLst>
                                          <p:attrName>style.visibility</p:attrName>
                                        </p:attrNameLst>
                                      </p:cBhvr>
                                      <p:to>
                                        <p:strVal val="visible"/>
                                      </p:to>
                                    </p:set>
                                    <p:animEffect transition="in" filter="diamond(in)">
                                      <p:cBhvr>
                                        <p:cTn id="27" dur="2000"/>
                                        <p:tgtEl>
                                          <p:spTgt spid="3973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xit" presetSubtype="0" fill="hold" nodeType="clickEffect">
                                  <p:stCondLst>
                                    <p:cond delay="0"/>
                                  </p:stCondLst>
                                  <p:childTnLst>
                                    <p:animEffect transition="out" filter="dissolve">
                                      <p:cBhvr>
                                        <p:cTn id="31" dur="500"/>
                                        <p:tgtEl>
                                          <p:spTgt spid="397327"/>
                                        </p:tgtEl>
                                      </p:cBhvr>
                                    </p:animEffect>
                                    <p:set>
                                      <p:cBhvr>
                                        <p:cTn id="32" dur="1" fill="hold">
                                          <p:stCondLst>
                                            <p:cond delay="499"/>
                                          </p:stCondLst>
                                        </p:cTn>
                                        <p:tgtEl>
                                          <p:spTgt spid="39732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97328"/>
                                        </p:tgtEl>
                                        <p:attrNameLst>
                                          <p:attrName>style.visibility</p:attrName>
                                        </p:attrNameLst>
                                      </p:cBhvr>
                                      <p:to>
                                        <p:strVal val="visible"/>
                                      </p:to>
                                    </p:set>
                                    <p:animEffect transition="in" filter="diamond(in)">
                                      <p:cBhvr>
                                        <p:cTn id="37" dur="2000"/>
                                        <p:tgtEl>
                                          <p:spTgt spid="3973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7315">
                                            <p:txEl>
                                              <p:pRg st="3" end="3"/>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ußzeilenplatzhalter 2">
            <a:extLst>
              <a:ext uri="{FF2B5EF4-FFF2-40B4-BE49-F238E27FC236}">
                <a16:creationId xmlns:a16="http://schemas.microsoft.com/office/drawing/2014/main" id="{3EA070B2-13EB-4B43-9CD6-62BD2FB376F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49155" name="Foliennummernplatzhalter 3">
            <a:extLst>
              <a:ext uri="{FF2B5EF4-FFF2-40B4-BE49-F238E27FC236}">
                <a16:creationId xmlns:a16="http://schemas.microsoft.com/office/drawing/2014/main" id="{8E187F1A-2896-A849-AC72-B0B868DA2B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6EBEA6F-308A-E642-983E-421CC63FC853}" type="slidenum">
              <a:rPr lang="de-DE" altLang="de-DE" sz="1200">
                <a:solidFill>
                  <a:srgbClr val="898989"/>
                </a:solidFill>
                <a:latin typeface="Times" pitchFamily="2" charset="0"/>
              </a:rPr>
              <a:pPr eaLnBrk="1" hangingPunct="1"/>
              <a:t>24</a:t>
            </a:fld>
            <a:endParaRPr lang="de-DE" altLang="de-DE" sz="1200">
              <a:solidFill>
                <a:srgbClr val="898989"/>
              </a:solidFill>
              <a:latin typeface="Times" pitchFamily="2" charset="0"/>
            </a:endParaRPr>
          </a:p>
        </p:txBody>
      </p:sp>
      <p:pic>
        <p:nvPicPr>
          <p:cNvPr id="49156" name="Bild 4" descr="Reynolds SST Daten Jan 2000 .jpg">
            <a:extLst>
              <a:ext uri="{FF2B5EF4-FFF2-40B4-BE49-F238E27FC236}">
                <a16:creationId xmlns:a16="http://schemas.microsoft.com/office/drawing/2014/main" id="{D0C1AEE9-6997-FA4F-BB0D-6BEA467327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2404545"/>
            <a:ext cx="5588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Bild 5" descr="Containerschiff5300dpi.jpg">
            <a:extLst>
              <a:ext uri="{FF2B5EF4-FFF2-40B4-BE49-F238E27FC236}">
                <a16:creationId xmlns:a16="http://schemas.microsoft.com/office/drawing/2014/main" id="{492675F7-DEA1-5849-A57D-B87E60EAD1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0927" y="1724026"/>
            <a:ext cx="36004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6" descr="Handelsschif um 19000_dieatalanta.jpg">
            <a:extLst>
              <a:ext uri="{FF2B5EF4-FFF2-40B4-BE49-F238E27FC236}">
                <a16:creationId xmlns:a16="http://schemas.microsoft.com/office/drawing/2014/main" id="{50522919-EEF9-C041-96C3-89EF2BD560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859" y="440055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E90DB167-182C-694E-B914-7BF926696241}"/>
              </a:ext>
            </a:extLst>
          </p:cNvPr>
          <p:cNvSpPr/>
          <p:nvPr/>
        </p:nvSpPr>
        <p:spPr>
          <a:xfrm>
            <a:off x="822218" y="488374"/>
            <a:ext cx="7675499" cy="584775"/>
          </a:xfrm>
          <a:prstGeom prst="rect">
            <a:avLst/>
          </a:prstGeom>
        </p:spPr>
        <p:txBody>
          <a:bodyPr wrap="none">
            <a:spAutoFit/>
          </a:bodyPr>
          <a:lstStyle/>
          <a:p>
            <a:r>
              <a:rPr lang="de-DE" altLang="de-DE" sz="3200" dirty="0">
                <a:latin typeface="Times" pitchFamily="2" charset="0"/>
              </a:rPr>
              <a:t>Distribution </a:t>
            </a:r>
            <a:r>
              <a:rPr lang="de-DE" altLang="de-DE" sz="3200" dirty="0" err="1">
                <a:latin typeface="Times" pitchFamily="2" charset="0"/>
              </a:rPr>
              <a:t>of</a:t>
            </a:r>
            <a:r>
              <a:rPr lang="de-DE" altLang="de-DE" sz="3200" dirty="0">
                <a:latin typeface="Times" pitchFamily="2" charset="0"/>
              </a:rPr>
              <a:t> </a:t>
            </a:r>
            <a:r>
              <a:rPr lang="de-DE" altLang="de-DE" sz="3200" dirty="0" err="1">
                <a:latin typeface="Times" pitchFamily="2" charset="0"/>
              </a:rPr>
              <a:t>measurement</a:t>
            </a:r>
            <a:r>
              <a:rPr lang="de-DE" altLang="de-DE" sz="3200" dirty="0">
                <a:latin typeface="Times" pitchFamily="2" charset="0"/>
              </a:rPr>
              <a:t> </a:t>
            </a:r>
            <a:r>
              <a:rPr lang="de-DE" altLang="de-DE" sz="3200" dirty="0" err="1">
                <a:latin typeface="Times" pitchFamily="2" charset="0"/>
              </a:rPr>
              <a:t>ships</a:t>
            </a:r>
            <a:r>
              <a:rPr lang="de-DE" altLang="de-DE" sz="3200" dirty="0">
                <a:latin typeface="Times" pitchFamily="2" charset="0"/>
              </a:rPr>
              <a:t> 2000 (</a:t>
            </a:r>
            <a:r>
              <a:rPr lang="de-DE" altLang="de-DE" sz="3200" dirty="0" err="1">
                <a:latin typeface="Times" pitchFamily="2" charset="0"/>
              </a:rPr>
              <a:t>sea</a:t>
            </a:r>
            <a:r>
              <a:rPr lang="de-DE" altLang="de-DE" sz="3200" dirty="0">
                <a:latin typeface="Times" pitchFamily="2" charset="0"/>
              </a:rPr>
              <a:t>)</a:t>
            </a:r>
            <a:endParaRPr lang="de-DE"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2">
            <a:extLst>
              <a:ext uri="{FF2B5EF4-FFF2-40B4-BE49-F238E27FC236}">
                <a16:creationId xmlns:a16="http://schemas.microsoft.com/office/drawing/2014/main" id="{D475158A-4531-984F-B458-E5C6378D7D7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0179" name="Foliennummernplatzhalter 3">
            <a:extLst>
              <a:ext uri="{FF2B5EF4-FFF2-40B4-BE49-F238E27FC236}">
                <a16:creationId xmlns:a16="http://schemas.microsoft.com/office/drawing/2014/main" id="{DB3BF5D6-80C5-7547-BDC5-05AC7B82CC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C716140-1E8B-D947-B159-99D570176C14}" type="slidenum">
              <a:rPr lang="de-DE" altLang="de-DE" sz="1200">
                <a:solidFill>
                  <a:srgbClr val="898989"/>
                </a:solidFill>
                <a:latin typeface="Times" pitchFamily="2" charset="0"/>
              </a:rPr>
              <a:pPr eaLnBrk="1" hangingPunct="1"/>
              <a:t>25</a:t>
            </a:fld>
            <a:endParaRPr lang="de-DE" altLang="de-DE" sz="1200">
              <a:solidFill>
                <a:srgbClr val="898989"/>
              </a:solidFill>
              <a:latin typeface="Times" pitchFamily="2" charset="0"/>
            </a:endParaRPr>
          </a:p>
        </p:txBody>
      </p:sp>
      <p:graphicFrame>
        <p:nvGraphicFramePr>
          <p:cNvPr id="7" name="Diagramm 6">
            <a:extLst>
              <a:ext uri="{FF2B5EF4-FFF2-40B4-BE49-F238E27FC236}">
                <a16:creationId xmlns:a16="http://schemas.microsoft.com/office/drawing/2014/main" id="{91E17670-3B65-5E49-803A-9371FF994582}"/>
              </a:ext>
            </a:extLst>
          </p:cNvPr>
          <p:cNvGraphicFramePr>
            <a:graphicFrameLocks/>
          </p:cNvGraphicFramePr>
          <p:nvPr/>
        </p:nvGraphicFramePr>
        <p:xfrm>
          <a:off x="2466284" y="92360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14A8E7BF-C619-BC42-AD3A-62DE344408EE}"/>
              </a:ext>
            </a:extLst>
          </p:cNvPr>
          <p:cNvGraphicFramePr>
            <a:graphicFrameLocks/>
          </p:cNvGraphicFramePr>
          <p:nvPr/>
        </p:nvGraphicFramePr>
        <p:xfrm>
          <a:off x="2053534" y="3863181"/>
          <a:ext cx="53975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0182" name="Textfeld 5">
            <a:extLst>
              <a:ext uri="{FF2B5EF4-FFF2-40B4-BE49-F238E27FC236}">
                <a16:creationId xmlns:a16="http://schemas.microsoft.com/office/drawing/2014/main" id="{13D68FF4-2DE5-2C40-8B7A-67570A19705B}"/>
              </a:ext>
            </a:extLst>
          </p:cNvPr>
          <p:cNvSpPr txBox="1">
            <a:spLocks noChangeArrowheads="1"/>
          </p:cNvSpPr>
          <p:nvPr/>
        </p:nvSpPr>
        <p:spPr bwMode="auto">
          <a:xfrm>
            <a:off x="1508125" y="554038"/>
            <a:ext cx="680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800"/>
              <a:t>Puchberg station* : Comparison of mean algorithms over 9 years</a:t>
            </a:r>
          </a:p>
        </p:txBody>
      </p:sp>
      <p:sp>
        <p:nvSpPr>
          <p:cNvPr id="50183" name="Textfeld 8">
            <a:extLst>
              <a:ext uri="{FF2B5EF4-FFF2-40B4-BE49-F238E27FC236}">
                <a16:creationId xmlns:a16="http://schemas.microsoft.com/office/drawing/2014/main" id="{06513A17-FE3F-8140-BBBE-7224904A586C}"/>
              </a:ext>
            </a:extLst>
          </p:cNvPr>
          <p:cNvSpPr txBox="1">
            <a:spLocks noChangeArrowheads="1"/>
          </p:cNvSpPr>
          <p:nvPr/>
        </p:nvSpPr>
        <p:spPr bwMode="auto">
          <a:xfrm>
            <a:off x="7269163" y="1141413"/>
            <a:ext cx="1417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*Source Aguilar, 2003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Graphic spid="8"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ußzeilenplatzhalter 2">
            <a:extLst>
              <a:ext uri="{FF2B5EF4-FFF2-40B4-BE49-F238E27FC236}">
                <a16:creationId xmlns:a16="http://schemas.microsoft.com/office/drawing/2014/main" id="{2714B72B-9D67-794B-8DE5-77AF35DEFF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62467" name="Foliennummernplatzhalter 3">
            <a:extLst>
              <a:ext uri="{FF2B5EF4-FFF2-40B4-BE49-F238E27FC236}">
                <a16:creationId xmlns:a16="http://schemas.microsoft.com/office/drawing/2014/main" id="{0DC83274-C2A8-3840-8932-460AAA5F03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2E22FF-BF96-0746-90B5-3A0602187AFD}" type="slidenum">
              <a:rPr lang="de-DE" altLang="de-DE" sz="1200">
                <a:solidFill>
                  <a:srgbClr val="898989"/>
                </a:solidFill>
                <a:latin typeface="Times" pitchFamily="2" charset="0"/>
              </a:rPr>
              <a:pPr eaLnBrk="1" hangingPunct="1"/>
              <a:t>26</a:t>
            </a:fld>
            <a:endParaRPr lang="de-DE" altLang="de-DE" sz="1200">
              <a:solidFill>
                <a:srgbClr val="898989"/>
              </a:solidFill>
              <a:latin typeface="Times" pitchFamily="2" charset="0"/>
            </a:endParaRPr>
          </a:p>
        </p:txBody>
      </p:sp>
      <p:graphicFrame>
        <p:nvGraphicFramePr>
          <p:cNvPr id="7" name="Inhaltsplatzhalter 5">
            <a:extLst>
              <a:ext uri="{FF2B5EF4-FFF2-40B4-BE49-F238E27FC236}">
                <a16:creationId xmlns:a16="http://schemas.microsoft.com/office/drawing/2014/main" id="{ABCD35AC-5912-644C-BF14-0B0304346DBF}"/>
              </a:ext>
            </a:extLst>
          </p:cNvPr>
          <p:cNvGraphicFramePr>
            <a:graphicFrameLocks noGrp="1"/>
          </p:cNvGraphicFramePr>
          <p:nvPr>
            <p:ph idx="1"/>
            <p:extLst>
              <p:ext uri="{D42A27DB-BD31-4B8C-83A1-F6EECF244321}">
                <p14:modId xmlns:p14="http://schemas.microsoft.com/office/powerpoint/2010/main" val="2622266080"/>
              </p:ext>
            </p:extLst>
          </p:nvPr>
        </p:nvGraphicFramePr>
        <p:xfrm>
          <a:off x="0" y="-102741"/>
          <a:ext cx="9144000" cy="5784352"/>
        </p:xfrm>
        <a:graphic>
          <a:graphicData uri="http://schemas.openxmlformats.org/drawingml/2006/table">
            <a:tbl>
              <a:tblPr/>
              <a:tblGrid>
                <a:gridCol w="3048000">
                  <a:extLst>
                    <a:ext uri="{9D8B030D-6E8A-4147-A177-3AD203B41FA5}">
                      <a16:colId xmlns:a16="http://schemas.microsoft.com/office/drawing/2014/main" val="3896089152"/>
                    </a:ext>
                  </a:extLst>
                </a:gridCol>
                <a:gridCol w="1897944">
                  <a:extLst>
                    <a:ext uri="{9D8B030D-6E8A-4147-A177-3AD203B41FA5}">
                      <a16:colId xmlns:a16="http://schemas.microsoft.com/office/drawing/2014/main" val="3780456274"/>
                    </a:ext>
                  </a:extLst>
                </a:gridCol>
                <a:gridCol w="4198056">
                  <a:extLst>
                    <a:ext uri="{9D8B030D-6E8A-4147-A177-3AD203B41FA5}">
                      <a16:colId xmlns:a16="http://schemas.microsoft.com/office/drawing/2014/main" val="523686458"/>
                    </a:ext>
                  </a:extLst>
                </a:gridCol>
              </a:tblGrid>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name of error </a:t>
                      </a:r>
                      <a:endParaRPr kumimoji="0" lang="de-DE" altLang="de-DE" sz="1200" b="1" i="0" u="none" strike="noStrike" cap="none" normalizeH="0" baseline="0">
                        <a:ln>
                          <a:noFill/>
                        </a:ln>
                        <a:solidFill>
                          <a:srgbClr val="FFFFFF"/>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app.min.  magnitude in K </a:t>
                      </a:r>
                      <a:endParaRPr kumimoji="0" lang="de-DE" altLang="de-DE" sz="1200" b="1" i="0" u="none" strike="noStrike" cap="none" normalizeH="0" baseline="0">
                        <a:ln>
                          <a:noFill/>
                        </a:ln>
                        <a:solidFill>
                          <a:srgbClr val="FFFFFF"/>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1"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kind of error </a:t>
                      </a:r>
                      <a:endParaRPr kumimoji="0" lang="de-DE" altLang="de-DE" sz="1200" b="1" i="0" u="none" strike="noStrike" cap="none" normalizeH="0" baseline="0">
                        <a:ln>
                          <a:noFill/>
                        </a:ln>
                        <a:solidFill>
                          <a:srgbClr val="FFFFFF"/>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760625244"/>
                  </a:ext>
                </a:extLst>
              </a:tr>
              <a:tr h="1159504">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Min. measur</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e</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ment, reading errror and normal introduced uncertainty (P</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Frank 2010(2)</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2011(3))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Helvetica"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0,98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σ = ±0.49 C (1). The 95% confidence interval of these uncertainties alone equals ±0.98 C, discounting the entire global surface air temperature anomaly trend between 1856 and 2004.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(before claimed as acc. Folland et al 2001(4) only random with </a:t>
                      </a:r>
                      <a:r>
                        <a:rPr kumimoji="0" lang="de-DE" altLang="de-DE" sz="1100" b="0" i="0" u="none" strike="noStrike" cap="none" normalizeH="0" baseline="0">
                          <a:ln>
                            <a:noFill/>
                          </a:ln>
                          <a:solidFill>
                            <a:srgbClr val="363636"/>
                          </a:solidFill>
                          <a:effectLst/>
                          <a:latin typeface="Helvetica"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2 K); act as sy</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tematic</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643557515"/>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Painting error latex vs</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whitewa</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h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0,2</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ystematic; permanent; starts from ca. 1980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372575377"/>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Instrumental change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0,2</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ystematic; erratic starts from ca. 1975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096324375"/>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Height variation of Screens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a:ln>
                            <a:noFill/>
                          </a:ln>
                          <a:solidFill>
                            <a:srgbClr val="1A1A1A"/>
                          </a:solidFill>
                          <a:effectLst/>
                          <a:latin typeface="Helvetica" pitchFamily="2" charset="0"/>
                          <a:ea typeface="ＭＳ Ｐゴシック" panose="020B0600070205080204" pitchFamily="34" charset="-128"/>
                          <a:cs typeface="Times New Roman" panose="02020603050405020304" pitchFamily="18" charset="0"/>
                        </a:rPr>
                        <a:t>± </a:t>
                      </a:r>
                      <a:r>
                        <a:rPr kumimoji="0" lang="de-DE" altLang="de-DE" sz="10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0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0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2</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Systematic; erratic but permanent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46155982"/>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Sourrounding changes</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f.e changes of direct ambient conditions . a</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phalt; parkin</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g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lots etc.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3</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ystematic; creeping, starting point vague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782169775"/>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UHI incl. changed land use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4 bis </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8</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 </a:t>
                      </a: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5</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ystematic; creeping</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from 1900 with 0,6 K at end of 20th Ende century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90567996"/>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Diff. Averaging algorithm</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0,2-0</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3</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Sy</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tematic; permanent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959864670"/>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SST v</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MAT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0,2 to 0,7</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Sy</a:t>
                      </a:r>
                      <a:r>
                        <a:rPr kumimoji="0" lang="de-DE" altLang="de-DE" sz="1100" b="0" i="0" u="none" strike="noStrike" cap="none" normalizeH="0" baseline="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tematic; permanent </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647999477"/>
                  </a:ext>
                </a:extLst>
              </a:tr>
              <a:tr h="513872">
                <a:tc>
                  <a:txBody>
                    <a:bodyPr/>
                    <a:lstStyle>
                      <a:lvl1pPr marL="111125"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11125"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Poor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area</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coverage</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land</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a</a:t>
                      </a:r>
                      <a:r>
                        <a:rPr kumimoji="0" lang="de-DE" altLang="de-DE" sz="1100" b="0" i="0" u="none" strike="noStrike" cap="none" normalizeH="0" baseline="0" dirty="0" err="1">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s</a:t>
                      </a:r>
                      <a:r>
                        <a:rPr kumimoji="0" lang="de-DE" altLang="de-DE" sz="1100" b="0" i="0" u="none" strike="noStrike" cap="none" normalizeH="0" baseline="0" dirty="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well</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as</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sea</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endParaRPr kumimoji="0" lang="de-DE" altLang="de-DE" sz="12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079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07950" marR="0" lvl="0" indent="0" algn="ctr"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363636"/>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0,5</a:t>
                      </a:r>
                      <a:endParaRPr kumimoji="0" lang="de-DE" altLang="de-DE" sz="1200" b="0" i="0" u="none" strike="noStrike" cap="none" normalizeH="0" baseline="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20650" eaLnBrk="0" hangingPunct="0">
                        <a:spcBef>
                          <a:spcPct val="20000"/>
                        </a:spcBef>
                        <a:buFont typeface="Arial" panose="020B0604020202020204" pitchFamily="34" charset="0"/>
                        <a:defRPr sz="2800">
                          <a:solidFill>
                            <a:schemeClr val="tx1"/>
                          </a:solidFill>
                          <a:latin typeface="Times" pitchFamily="2"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Times" pitchFamily="2" charset="0"/>
                          <a:ea typeface="ＭＳ Ｐゴシック" panose="020B0600070205080204" pitchFamily="34" charset="-128"/>
                        </a:defRPr>
                      </a:lvl2pPr>
                      <a:lvl3pPr eaLnBrk="0" hangingPunct="0">
                        <a:spcBef>
                          <a:spcPct val="20000"/>
                        </a:spcBef>
                        <a:defRPr sz="2000">
                          <a:solidFill>
                            <a:schemeClr val="tx1"/>
                          </a:solidFill>
                          <a:latin typeface="Times" pitchFamily="2" charset="0"/>
                          <a:ea typeface="ＭＳ Ｐゴシック" panose="020B0600070205080204" pitchFamily="34" charset="-128"/>
                        </a:defRPr>
                      </a:lvl3pPr>
                      <a:lvl4pPr eaLnBrk="0" hangingPunct="0">
                        <a:spcBef>
                          <a:spcPct val="20000"/>
                        </a:spcBef>
                        <a:defRPr>
                          <a:solidFill>
                            <a:schemeClr val="tx1"/>
                          </a:solidFill>
                          <a:latin typeface="Times" pitchFamily="2" charset="0"/>
                          <a:ea typeface="ＭＳ Ｐゴシック" panose="020B0600070205080204" pitchFamily="34" charset="-128"/>
                        </a:defRPr>
                      </a:lvl4pPr>
                      <a:lvl5pPr eaLnBrk="0" hangingPunct="0">
                        <a:spcBef>
                          <a:spcPct val="20000"/>
                        </a:spcBef>
                        <a:defRPr>
                          <a:solidFill>
                            <a:schemeClr val="tx1"/>
                          </a:solidFill>
                          <a:latin typeface="Times" pitchFamily="2"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mean</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systematic</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permanent</a:t>
                      </a:r>
                      <a:r>
                        <a:rPr kumimoji="0" lang="de-DE" altLang="de-DE" sz="1100" b="0" i="0" u="none" strike="noStrike" cap="none" normalizeH="0" baseline="0" dirty="0">
                          <a:ln>
                            <a:noFill/>
                          </a:ln>
                          <a:solidFill>
                            <a:srgbClr val="1A1A1A"/>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in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the</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past</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much</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greater</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than</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r>
                        <a:rPr kumimoji="0" lang="de-DE" altLang="de-DE" sz="1100" b="0" i="0" u="none" strike="noStrike" cap="none" normalizeH="0" baseline="0" dirty="0" err="1">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today</a:t>
                      </a:r>
                      <a:r>
                        <a:rPr kumimoji="0" lang="de-DE" altLang="de-DE" sz="11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rPr>
                        <a:t>. </a:t>
                      </a:r>
                      <a:endParaRPr kumimoji="0" lang="de-DE" altLang="de-DE" sz="1200" b="0" i="0" u="none" strike="noStrike" cap="none" normalizeH="0" baseline="0" dirty="0">
                        <a:ln>
                          <a:noFill/>
                        </a:ln>
                        <a:solidFill>
                          <a:srgbClr val="000000"/>
                        </a:solidFill>
                        <a:effectLst/>
                        <a:latin typeface="Times" pitchFamily="2" charset="0"/>
                        <a:ea typeface="ＭＳ Ｐゴシック" panose="020B0600070205080204" pitchFamily="34" charset="-128"/>
                        <a:cs typeface="Times New Roman" panose="02020603050405020304"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057971741"/>
                  </a:ext>
                </a:extLst>
              </a:tr>
            </a:tbl>
          </a:graphicData>
        </a:graphic>
      </p:graphicFrame>
      <p:sp>
        <p:nvSpPr>
          <p:cNvPr id="62514" name="Textfeld 7">
            <a:extLst>
              <a:ext uri="{FF2B5EF4-FFF2-40B4-BE49-F238E27FC236}">
                <a16:creationId xmlns:a16="http://schemas.microsoft.com/office/drawing/2014/main" id="{57EB136C-A0AF-994F-B51F-4BB6A26374A1}"/>
              </a:ext>
            </a:extLst>
          </p:cNvPr>
          <p:cNvSpPr txBox="1">
            <a:spLocks noChangeArrowheads="1"/>
          </p:cNvSpPr>
          <p:nvPr/>
        </p:nvSpPr>
        <p:spPr bwMode="auto">
          <a:xfrm>
            <a:off x="457200" y="5707062"/>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baseline="30000" dirty="0"/>
              <a:t>1 </a:t>
            </a:r>
            <a:r>
              <a:rPr lang="de-DE" altLang="de-DE" sz="1200" baseline="30000" dirty="0" err="1"/>
              <a:t>sigma</a:t>
            </a:r>
            <a:r>
              <a:rPr lang="de-DE" altLang="de-DE" sz="1200" baseline="30000" dirty="0"/>
              <a:t> </a:t>
            </a:r>
            <a:r>
              <a:rPr lang="de-DE" altLang="de-DE" sz="1200" baseline="30000" dirty="0" err="1"/>
              <a:t>uncertainty</a:t>
            </a:r>
            <a:r>
              <a:rPr lang="de-DE" altLang="de-DE" sz="1200" baseline="30000" dirty="0"/>
              <a:t> in </a:t>
            </a:r>
            <a:r>
              <a:rPr lang="de-DE" altLang="de-DE" sz="1200" baseline="30000" dirty="0" err="1"/>
              <a:t>yearly</a:t>
            </a:r>
            <a:r>
              <a:rPr lang="de-DE" altLang="de-DE" sz="1200" baseline="30000" dirty="0"/>
              <a:t> </a:t>
            </a:r>
            <a:r>
              <a:rPr lang="de-DE" altLang="de-DE" sz="1200" baseline="30000" dirty="0" err="1"/>
              <a:t>anomaly</a:t>
            </a:r>
            <a:r>
              <a:rPr lang="de-DE" altLang="de-DE" sz="1200" baseline="30000" dirty="0"/>
              <a:t> </a:t>
            </a:r>
            <a:r>
              <a:rPr lang="de-DE" altLang="de-DE" sz="1200" baseline="30000" dirty="0" err="1"/>
              <a:t>referenced</a:t>
            </a:r>
            <a:r>
              <a:rPr lang="de-DE" altLang="de-DE" sz="1200" baseline="30000" dirty="0"/>
              <a:t> </a:t>
            </a:r>
            <a:r>
              <a:rPr lang="de-DE" altLang="de-DE" sz="1200" baseline="30000" dirty="0" err="1"/>
              <a:t>to</a:t>
            </a:r>
            <a:r>
              <a:rPr lang="de-DE" altLang="de-DE" sz="1200" baseline="30000" dirty="0"/>
              <a:t> a 30 </a:t>
            </a:r>
            <a:r>
              <a:rPr lang="de-DE" altLang="de-DE" sz="1200" baseline="30000" dirty="0" err="1"/>
              <a:t>year</a:t>
            </a:r>
            <a:r>
              <a:rPr lang="de-DE" altLang="de-DE" sz="1200" baseline="30000" dirty="0"/>
              <a:t> </a:t>
            </a:r>
            <a:r>
              <a:rPr lang="de-DE" altLang="de-DE" sz="1200" baseline="30000" dirty="0" err="1"/>
              <a:t>mean</a:t>
            </a:r>
            <a:r>
              <a:rPr lang="de-DE" altLang="de-DE" sz="1200" baseline="30000" dirty="0"/>
              <a:t>.</a:t>
            </a:r>
          </a:p>
          <a:p>
            <a:pPr eaLnBrk="1" hangingPunct="1"/>
            <a:r>
              <a:rPr lang="de-DE" altLang="de-DE" sz="800" dirty="0"/>
              <a:t>2 Patrick Frank.</a:t>
            </a:r>
            <a:r>
              <a:rPr lang="de-DE" altLang="de-DE" sz="800" b="1" dirty="0"/>
              <a:t> </a:t>
            </a:r>
            <a:r>
              <a:rPr lang="de-DE" altLang="de-DE" sz="800" dirty="0"/>
              <a:t>UNCERTAINTY IN THE GLOBAL AVERAGE SURFACE AIR TEMPERATURE INDEX: A REPRESENTATIVE LOWER LIMIT </a:t>
            </a:r>
            <a:r>
              <a:rPr lang="de-DE" altLang="de-DE" sz="800" i="1" dirty="0" err="1"/>
              <a:t>Energy</a:t>
            </a:r>
            <a:r>
              <a:rPr lang="de-DE" altLang="de-DE" sz="800" i="1" dirty="0"/>
              <a:t> &amp; Environment </a:t>
            </a:r>
            <a:r>
              <a:rPr lang="de-DE" altLang="de-DE" sz="800" dirty="0"/>
              <a:t>· Vol. 21, </a:t>
            </a:r>
            <a:r>
              <a:rPr lang="de-DE" altLang="de-DE" sz="800" dirty="0" err="1"/>
              <a:t>No</a:t>
            </a:r>
            <a:r>
              <a:rPr lang="de-DE" altLang="de-DE" sz="800" dirty="0"/>
              <a:t>. 8, 2010</a:t>
            </a:r>
          </a:p>
          <a:p>
            <a:pPr eaLnBrk="1" hangingPunct="1"/>
            <a:r>
              <a:rPr lang="de-DE" altLang="de-DE" sz="800" dirty="0"/>
              <a:t>3 Patrick Frank IMPOSED AND NEGLECTED UNCERTAINTY IN THE GLOBAL AVERAGE SURFACE AIR TEMPERATURE INDEX, </a:t>
            </a:r>
            <a:r>
              <a:rPr lang="de-DE" altLang="de-DE" sz="800" i="1" dirty="0" err="1"/>
              <a:t>Energy</a:t>
            </a:r>
            <a:r>
              <a:rPr lang="de-DE" altLang="de-DE" sz="800" i="1" dirty="0"/>
              <a:t> &amp; Environment </a:t>
            </a:r>
            <a:r>
              <a:rPr lang="de-DE" altLang="de-DE" sz="800" dirty="0"/>
              <a:t>· Vol. 22, </a:t>
            </a:r>
            <a:r>
              <a:rPr lang="de-DE" altLang="de-DE" sz="800" dirty="0" err="1"/>
              <a:t>No</a:t>
            </a:r>
            <a:r>
              <a:rPr lang="de-DE" altLang="de-DE" sz="800" dirty="0"/>
              <a:t>. 4, 2011</a:t>
            </a:r>
          </a:p>
          <a:p>
            <a:pPr eaLnBrk="1" hangingPunct="1"/>
            <a:r>
              <a:rPr lang="de-DE" altLang="de-DE" sz="800" dirty="0"/>
              <a:t>4 </a:t>
            </a:r>
            <a:r>
              <a:rPr lang="de-DE" altLang="de-DE" sz="800" dirty="0" err="1"/>
              <a:t>Folland</a:t>
            </a:r>
            <a:r>
              <a:rPr lang="de-DE" altLang="de-DE" sz="800" dirty="0"/>
              <a:t>, C.K., </a:t>
            </a:r>
            <a:r>
              <a:rPr lang="de-DE" altLang="de-DE" sz="800" dirty="0" err="1"/>
              <a:t>Rayner</a:t>
            </a:r>
            <a:r>
              <a:rPr lang="de-DE" altLang="de-DE" sz="800" dirty="0"/>
              <a:t>, N.A., Brown, S.J., Smith, T.M., </a:t>
            </a:r>
            <a:r>
              <a:rPr lang="de-DE" altLang="de-DE" sz="800" dirty="0" err="1"/>
              <a:t>Shen</a:t>
            </a:r>
            <a:r>
              <a:rPr lang="de-DE" altLang="de-DE" sz="800" dirty="0"/>
              <a:t>, S.S.P., Parker, D.E., </a:t>
            </a:r>
            <a:r>
              <a:rPr lang="de-DE" altLang="de-DE" sz="800" dirty="0" err="1"/>
              <a:t>Macadam</a:t>
            </a:r>
            <a:r>
              <a:rPr lang="de-DE" altLang="de-DE" sz="800" dirty="0"/>
              <a:t>, I., Jones, P.D., Jones, R.N., Nicholls, N. </a:t>
            </a:r>
            <a:r>
              <a:rPr lang="de-DE" altLang="de-DE" sz="800" dirty="0" err="1"/>
              <a:t>and</a:t>
            </a:r>
            <a:r>
              <a:rPr lang="de-DE" altLang="de-DE" sz="800" dirty="0"/>
              <a:t> Sexton, D.M.H., Global </a:t>
            </a:r>
            <a:r>
              <a:rPr lang="de-DE" altLang="de-DE" sz="800" dirty="0" err="1"/>
              <a:t>Temperature</a:t>
            </a:r>
            <a:r>
              <a:rPr lang="de-DE" altLang="de-DE" sz="800" dirty="0"/>
              <a:t> Change </a:t>
            </a:r>
            <a:r>
              <a:rPr lang="de-DE" altLang="de-DE" sz="800" dirty="0" err="1"/>
              <a:t>and</a:t>
            </a:r>
            <a:r>
              <a:rPr lang="de-DE" altLang="de-DE" sz="800" dirty="0"/>
              <a:t> </a:t>
            </a:r>
            <a:r>
              <a:rPr lang="de-DE" altLang="de-DE" sz="800" dirty="0" err="1"/>
              <a:t>its</a:t>
            </a:r>
            <a:r>
              <a:rPr lang="de-DE" altLang="de-DE" sz="800" dirty="0"/>
              <a:t> </a:t>
            </a:r>
            <a:r>
              <a:rPr lang="de-DE" altLang="de-DE" sz="800" dirty="0" err="1"/>
              <a:t>Uncertainties</a:t>
            </a:r>
            <a:r>
              <a:rPr lang="de-DE" altLang="de-DE" sz="800" dirty="0"/>
              <a:t> </a:t>
            </a:r>
            <a:r>
              <a:rPr lang="de-DE" altLang="de-DE" sz="800" dirty="0" err="1"/>
              <a:t>Since</a:t>
            </a:r>
            <a:r>
              <a:rPr lang="de-DE" altLang="de-DE" sz="800" dirty="0"/>
              <a:t> 1861, </a:t>
            </a:r>
            <a:r>
              <a:rPr lang="de-DE" altLang="de-DE" sz="800" i="1" dirty="0" err="1"/>
              <a:t>Geophys</a:t>
            </a:r>
            <a:r>
              <a:rPr lang="de-DE" altLang="de-DE" sz="800" i="1" dirty="0"/>
              <a:t>. Res. </a:t>
            </a:r>
            <a:r>
              <a:rPr lang="de-DE" altLang="de-DE" sz="800" i="1" dirty="0" err="1"/>
              <a:t>Lett</a:t>
            </a:r>
            <a:r>
              <a:rPr lang="de-DE" altLang="de-DE" sz="800" dirty="0"/>
              <a:t>., 2001, 28(13), 2621-2624. </a:t>
            </a:r>
          </a:p>
        </p:txBody>
      </p:sp>
      <p:sp>
        <p:nvSpPr>
          <p:cNvPr id="62515" name="Textfeld 8">
            <a:extLst>
              <a:ext uri="{FF2B5EF4-FFF2-40B4-BE49-F238E27FC236}">
                <a16:creationId xmlns:a16="http://schemas.microsoft.com/office/drawing/2014/main" id="{BFC189EC-28EF-A144-B4A9-E2EDD4A5C484}"/>
              </a:ext>
            </a:extLst>
          </p:cNvPr>
          <p:cNvSpPr txBox="1">
            <a:spLocks noChangeArrowheads="1"/>
          </p:cNvSpPr>
          <p:nvPr/>
        </p:nvSpPr>
        <p:spPr bwMode="auto">
          <a:xfrm>
            <a:off x="554038" y="5160963"/>
            <a:ext cx="45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 1 </a:t>
            </a:r>
            <a:r>
              <a:rPr lang="ja-JP" altLang="de-DE" sz="1000"/>
              <a:t>𝛔</a:t>
            </a:r>
            <a:endParaRPr lang="de-DE" altLang="de-DE" sz="10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CA947B4A-A2ED-4541-8868-983D1A37FBD5}"/>
              </a:ext>
            </a:extLst>
          </p:cNvPr>
          <p:cNvSpPr>
            <a:spLocks noGrp="1"/>
          </p:cNvSpPr>
          <p:nvPr>
            <p:ph type="title" idx="4294967295"/>
          </p:nvPr>
        </p:nvSpPr>
        <p:spPr/>
        <p:txBody>
          <a:bodyPr/>
          <a:lstStyle/>
          <a:p>
            <a:r>
              <a:rPr lang="de-DE" altLang="de-DE">
                <a:latin typeface="Times" pitchFamily="2" charset="0"/>
                <a:ea typeface="ＭＳ Ｐゴシック" panose="020B0600070205080204" pitchFamily="34" charset="-128"/>
              </a:rPr>
              <a:t>Conclusion 2</a:t>
            </a:r>
          </a:p>
        </p:txBody>
      </p:sp>
      <p:sp>
        <p:nvSpPr>
          <p:cNvPr id="63491" name="Fußzeilenplatzhalter 3">
            <a:extLst>
              <a:ext uri="{FF2B5EF4-FFF2-40B4-BE49-F238E27FC236}">
                <a16:creationId xmlns:a16="http://schemas.microsoft.com/office/drawing/2014/main" id="{C0748608-B68F-0248-8187-DFCE683650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63492" name="Foliennummernplatzhalter 4">
            <a:extLst>
              <a:ext uri="{FF2B5EF4-FFF2-40B4-BE49-F238E27FC236}">
                <a16:creationId xmlns:a16="http://schemas.microsoft.com/office/drawing/2014/main" id="{CD940734-E3DE-2740-871D-CF72FDD43F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4534DC-64EA-5140-B6BF-677252F95533}" type="slidenum">
              <a:rPr lang="de-DE" altLang="de-DE" sz="1200">
                <a:solidFill>
                  <a:srgbClr val="898989"/>
                </a:solidFill>
                <a:latin typeface="Times" pitchFamily="2" charset="0"/>
              </a:rPr>
              <a:pPr eaLnBrk="1" hangingPunct="1"/>
              <a:t>27</a:t>
            </a:fld>
            <a:endParaRPr lang="de-DE" altLang="de-DE" sz="1200">
              <a:solidFill>
                <a:srgbClr val="898989"/>
              </a:solidFill>
              <a:latin typeface="Times" pitchFamily="2" charset="0"/>
            </a:endParaRPr>
          </a:p>
        </p:txBody>
      </p:sp>
      <p:sp>
        <p:nvSpPr>
          <p:cNvPr id="6" name="Inhaltsplatzhalter 5">
            <a:extLst>
              <a:ext uri="{FF2B5EF4-FFF2-40B4-BE49-F238E27FC236}">
                <a16:creationId xmlns:a16="http://schemas.microsoft.com/office/drawing/2014/main" id="{7F2CCE94-353A-FA46-B5E8-F9557FA471AD}"/>
              </a:ext>
            </a:extLst>
          </p:cNvPr>
          <p:cNvSpPr>
            <a:spLocks noGrp="1"/>
          </p:cNvSpPr>
          <p:nvPr>
            <p:ph idx="1"/>
          </p:nvPr>
        </p:nvSpPr>
        <p:spPr/>
        <p:txBody>
          <a:bodyPr/>
          <a:lstStyle/>
          <a:p>
            <a:r>
              <a:rPr lang="de-DE" altLang="de-DE">
                <a:latin typeface="Times" pitchFamily="2" charset="0"/>
                <a:ea typeface="ＭＳ Ｐゴシック" panose="020B0600070205080204" pitchFamily="34" charset="-128"/>
              </a:rPr>
              <a:t>Systematic biases and sources of errors are plenty</a:t>
            </a:r>
          </a:p>
          <a:p>
            <a:r>
              <a:rPr lang="de-DE" altLang="de-DE">
                <a:latin typeface="Times" pitchFamily="2" charset="0"/>
                <a:ea typeface="ＭＳ Ｐゴシック" panose="020B0600070205080204" pitchFamily="34" charset="-128"/>
              </a:rPr>
              <a:t>Lots of them contaminate strongly all data and must be identified &amp; determined</a:t>
            </a:r>
          </a:p>
          <a:p>
            <a:pPr lvl="1"/>
            <a:r>
              <a:rPr lang="de-DE" altLang="de-DE">
                <a:latin typeface="Times" pitchFamily="2" charset="0"/>
                <a:ea typeface="ＭＳ Ｐゴシック" panose="020B0600070205080204" pitchFamily="34" charset="-128"/>
              </a:rPr>
              <a:t>either corrected </a:t>
            </a:r>
          </a:p>
          <a:p>
            <a:pPr lvl="2"/>
            <a:r>
              <a:rPr lang="de-DE" altLang="de-DE">
                <a:latin typeface="Times" pitchFamily="2" charset="0"/>
                <a:ea typeface="ＭＳ Ｐゴシック" panose="020B0600070205080204" pitchFamily="34" charset="-128"/>
              </a:rPr>
              <a:t>only done in few cases</a:t>
            </a:r>
          </a:p>
          <a:p>
            <a:pPr lvl="1"/>
            <a:r>
              <a:rPr lang="de-DE" altLang="de-DE">
                <a:latin typeface="Times" pitchFamily="2" charset="0"/>
                <a:ea typeface="ＭＳ Ｐゴシック" panose="020B0600070205080204" pitchFamily="34" charset="-128"/>
              </a:rPr>
              <a:t>or indicated</a:t>
            </a:r>
          </a:p>
          <a:p>
            <a:r>
              <a:rPr lang="de-DE" altLang="de-DE">
                <a:latin typeface="Times" pitchFamily="2" charset="0"/>
                <a:ea typeface="ＭＳ Ｐゴシック" panose="020B0600070205080204" pitchFamily="34" charset="-128"/>
              </a:rPr>
              <a:t>The existing timeseries lag of precise error ranges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5">
            <a:extLst>
              <a:ext uri="{FF2B5EF4-FFF2-40B4-BE49-F238E27FC236}">
                <a16:creationId xmlns:a16="http://schemas.microsoft.com/office/drawing/2014/main" id="{A85EC14D-7106-6341-B590-D6D534B00EA1}"/>
              </a:ext>
            </a:extLst>
          </p:cNvPr>
          <p:cNvSpPr>
            <a:spLocks noGrp="1"/>
          </p:cNvSpPr>
          <p:nvPr>
            <p:ph type="sldNum" sz="quarter" idx="12"/>
          </p:nvPr>
        </p:nvSpPr>
        <p:spPr bwMode="auto">
          <a:xfrm>
            <a:off x="57150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E62A364-6854-1741-9E00-20C08C724223}" type="slidenum">
              <a:rPr lang="de-DE" altLang="de-DE" sz="1200">
                <a:solidFill>
                  <a:srgbClr val="898989"/>
                </a:solidFill>
                <a:latin typeface="Times" pitchFamily="2" charset="0"/>
              </a:rPr>
              <a:pPr eaLnBrk="1" hangingPunct="1"/>
              <a:t>28</a:t>
            </a:fld>
            <a:endParaRPr lang="de-DE" altLang="de-DE" sz="1200">
              <a:solidFill>
                <a:srgbClr val="898989"/>
              </a:solidFill>
              <a:latin typeface="Times" pitchFamily="2" charset="0"/>
            </a:endParaRPr>
          </a:p>
        </p:txBody>
      </p:sp>
      <p:sp>
        <p:nvSpPr>
          <p:cNvPr id="36867" name="Rectangle 2">
            <a:extLst>
              <a:ext uri="{FF2B5EF4-FFF2-40B4-BE49-F238E27FC236}">
                <a16:creationId xmlns:a16="http://schemas.microsoft.com/office/drawing/2014/main" id="{CC69DBA8-805D-BD41-9611-AEF2AF0CE2D7}"/>
              </a:ext>
            </a:extLst>
          </p:cNvPr>
          <p:cNvSpPr>
            <a:spLocks noGrp="1" noChangeArrowheads="1"/>
          </p:cNvSpPr>
          <p:nvPr>
            <p:ph type="title" idx="4294967295"/>
          </p:nvPr>
        </p:nvSpPr>
        <p:spPr/>
        <p:txBody>
          <a:bodyPr rIns="35717"/>
          <a:lstStyle/>
          <a:p>
            <a:pPr eaLnBrk="1" hangingPunct="1"/>
            <a:r>
              <a:rPr lang="en-US" altLang="de-DE" sz="4000">
                <a:latin typeface="Times" pitchFamily="2" charset="0"/>
                <a:ea typeface="ＭＳ Ｐゴシック" panose="020B0600070205080204" pitchFamily="34" charset="-128"/>
              </a:rPr>
              <a:t>global average temperature time series Hadley CRU</a:t>
            </a:r>
            <a:br>
              <a:rPr lang="en-US" altLang="de-DE" sz="4000">
                <a:latin typeface="Times" pitchFamily="2" charset="0"/>
                <a:ea typeface="ＭＳ Ｐゴシック" panose="020B0600070205080204" pitchFamily="34" charset="-128"/>
              </a:rPr>
            </a:br>
            <a:r>
              <a:rPr lang="en-US" altLang="de-DE" sz="2400">
                <a:latin typeface="Times" pitchFamily="2" charset="0"/>
                <a:ea typeface="ＭＳ Ｐゴシック" panose="020B0600070205080204" pitchFamily="34" charset="-128"/>
              </a:rPr>
              <a:t>the last 150 years</a:t>
            </a:r>
            <a:endParaRPr lang="en-US" altLang="de-DE">
              <a:latin typeface="Times" pitchFamily="2" charset="0"/>
              <a:ea typeface="ＭＳ Ｐゴシック" panose="020B0600070205080204" pitchFamily="34" charset="-128"/>
            </a:endParaRPr>
          </a:p>
        </p:txBody>
      </p:sp>
      <p:pic>
        <p:nvPicPr>
          <p:cNvPr id="3" name="Picture 3">
            <a:extLst>
              <a:ext uri="{FF2B5EF4-FFF2-40B4-BE49-F238E27FC236}">
                <a16:creationId xmlns:a16="http://schemas.microsoft.com/office/drawing/2014/main" id="{616BF6F8-F896-0E4F-8DC6-7075FF640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18331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69" name="Text Box 17">
            <a:extLst>
              <a:ext uri="{FF2B5EF4-FFF2-40B4-BE49-F238E27FC236}">
                <a16:creationId xmlns:a16="http://schemas.microsoft.com/office/drawing/2014/main" id="{8FA3A715-E559-C742-9C12-3A11D1FBD049}"/>
              </a:ext>
            </a:extLst>
          </p:cNvPr>
          <p:cNvSpPr txBox="1">
            <a:spLocks/>
          </p:cNvSpPr>
          <p:nvPr/>
        </p:nvSpPr>
        <p:spPr bwMode="auto">
          <a:xfrm>
            <a:off x="7721600" y="5840413"/>
            <a:ext cx="549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4291" tIns="32146" rIns="64291" bIns="32146">
            <a:spAutoFit/>
          </a:bodyPr>
          <a:lstStyle>
            <a:lvl1pPr defTabSz="64293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de-DE" sz="1100">
                <a:solidFill>
                  <a:srgbClr val="CC020E"/>
                </a:solidFill>
                <a:latin typeface="Baskerville" panose="02020502070401020303" pitchFamily="18" charset="0"/>
                <a:ea typeface="ヒラギノ明朝 ProN W3" panose="02020300000000000000" pitchFamily="18" charset="-128"/>
                <a:sym typeface="Baskerville" panose="02020502070401020303" pitchFamily="18" charset="0"/>
              </a:rPr>
              <a:t>* IPCC</a:t>
            </a:r>
            <a:endParaRPr lang="de-DE" altLang="de-DE" sz="3000">
              <a:solidFill>
                <a:srgbClr val="5B5648"/>
              </a:solidFill>
              <a:latin typeface="Baskerville" panose="02020502070401020303" pitchFamily="18" charset="0"/>
              <a:ea typeface="ヒラギノ明朝 ProN W3" panose="02020300000000000000" pitchFamily="18" charset="-128"/>
              <a:sym typeface="Baskerville" panose="02020502070401020303" pitchFamily="18" charset="0"/>
            </a:endParaRPr>
          </a:p>
        </p:txBody>
      </p:sp>
      <p:graphicFrame>
        <p:nvGraphicFramePr>
          <p:cNvPr id="25" name="Diagramm 24">
            <a:extLst>
              <a:ext uri="{FF2B5EF4-FFF2-40B4-BE49-F238E27FC236}">
                <a16:creationId xmlns:a16="http://schemas.microsoft.com/office/drawing/2014/main" id="{7C547D8A-D4B4-CB46-BEF8-1C3793B4B676}"/>
              </a:ext>
            </a:extLst>
          </p:cNvPr>
          <p:cNvGraphicFramePr/>
          <p:nvPr/>
        </p:nvGraphicFramePr>
        <p:xfrm>
          <a:off x="2057400" y="2057400"/>
          <a:ext cx="6019800" cy="3721100"/>
        </p:xfrm>
        <a:graphic>
          <a:graphicData uri="http://schemas.openxmlformats.org/drawingml/2006/chart">
            <c:chart xmlns:c="http://schemas.openxmlformats.org/drawingml/2006/chart" xmlns:r="http://schemas.openxmlformats.org/officeDocument/2006/relationships" r:id="rId4"/>
          </a:graphicData>
        </a:graphic>
      </p:graphicFrame>
      <p:sp>
        <p:nvSpPr>
          <p:cNvPr id="36871" name="Fußzeilenplatzhalter 25">
            <a:extLst>
              <a:ext uri="{FF2B5EF4-FFF2-40B4-BE49-F238E27FC236}">
                <a16:creationId xmlns:a16="http://schemas.microsoft.com/office/drawing/2014/main" id="{09455059-3A24-6345-B559-2EA132EC41E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grpSp>
        <p:nvGrpSpPr>
          <p:cNvPr id="4" name="Gruppierung 17">
            <a:extLst>
              <a:ext uri="{FF2B5EF4-FFF2-40B4-BE49-F238E27FC236}">
                <a16:creationId xmlns:a16="http://schemas.microsoft.com/office/drawing/2014/main" id="{8CA2DD26-64C1-A245-B6E8-FA01588446E0}"/>
              </a:ext>
            </a:extLst>
          </p:cNvPr>
          <p:cNvGrpSpPr>
            <a:grpSpLocks/>
          </p:cNvGrpSpPr>
          <p:nvPr/>
        </p:nvGrpSpPr>
        <p:grpSpPr bwMode="auto">
          <a:xfrm>
            <a:off x="2597150" y="3398838"/>
            <a:ext cx="2479675" cy="2119312"/>
            <a:chOff x="2596415" y="3398520"/>
            <a:chExt cx="2480644" cy="2119697"/>
          </a:xfrm>
        </p:grpSpPr>
        <p:sp>
          <p:nvSpPr>
            <p:cNvPr id="15" name="Pfeil nach unten 14">
              <a:extLst>
                <a:ext uri="{FF2B5EF4-FFF2-40B4-BE49-F238E27FC236}">
                  <a16:creationId xmlns:a16="http://schemas.microsoft.com/office/drawing/2014/main" id="{97AD838F-A6B4-1444-A199-AC2976EB6AB3}"/>
                </a:ext>
              </a:extLst>
            </p:cNvPr>
            <p:cNvSpPr>
              <a:spLocks noChangeArrowheads="1"/>
            </p:cNvSpPr>
            <p:nvPr/>
          </p:nvSpPr>
          <p:spPr bwMode="auto">
            <a:xfrm>
              <a:off x="4254413" y="3398520"/>
              <a:ext cx="822646" cy="822474"/>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endParaRPr lang="de-DE"/>
            </a:p>
          </p:txBody>
        </p:sp>
        <p:sp>
          <p:nvSpPr>
            <p:cNvPr id="16" name="Pfeil nach oben 15">
              <a:extLst>
                <a:ext uri="{FF2B5EF4-FFF2-40B4-BE49-F238E27FC236}">
                  <a16:creationId xmlns:a16="http://schemas.microsoft.com/office/drawing/2014/main" id="{97959B92-E111-3547-B89C-4BA18B4E2074}"/>
                </a:ext>
              </a:extLst>
            </p:cNvPr>
            <p:cNvSpPr>
              <a:spLocks noChangeArrowheads="1"/>
            </p:cNvSpPr>
            <p:nvPr/>
          </p:nvSpPr>
          <p:spPr bwMode="auto">
            <a:xfrm>
              <a:off x="2596415" y="4695743"/>
              <a:ext cx="822646" cy="822474"/>
            </a:xfrm>
            <a:prstGeom prst="up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accel="50000" decel="5000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ußzeilenplatzhalter 2">
            <a:extLst>
              <a:ext uri="{FF2B5EF4-FFF2-40B4-BE49-F238E27FC236}">
                <a16:creationId xmlns:a16="http://schemas.microsoft.com/office/drawing/2014/main" id="{CC54C7BA-A121-5047-BAC7-07C45146764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68611" name="Foliennummernplatzhalter 3">
            <a:extLst>
              <a:ext uri="{FF2B5EF4-FFF2-40B4-BE49-F238E27FC236}">
                <a16:creationId xmlns:a16="http://schemas.microsoft.com/office/drawing/2014/main" id="{F9E62C57-CFD1-3148-BB95-D18224DD3B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546F58E-487E-CB4D-8366-DE46D1F0BF92}" type="slidenum">
              <a:rPr lang="de-DE" altLang="de-DE" sz="1200">
                <a:solidFill>
                  <a:srgbClr val="898989"/>
                </a:solidFill>
                <a:latin typeface="Times" pitchFamily="2" charset="0"/>
              </a:rPr>
              <a:pPr eaLnBrk="1" hangingPunct="1"/>
              <a:t>29</a:t>
            </a:fld>
            <a:endParaRPr lang="de-DE" altLang="de-DE" sz="1200">
              <a:solidFill>
                <a:srgbClr val="898989"/>
              </a:solidFill>
              <a:latin typeface="Times" pitchFamily="2" charset="0"/>
            </a:endParaRPr>
          </a:p>
        </p:txBody>
      </p:sp>
      <p:graphicFrame>
        <p:nvGraphicFramePr>
          <p:cNvPr id="5" name="Diagramm 4">
            <a:extLst>
              <a:ext uri="{FF2B5EF4-FFF2-40B4-BE49-F238E27FC236}">
                <a16:creationId xmlns:a16="http://schemas.microsoft.com/office/drawing/2014/main" id="{44AAEABD-AAF4-114E-8C92-07E6A2B6A993}"/>
              </a:ext>
            </a:extLst>
          </p:cNvPr>
          <p:cNvGraphicFramePr>
            <a:graphicFrameLocks/>
          </p:cNvGraphicFramePr>
          <p:nvPr>
            <p:extLst>
              <p:ext uri="{D42A27DB-BD31-4B8C-83A1-F6EECF244321}">
                <p14:modId xmlns:p14="http://schemas.microsoft.com/office/powerpoint/2010/main" val="886114663"/>
              </p:ext>
            </p:extLst>
          </p:nvPr>
        </p:nvGraphicFramePr>
        <p:xfrm>
          <a:off x="390753" y="863600"/>
          <a:ext cx="8433726" cy="513080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5">
            <a:extLst>
              <a:ext uri="{FF2B5EF4-FFF2-40B4-BE49-F238E27FC236}">
                <a16:creationId xmlns:a16="http://schemas.microsoft.com/office/drawing/2014/main" id="{FC156FC3-C158-2D4B-BD60-89F7B5B769C9}"/>
              </a:ext>
            </a:extLst>
          </p:cNvPr>
          <p:cNvGrpSpPr>
            <a:grpSpLocks/>
          </p:cNvGrpSpPr>
          <p:nvPr/>
        </p:nvGrpSpPr>
        <p:grpSpPr bwMode="auto">
          <a:xfrm>
            <a:off x="3517900" y="2661007"/>
            <a:ext cx="5500688" cy="2496620"/>
            <a:chOff x="0" y="0"/>
            <a:chExt cx="4929" cy="1816"/>
          </a:xfrm>
        </p:grpSpPr>
        <p:sp>
          <p:nvSpPr>
            <p:cNvPr id="68614" name="Line 6">
              <a:extLst>
                <a:ext uri="{FF2B5EF4-FFF2-40B4-BE49-F238E27FC236}">
                  <a16:creationId xmlns:a16="http://schemas.microsoft.com/office/drawing/2014/main" id="{BAC01173-15AE-8E40-9203-02F7A7090AB9}"/>
                </a:ext>
              </a:extLst>
            </p:cNvPr>
            <p:cNvSpPr>
              <a:spLocks noChangeShapeType="1"/>
            </p:cNvSpPr>
            <p:nvPr/>
          </p:nvSpPr>
          <p:spPr bwMode="auto">
            <a:xfrm flipH="1">
              <a:off x="4528" y="0"/>
              <a:ext cx="24" cy="1816"/>
            </a:xfrm>
            <a:prstGeom prst="line">
              <a:avLst/>
            </a:prstGeom>
            <a:noFill/>
            <a:ln w="38100">
              <a:solidFill>
                <a:srgbClr val="FF2712"/>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68615" name="Line 7">
              <a:extLst>
                <a:ext uri="{FF2B5EF4-FFF2-40B4-BE49-F238E27FC236}">
                  <a16:creationId xmlns:a16="http://schemas.microsoft.com/office/drawing/2014/main" id="{1C96FCC3-ED8E-9D42-B67A-7F19A347D0F0}"/>
                </a:ext>
              </a:extLst>
            </p:cNvPr>
            <p:cNvSpPr>
              <a:spLocks noChangeShapeType="1"/>
            </p:cNvSpPr>
            <p:nvPr/>
          </p:nvSpPr>
          <p:spPr bwMode="auto">
            <a:xfrm rot="10800000" flipH="1">
              <a:off x="3576" y="7"/>
              <a:ext cx="1032" cy="1"/>
            </a:xfrm>
            <a:prstGeom prst="line">
              <a:avLst/>
            </a:prstGeom>
            <a:noFill/>
            <a:ln w="38100">
              <a:solidFill>
                <a:srgbClr val="D90B00"/>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68616" name="Line 8">
              <a:extLst>
                <a:ext uri="{FF2B5EF4-FFF2-40B4-BE49-F238E27FC236}">
                  <a16:creationId xmlns:a16="http://schemas.microsoft.com/office/drawing/2014/main" id="{F9E64038-41C0-AC43-857C-3FE755EFBA53}"/>
                </a:ext>
              </a:extLst>
            </p:cNvPr>
            <p:cNvSpPr>
              <a:spLocks noChangeShapeType="1"/>
            </p:cNvSpPr>
            <p:nvPr/>
          </p:nvSpPr>
          <p:spPr bwMode="auto">
            <a:xfrm>
              <a:off x="0" y="1808"/>
              <a:ext cx="4616" cy="7"/>
            </a:xfrm>
            <a:prstGeom prst="line">
              <a:avLst/>
            </a:prstGeom>
            <a:noFill/>
            <a:ln w="38100">
              <a:solidFill>
                <a:srgbClr val="D90B00"/>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68617" name="Rectangle 9">
              <a:extLst>
                <a:ext uri="{FF2B5EF4-FFF2-40B4-BE49-F238E27FC236}">
                  <a16:creationId xmlns:a16="http://schemas.microsoft.com/office/drawing/2014/main" id="{C5B1854B-5B84-724E-A0C7-25F33B4DF4A8}"/>
                </a:ext>
              </a:extLst>
            </p:cNvPr>
            <p:cNvSpPr>
              <a:spLocks/>
            </p:cNvSpPr>
            <p:nvPr/>
          </p:nvSpPr>
          <p:spPr bwMode="auto">
            <a:xfrm>
              <a:off x="3311" y="611"/>
              <a:ext cx="161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de-DE" sz="2800" dirty="0">
                  <a:solidFill>
                    <a:srgbClr val="FF1827"/>
                  </a:solidFill>
                  <a:latin typeface="Baskerville" panose="02020502070401020303" pitchFamily="18" charset="0"/>
                  <a:sym typeface="Baskerville" panose="02020502070401020303" pitchFamily="18" charset="0"/>
                </a:rPr>
                <a:t>ca. 4 °C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Inhaltsplatzhalter 1">
            <a:extLst>
              <a:ext uri="{FF2B5EF4-FFF2-40B4-BE49-F238E27FC236}">
                <a16:creationId xmlns:a16="http://schemas.microsoft.com/office/drawing/2014/main" id="{7203872E-9B98-9547-B5E4-321FAA4456CC}"/>
              </a:ext>
            </a:extLst>
          </p:cNvPr>
          <p:cNvSpPr>
            <a:spLocks noGrp="1"/>
          </p:cNvSpPr>
          <p:nvPr>
            <p:ph idx="1"/>
          </p:nvPr>
        </p:nvSpPr>
        <p:spPr>
          <a:xfrm>
            <a:off x="457200" y="1600201"/>
            <a:ext cx="8229600" cy="3629346"/>
          </a:xfrm>
        </p:spPr>
        <p:txBody>
          <a:bodyPr/>
          <a:lstStyle/>
          <a:p>
            <a:r>
              <a:rPr lang="de-DE" altLang="de-DE" sz="2800" dirty="0">
                <a:latin typeface="Times" pitchFamily="2" charset="0"/>
                <a:ea typeface="ＭＳ Ｐゴシック" panose="020B0600070205080204" pitchFamily="34" charset="-128"/>
              </a:rPr>
              <a:t>Human </a:t>
            </a:r>
            <a:r>
              <a:rPr lang="de-DE" altLang="de-DE" sz="2800" dirty="0" err="1">
                <a:latin typeface="Times" pitchFamily="2" charset="0"/>
                <a:ea typeface="ＭＳ Ｐゴシック" panose="020B0600070205080204" pitchFamily="34" charset="-128"/>
              </a:rPr>
              <a:t>reading</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errors</a:t>
            </a:r>
            <a:r>
              <a:rPr lang="de-DE" altLang="de-DE" sz="2800" dirty="0">
                <a:latin typeface="Times" pitchFamily="2" charset="0"/>
                <a:ea typeface="ＭＳ Ｐゴシック" panose="020B0600070205080204" pitchFamily="34" charset="-128"/>
              </a:rPr>
              <a:t> in </a:t>
            </a:r>
            <a:r>
              <a:rPr lang="de-DE" altLang="de-DE" sz="2800" dirty="0" err="1">
                <a:latin typeface="Times" pitchFamily="2" charset="0"/>
                <a:ea typeface="ＭＳ Ｐゴシック" panose="020B0600070205080204" pitchFamily="34" charset="-128"/>
              </a:rPr>
              <a:t>accuracy</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and</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resolution</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of</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historical</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data</a:t>
            </a:r>
            <a:r>
              <a:rPr lang="de-DE" altLang="de-DE" sz="2800" dirty="0">
                <a:latin typeface="Times" pitchFamily="2" charset="0"/>
                <a:ea typeface="ＭＳ Ｐゴシック" panose="020B0600070205080204" pitchFamily="34" charset="-128"/>
              </a:rPr>
              <a:t> </a:t>
            </a:r>
          </a:p>
          <a:p>
            <a:r>
              <a:rPr lang="de-DE" altLang="de-DE" sz="2800" dirty="0" err="1">
                <a:latin typeface="Times" pitchFamily="2" charset="0"/>
                <a:ea typeface="ＭＳ Ｐゴシック" panose="020B0600070205080204" pitchFamily="34" charset="-128"/>
              </a:rPr>
              <a:t>Mechanical</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thermometer</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resolution</a:t>
            </a:r>
            <a:endParaRPr lang="de-DE" altLang="de-DE" sz="2800" dirty="0">
              <a:latin typeface="Times" pitchFamily="2" charset="0"/>
              <a:ea typeface="ＭＳ Ｐゴシック" panose="020B0600070205080204" pitchFamily="34" charset="-128"/>
            </a:endParaRPr>
          </a:p>
          <a:p>
            <a:r>
              <a:rPr lang="de-DE" altLang="de-DE" sz="2800" dirty="0">
                <a:latin typeface="Times" pitchFamily="2" charset="0"/>
                <a:ea typeface="ＭＳ Ｐゴシック" panose="020B0600070205080204" pitchFamily="34" charset="-128"/>
              </a:rPr>
              <a:t>Electronic </a:t>
            </a:r>
            <a:r>
              <a:rPr lang="de-DE" altLang="de-DE" sz="2800" dirty="0" err="1">
                <a:latin typeface="Times" pitchFamily="2" charset="0"/>
                <a:ea typeface="ＭＳ Ｐゴシック" panose="020B0600070205080204" pitchFamily="34" charset="-128"/>
              </a:rPr>
              <a:t>gauge</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calibration</a:t>
            </a:r>
            <a:endParaRPr lang="de-DE" altLang="de-DE" sz="2800" dirty="0">
              <a:latin typeface="Times" pitchFamily="2" charset="0"/>
              <a:ea typeface="ＭＳ Ｐゴシック" panose="020B0600070205080204" pitchFamily="34" charset="-128"/>
            </a:endParaRPr>
          </a:p>
          <a:p>
            <a:r>
              <a:rPr lang="de-DE" altLang="de-DE" sz="2800" dirty="0" err="1">
                <a:latin typeface="Times" pitchFamily="2" charset="0"/>
                <a:ea typeface="ＭＳ Ｐゴシック" panose="020B0600070205080204" pitchFamily="34" charset="-128"/>
              </a:rPr>
              <a:t>Mechanical</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and</a:t>
            </a:r>
            <a:r>
              <a:rPr lang="de-DE" altLang="de-DE" sz="2800" dirty="0">
                <a:latin typeface="Times" pitchFamily="2" charset="0"/>
                <a:ea typeface="ＭＳ Ｐゴシック" panose="020B0600070205080204" pitchFamily="34" charset="-128"/>
              </a:rPr>
              <a:t> Electronic </a:t>
            </a:r>
            <a:r>
              <a:rPr lang="de-DE" altLang="de-DE" sz="2800" dirty="0" err="1">
                <a:latin typeface="Times" pitchFamily="2" charset="0"/>
                <a:ea typeface="ＭＳ Ｐゴシック" panose="020B0600070205080204" pitchFamily="34" charset="-128"/>
              </a:rPr>
              <a:t>temperature</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gauge</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accuracy</a:t>
            </a:r>
            <a:endParaRPr lang="de-DE" altLang="de-DE" sz="2800" dirty="0">
              <a:latin typeface="Times" pitchFamily="2" charset="0"/>
              <a:ea typeface="ＭＳ Ｐゴシック" panose="020B0600070205080204" pitchFamily="34" charset="-128"/>
            </a:endParaRPr>
          </a:p>
          <a:p>
            <a:r>
              <a:rPr lang="de-DE" altLang="de-DE" sz="2800" dirty="0">
                <a:latin typeface="Times" pitchFamily="2" charset="0"/>
                <a:ea typeface="ＭＳ Ｐゴシック" panose="020B0600070205080204" pitchFamily="34" charset="-128"/>
              </a:rPr>
              <a:t>Hysteresis (</a:t>
            </a:r>
            <a:r>
              <a:rPr lang="de-DE" altLang="de-DE" sz="2800" dirty="0" err="1">
                <a:latin typeface="Times" pitchFamily="2" charset="0"/>
                <a:ea typeface="ＭＳ Ｐゴシック" panose="020B0600070205080204" pitchFamily="34" charset="-128"/>
              </a:rPr>
              <a:t>sensitivty</a:t>
            </a:r>
            <a:r>
              <a:rPr lang="de-DE" altLang="de-DE" sz="2800" dirty="0">
                <a:latin typeface="Times" pitchFamily="2" charset="0"/>
                <a:ea typeface="ＭＳ Ｐゴシック" panose="020B0600070205080204" pitchFamily="34" charset="-128"/>
              </a:rPr>
              <a:t>) in modern </a:t>
            </a:r>
            <a:r>
              <a:rPr lang="de-DE" altLang="de-DE" sz="2800" dirty="0" err="1">
                <a:latin typeface="Times" pitchFamily="2" charset="0"/>
                <a:ea typeface="ＭＳ Ｐゴシック" panose="020B0600070205080204" pitchFamily="34" charset="-128"/>
              </a:rPr>
              <a:t>data</a:t>
            </a:r>
            <a:r>
              <a:rPr lang="de-DE" altLang="de-DE" sz="2800" dirty="0">
                <a:latin typeface="Times" pitchFamily="2" charset="0"/>
                <a:ea typeface="ＭＳ Ｐゴシック" panose="020B0600070205080204" pitchFamily="34" charset="-128"/>
              </a:rPr>
              <a:t> </a:t>
            </a:r>
            <a:r>
              <a:rPr lang="de-DE" altLang="de-DE" sz="2800" dirty="0" err="1">
                <a:latin typeface="Times" pitchFamily="2" charset="0"/>
                <a:ea typeface="ＭＳ Ｐゴシック" panose="020B0600070205080204" pitchFamily="34" charset="-128"/>
              </a:rPr>
              <a:t>acquisition</a:t>
            </a:r>
            <a:r>
              <a:rPr lang="de-DE" altLang="de-DE" sz="2800" dirty="0">
                <a:latin typeface="Times" pitchFamily="2" charset="0"/>
                <a:ea typeface="ＭＳ Ｐゴシック" panose="020B0600070205080204" pitchFamily="34" charset="-128"/>
              </a:rPr>
              <a:t> </a:t>
            </a:r>
          </a:p>
        </p:txBody>
      </p:sp>
      <p:sp>
        <p:nvSpPr>
          <p:cNvPr id="26627" name="Fußzeilenplatzhalter 2">
            <a:extLst>
              <a:ext uri="{FF2B5EF4-FFF2-40B4-BE49-F238E27FC236}">
                <a16:creationId xmlns:a16="http://schemas.microsoft.com/office/drawing/2014/main" id="{810178EF-4C8D-F54D-9C7D-933BCD29075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26628" name="Foliennummernplatzhalter 3">
            <a:extLst>
              <a:ext uri="{FF2B5EF4-FFF2-40B4-BE49-F238E27FC236}">
                <a16:creationId xmlns:a16="http://schemas.microsoft.com/office/drawing/2014/main" id="{E18E5B6E-5CE1-B246-8DB5-966C7FE427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FE92C2B-926E-BA4C-ADB0-27B3ABD61485}" type="slidenum">
              <a:rPr lang="de-DE" altLang="de-DE" sz="1200">
                <a:solidFill>
                  <a:srgbClr val="898989"/>
                </a:solidFill>
                <a:latin typeface="Times" pitchFamily="2" charset="0"/>
              </a:rPr>
              <a:pPr eaLnBrk="1" hangingPunct="1"/>
              <a:t>3</a:t>
            </a:fld>
            <a:endParaRPr lang="de-DE" altLang="de-DE" sz="1200">
              <a:solidFill>
                <a:srgbClr val="898989"/>
              </a:solidFill>
              <a:latin typeface="Times" pitchFamily="2" charset="0"/>
            </a:endParaRPr>
          </a:p>
        </p:txBody>
      </p:sp>
      <p:sp>
        <p:nvSpPr>
          <p:cNvPr id="26629" name="Textfeld 4">
            <a:extLst>
              <a:ext uri="{FF2B5EF4-FFF2-40B4-BE49-F238E27FC236}">
                <a16:creationId xmlns:a16="http://schemas.microsoft.com/office/drawing/2014/main" id="{2414AE46-C400-494C-9FC4-A9D80137EE8E}"/>
              </a:ext>
            </a:extLst>
          </p:cNvPr>
          <p:cNvSpPr txBox="1">
            <a:spLocks noChangeArrowheads="1"/>
          </p:cNvSpPr>
          <p:nvPr/>
        </p:nvSpPr>
        <p:spPr bwMode="auto">
          <a:xfrm>
            <a:off x="303213" y="6332538"/>
            <a:ext cx="6724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000"/>
              <a:t>Source: http://wattsupwiththat.com/2011/09/30/gao-report-on-the-poor-quality-of-the-us-climate-monitoring-network/</a:t>
            </a:r>
          </a:p>
        </p:txBody>
      </p:sp>
      <p:sp>
        <p:nvSpPr>
          <p:cNvPr id="26630" name="Textfeld 6">
            <a:extLst>
              <a:ext uri="{FF2B5EF4-FFF2-40B4-BE49-F238E27FC236}">
                <a16:creationId xmlns:a16="http://schemas.microsoft.com/office/drawing/2014/main" id="{6F46E953-E8E7-8F42-8BB9-0CDC1D04CBFF}"/>
              </a:ext>
            </a:extLst>
          </p:cNvPr>
          <p:cNvSpPr txBox="1">
            <a:spLocks noChangeArrowheads="1"/>
          </p:cNvSpPr>
          <p:nvPr/>
        </p:nvSpPr>
        <p:spPr bwMode="auto">
          <a:xfrm>
            <a:off x="700088" y="622300"/>
            <a:ext cx="81676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2800"/>
              <a:t>Fundamentals of metrology (measurement theory)</a:t>
            </a:r>
          </a:p>
          <a:p>
            <a:pPr eaLnBrk="1" hangingPunct="1"/>
            <a:endParaRPr lang="de-DE" altLang="de-DE" sz="2800"/>
          </a:p>
          <a:p>
            <a:pPr eaLnBrk="1" hangingPunct="1"/>
            <a:endParaRPr lang="de-DE" altLang="de-DE"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FB0DED2-79C6-744B-8864-F697105A37B3}"/>
              </a:ext>
            </a:extLst>
          </p:cNvPr>
          <p:cNvSpPr>
            <a:spLocks noGrp="1"/>
          </p:cNvSpPr>
          <p:nvPr>
            <p:ph type="title" idx="4294967295"/>
          </p:nvPr>
        </p:nvSpPr>
        <p:spPr/>
        <p:txBody>
          <a:bodyPr/>
          <a:lstStyle/>
          <a:p>
            <a:r>
              <a:rPr lang="de-DE" altLang="de-DE">
                <a:latin typeface="Times" pitchFamily="2" charset="0"/>
                <a:ea typeface="ＭＳ Ｐゴシック" panose="020B0600070205080204" pitchFamily="34" charset="-128"/>
              </a:rPr>
              <a:t>Conclusion 3</a:t>
            </a:r>
          </a:p>
        </p:txBody>
      </p:sp>
      <p:sp>
        <p:nvSpPr>
          <p:cNvPr id="69635" name="Fußzeilenplatzhalter 3">
            <a:extLst>
              <a:ext uri="{FF2B5EF4-FFF2-40B4-BE49-F238E27FC236}">
                <a16:creationId xmlns:a16="http://schemas.microsoft.com/office/drawing/2014/main" id="{E690D855-13BE-3043-82EA-31C3E6A9EE9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69636" name="Foliennummernplatzhalter 4">
            <a:extLst>
              <a:ext uri="{FF2B5EF4-FFF2-40B4-BE49-F238E27FC236}">
                <a16:creationId xmlns:a16="http://schemas.microsoft.com/office/drawing/2014/main" id="{CAF54EF6-08F3-CD41-B178-45BDC72D9A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4BC4DC-5C7C-A942-895C-3CB7D13D73AF}" type="slidenum">
              <a:rPr lang="de-DE" altLang="de-DE" sz="1200">
                <a:solidFill>
                  <a:srgbClr val="898989"/>
                </a:solidFill>
                <a:latin typeface="Times" pitchFamily="2" charset="0"/>
              </a:rPr>
              <a:pPr eaLnBrk="1" hangingPunct="1"/>
              <a:t>30</a:t>
            </a:fld>
            <a:endParaRPr lang="de-DE" altLang="de-DE" sz="1200">
              <a:solidFill>
                <a:srgbClr val="898989"/>
              </a:solidFill>
              <a:latin typeface="Times" pitchFamily="2" charset="0"/>
            </a:endParaRPr>
          </a:p>
        </p:txBody>
      </p:sp>
      <p:sp>
        <p:nvSpPr>
          <p:cNvPr id="6" name="Inhaltsplatzhalter 5">
            <a:extLst>
              <a:ext uri="{FF2B5EF4-FFF2-40B4-BE49-F238E27FC236}">
                <a16:creationId xmlns:a16="http://schemas.microsoft.com/office/drawing/2014/main" id="{6F19BB0B-C3E1-9B49-8271-86DD3D4753B2}"/>
              </a:ext>
            </a:extLst>
          </p:cNvPr>
          <p:cNvSpPr>
            <a:spLocks noGrp="1"/>
          </p:cNvSpPr>
          <p:nvPr>
            <p:ph idx="1"/>
          </p:nvPr>
        </p:nvSpPr>
        <p:spPr>
          <a:xfrm>
            <a:off x="457200" y="1624012"/>
            <a:ext cx="8229600" cy="4525963"/>
          </a:xfrm>
        </p:spPr>
        <p:txBody>
          <a:bodyPr/>
          <a:lstStyle/>
          <a:p>
            <a:r>
              <a:rPr lang="de-DE" altLang="de-DE" dirty="0" err="1">
                <a:latin typeface="Times" pitchFamily="2" charset="0"/>
                <a:ea typeface="ＭＳ Ｐゴシック" panose="020B0600070205080204" pitchFamily="34" charset="-128"/>
              </a:rPr>
              <a:t>the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calculated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mean</a:t>
            </a:r>
            <a:r>
              <a:rPr lang="de-DE" altLang="de-DE" dirty="0">
                <a:latin typeface="Times" pitchFamily="2" charset="0"/>
                <a:ea typeface="ＭＳ Ｐゴシック" panose="020B0600070205080204" pitchFamily="34" charset="-128"/>
              </a:rPr>
              <a:t> lies </a:t>
            </a:r>
            <a:r>
              <a:rPr lang="de-DE" altLang="de-DE" dirty="0" err="1">
                <a:latin typeface="Times" pitchFamily="2" charset="0"/>
                <a:ea typeface="ＭＳ Ｐゴシック" panose="020B0600070205080204" pitchFamily="34" charset="-128"/>
              </a:rPr>
              <a:t>anywhere</a:t>
            </a:r>
            <a:r>
              <a:rPr lang="de-DE" altLang="de-DE" dirty="0">
                <a:latin typeface="Times" pitchFamily="2" charset="0"/>
                <a:ea typeface="ＭＳ Ｐゴシック" panose="020B0600070205080204" pitchFamily="34" charset="-128"/>
              </a:rPr>
              <a:t> in a </a:t>
            </a:r>
            <a:r>
              <a:rPr lang="de-DE" altLang="de-DE" dirty="0" err="1">
                <a:latin typeface="Times" pitchFamily="2" charset="0"/>
                <a:ea typeface="ＭＳ Ｐゴシック" panose="020B0600070205080204" pitchFamily="34" charset="-128"/>
              </a:rPr>
              <a:t>much</a:t>
            </a:r>
            <a:r>
              <a:rPr lang="de-DE" altLang="de-DE" dirty="0">
                <a:latin typeface="Times" pitchFamily="2" charset="0"/>
                <a:ea typeface="ＭＳ Ｐゴシック" panose="020B0600070205080204" pitchFamily="34" charset="-128"/>
              </a:rPr>
              <a:t> wider </a:t>
            </a:r>
            <a:r>
              <a:rPr lang="de-DE" altLang="de-DE" dirty="0" err="1">
                <a:latin typeface="Times" pitchFamily="2" charset="0"/>
                <a:ea typeface="ＭＳ Ｐゴシック" panose="020B0600070205080204" pitchFamily="34" charset="-128"/>
              </a:rPr>
              <a:t>uncertainty</a:t>
            </a:r>
            <a:r>
              <a:rPr lang="de-DE" altLang="de-DE" dirty="0">
                <a:latin typeface="Times" pitchFamily="2" charset="0"/>
                <a:ea typeface="ＭＳ Ｐゴシック" panose="020B0600070205080204" pitchFamily="34" charset="-128"/>
              </a:rPr>
              <a:t> band </a:t>
            </a:r>
          </a:p>
          <a:p>
            <a:r>
              <a:rPr lang="de-DE" altLang="de-DE" dirty="0" err="1">
                <a:latin typeface="Times" pitchFamily="2" charset="0"/>
                <a:ea typeface="ＭＳ Ｐゴシック" panose="020B0600070205080204" pitchFamily="34" charset="-128"/>
              </a:rPr>
              <a:t>any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attribution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potential </a:t>
            </a:r>
            <a:r>
              <a:rPr lang="de-DE" altLang="de-DE" dirty="0" err="1">
                <a:latin typeface="Times" pitchFamily="2" charset="0"/>
                <a:ea typeface="ＭＳ Ｐゴシック" panose="020B0600070205080204" pitchFamily="34" charset="-128"/>
              </a:rPr>
              <a:t>causation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to</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changes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that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numbers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therefore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speculative</a:t>
            </a:r>
            <a:endParaRPr lang="de-DE" altLang="de-DE" dirty="0">
              <a:latin typeface="Times" pitchFamily="2" charset="0"/>
              <a:ea typeface="ＭＳ Ｐゴシック" panose="020B0600070205080204" pitchFamily="34" charset="-128"/>
            </a:endParaRPr>
          </a:p>
          <a:p>
            <a:r>
              <a:rPr lang="de-DE" altLang="de-DE" dirty="0">
                <a:latin typeface="Times" pitchFamily="2" charset="0"/>
                <a:ea typeface="ＭＳ Ｐゴシック" panose="020B0600070205080204" pitchFamily="34" charset="-128"/>
              </a:rPr>
              <a:t>global </a:t>
            </a:r>
            <a:r>
              <a:rPr lang="de-DE" altLang="de-DE" dirty="0" err="1">
                <a:latin typeface="Times" pitchFamily="2" charset="0"/>
                <a:ea typeface="ＭＳ Ｐゴシック" panose="020B0600070205080204" pitchFamily="34" charset="-128"/>
              </a:rPr>
              <a:t>average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temperature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anomalies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are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specific</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numbers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only</a:t>
            </a:r>
            <a:r>
              <a:rPr lang="de-DE" altLang="de-DE" dirty="0">
                <a:latin typeface="Times" pitchFamily="2" charset="0"/>
                <a:ea typeface="ＭＳ Ｐゴシック" panose="020B0600070205080204" pitchFamily="34" charset="-128"/>
              </a:rPr>
              <a:t> </a:t>
            </a:r>
          </a:p>
          <a:p>
            <a:r>
              <a:rPr lang="de-DE" altLang="de-DE" b="1" dirty="0" err="1">
                <a:solidFill>
                  <a:srgbClr val="C00000"/>
                </a:solidFill>
                <a:latin typeface="Times" pitchFamily="2" charset="0"/>
                <a:ea typeface="ＭＳ Ｐゴシック" panose="020B0600070205080204" pitchFamily="34" charset="-128"/>
              </a:rPr>
              <a:t>Only</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good</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news</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are</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Oscillating</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forces</a:t>
            </a:r>
            <a:r>
              <a:rPr lang="de-DE" altLang="de-DE" b="1" dirty="0">
                <a:solidFill>
                  <a:srgbClr val="C00000"/>
                </a:solidFill>
                <a:latin typeface="Times" pitchFamily="2" charset="0"/>
                <a:ea typeface="ＭＳ Ｐゴシック" panose="020B0600070205080204" pitchFamily="34" charset="-128"/>
              </a:rPr>
              <a:t> </a:t>
            </a:r>
            <a:r>
              <a:rPr lang="de-DE" altLang="de-DE" b="1" dirty="0" err="1">
                <a:solidFill>
                  <a:srgbClr val="C00000"/>
                </a:solidFill>
                <a:latin typeface="Times" pitchFamily="2" charset="0"/>
                <a:ea typeface="ＭＳ Ｐゴシック" panose="020B0600070205080204" pitchFamily="34" charset="-128"/>
              </a:rPr>
              <a:t>are</a:t>
            </a:r>
            <a:r>
              <a:rPr lang="de-DE" altLang="de-DE" b="1" dirty="0">
                <a:solidFill>
                  <a:srgbClr val="C00000"/>
                </a:solidFill>
                <a:latin typeface="Times" pitchFamily="2" charset="0"/>
                <a:ea typeface="ＭＳ Ｐゴシック" panose="020B0600070205080204" pitchFamily="34" charset="-128"/>
              </a:rPr>
              <a:t> not </a:t>
            </a:r>
            <a:r>
              <a:rPr lang="de-DE" altLang="de-DE" b="1" dirty="0" err="1">
                <a:solidFill>
                  <a:srgbClr val="C00000"/>
                </a:solidFill>
                <a:latin typeface="Times" pitchFamily="2" charset="0"/>
                <a:ea typeface="ＭＳ Ｐゴシック" panose="020B0600070205080204" pitchFamily="34" charset="-128"/>
              </a:rPr>
              <a:t>affected</a:t>
            </a:r>
            <a:r>
              <a:rPr lang="de-DE" altLang="de-DE" b="1" dirty="0">
                <a:solidFill>
                  <a:srgbClr val="C00000"/>
                </a:solidFill>
                <a:latin typeface="Times" pitchFamily="2" charset="0"/>
                <a:ea typeface="ＭＳ Ｐゴシック" panose="020B0600070205080204" pitchFamily="34" charset="-128"/>
              </a:rPr>
              <a:t>!</a:t>
            </a:r>
          </a:p>
          <a:p>
            <a:endParaRPr lang="de-DE" altLang="de-DE" dirty="0">
              <a:latin typeface="Times" pitchFamily="2"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Inhaltsplatzhalter 1">
            <a:extLst>
              <a:ext uri="{FF2B5EF4-FFF2-40B4-BE49-F238E27FC236}">
                <a16:creationId xmlns:a16="http://schemas.microsoft.com/office/drawing/2014/main" id="{7728F7DB-A010-B140-8FD0-688CA65CF361}"/>
              </a:ext>
            </a:extLst>
          </p:cNvPr>
          <p:cNvSpPr>
            <a:spLocks noGrp="1"/>
          </p:cNvSpPr>
          <p:nvPr>
            <p:ph idx="1"/>
          </p:nvPr>
        </p:nvSpPr>
        <p:spPr/>
        <p:txBody>
          <a:bodyPr/>
          <a:lstStyle/>
          <a:p>
            <a:pPr algn="ctr"/>
            <a:r>
              <a:rPr lang="de-DE" altLang="de-DE" sz="4400">
                <a:latin typeface="Times" pitchFamily="2" charset="0"/>
                <a:ea typeface="ＭＳ Ｐゴシック" panose="020B0600070205080204" pitchFamily="34" charset="-128"/>
              </a:rPr>
              <a:t>Tank you very much for listening!</a:t>
            </a:r>
          </a:p>
        </p:txBody>
      </p:sp>
      <p:sp>
        <p:nvSpPr>
          <p:cNvPr id="71683" name="Fußzeilenplatzhalter 2">
            <a:extLst>
              <a:ext uri="{FF2B5EF4-FFF2-40B4-BE49-F238E27FC236}">
                <a16:creationId xmlns:a16="http://schemas.microsoft.com/office/drawing/2014/main" id="{F202E08D-55D4-1147-B418-1E6B54EB9E9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71684" name="Foliennummernplatzhalter 3">
            <a:extLst>
              <a:ext uri="{FF2B5EF4-FFF2-40B4-BE49-F238E27FC236}">
                <a16:creationId xmlns:a16="http://schemas.microsoft.com/office/drawing/2014/main" id="{13DD0FFA-0D18-6B4F-BBB6-3F00DC1019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9C90A7-0707-1245-A687-7126B3D9CA17}" type="slidenum">
              <a:rPr lang="de-DE" altLang="de-DE" sz="1200">
                <a:solidFill>
                  <a:srgbClr val="898989"/>
                </a:solidFill>
                <a:latin typeface="Times" pitchFamily="2" charset="0"/>
              </a:rPr>
              <a:pPr eaLnBrk="1" hangingPunct="1"/>
              <a:t>31</a:t>
            </a:fld>
            <a:endParaRPr lang="de-DE" altLang="de-DE" sz="1200">
              <a:solidFill>
                <a:srgbClr val="898989"/>
              </a:solidFill>
              <a:latin typeface="Times" pitchFamily="2"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1EF75B10-9ADB-564C-8FBB-ACC3A0AF0919}"/>
              </a:ext>
            </a:extLst>
          </p:cNvPr>
          <p:cNvGraphicFramePr>
            <a:graphicFrameLocks noGrp="1"/>
          </p:cNvGraphicFramePr>
          <p:nvPr>
            <p:ph idx="1"/>
            <p:extLst>
              <p:ext uri="{D42A27DB-BD31-4B8C-83A1-F6EECF244321}">
                <p14:modId xmlns:p14="http://schemas.microsoft.com/office/powerpoint/2010/main" val="903393725"/>
              </p:ext>
            </p:extLst>
          </p:nvPr>
        </p:nvGraphicFramePr>
        <p:xfrm>
          <a:off x="2179465" y="854833"/>
          <a:ext cx="5041304" cy="246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7" name="Fußzeilenplatzhalter 2">
            <a:extLst>
              <a:ext uri="{FF2B5EF4-FFF2-40B4-BE49-F238E27FC236}">
                <a16:creationId xmlns:a16="http://schemas.microsoft.com/office/drawing/2014/main" id="{76163FA8-DECA-7846-997C-D079B3DDD48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2228" name="Foliennummernplatzhalter 3">
            <a:extLst>
              <a:ext uri="{FF2B5EF4-FFF2-40B4-BE49-F238E27FC236}">
                <a16:creationId xmlns:a16="http://schemas.microsoft.com/office/drawing/2014/main" id="{3D253A9C-A38E-F64E-8FEE-B20F81A56A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43FE73-6381-B04B-83AB-4A17CF495308}" type="slidenum">
              <a:rPr lang="de-DE" altLang="de-DE" sz="1200">
                <a:solidFill>
                  <a:srgbClr val="898989"/>
                </a:solidFill>
                <a:latin typeface="Times" pitchFamily="2" charset="0"/>
              </a:rPr>
              <a:pPr eaLnBrk="1" hangingPunct="1"/>
              <a:t>4</a:t>
            </a:fld>
            <a:endParaRPr lang="de-DE" altLang="de-DE" sz="1200">
              <a:solidFill>
                <a:srgbClr val="898989"/>
              </a:solidFill>
              <a:latin typeface="Times" pitchFamily="2" charset="0"/>
            </a:endParaRPr>
          </a:p>
        </p:txBody>
      </p:sp>
      <p:pic>
        <p:nvPicPr>
          <p:cNvPr id="48132" name="Bild 5" descr="Normalverteilung.png">
            <a:extLst>
              <a:ext uri="{FF2B5EF4-FFF2-40B4-BE49-F238E27FC236}">
                <a16:creationId xmlns:a16="http://schemas.microsoft.com/office/drawing/2014/main" id="{06F9C851-236A-5947-A702-04FBA9AF0F9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0263" y="3495675"/>
            <a:ext cx="4470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mit Pfeil 7">
            <a:extLst>
              <a:ext uri="{FF2B5EF4-FFF2-40B4-BE49-F238E27FC236}">
                <a16:creationId xmlns:a16="http://schemas.microsoft.com/office/drawing/2014/main" id="{18B1D4B4-7994-7C4E-9746-EE1B018DB7A0}"/>
              </a:ext>
            </a:extLst>
          </p:cNvPr>
          <p:cNvCxnSpPr>
            <a:cxnSpLocks noChangeShapeType="1"/>
          </p:cNvCxnSpPr>
          <p:nvPr/>
        </p:nvCxnSpPr>
        <p:spPr bwMode="auto">
          <a:xfrm>
            <a:off x="2589213" y="2955925"/>
            <a:ext cx="447675" cy="2035175"/>
          </a:xfrm>
          <a:prstGeom prst="straightConnector1">
            <a:avLst/>
          </a:prstGeom>
          <a:noFill/>
          <a:ln w="60325">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52231" name="Textfeld 8">
            <a:extLst>
              <a:ext uri="{FF2B5EF4-FFF2-40B4-BE49-F238E27FC236}">
                <a16:creationId xmlns:a16="http://schemas.microsoft.com/office/drawing/2014/main" id="{43678C92-538E-FE46-8278-750B9D9AEF7A}"/>
              </a:ext>
            </a:extLst>
          </p:cNvPr>
          <p:cNvSpPr txBox="1">
            <a:spLocks noChangeArrowheads="1"/>
          </p:cNvSpPr>
          <p:nvPr/>
        </p:nvSpPr>
        <p:spPr bwMode="auto">
          <a:xfrm>
            <a:off x="3656013" y="179388"/>
            <a:ext cx="22018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1" eaLnBrk="1" hangingPunct="1"/>
            <a:r>
              <a:rPr lang="de-DE" altLang="de-DE" sz="3200">
                <a:latin typeface="Times" pitchFamily="2" charset="0"/>
              </a:rPr>
              <a:t>Error theory</a:t>
            </a:r>
          </a:p>
          <a:p>
            <a:pPr eaLnBrk="1" hangingPunct="1"/>
            <a:endParaRPr lang="de-DE" altLang="de-DE" sz="1800"/>
          </a:p>
        </p:txBody>
      </p:sp>
      <p:pic>
        <p:nvPicPr>
          <p:cNvPr id="48135" name="Bild 10" descr="bf6715cbcc863287fe763d9d817874e8_1272022036.jpg">
            <a:extLst>
              <a:ext uri="{FF2B5EF4-FFF2-40B4-BE49-F238E27FC236}">
                <a16:creationId xmlns:a16="http://schemas.microsoft.com/office/drawing/2014/main" id="{E1B54DD9-D18D-D844-B2E8-A07A09F74B9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76813" y="34671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mit Pfeil 12">
            <a:extLst>
              <a:ext uri="{FF2B5EF4-FFF2-40B4-BE49-F238E27FC236}">
                <a16:creationId xmlns:a16="http://schemas.microsoft.com/office/drawing/2014/main" id="{72783234-4101-7149-9D42-D82C82A18056}"/>
              </a:ext>
            </a:extLst>
          </p:cNvPr>
          <p:cNvCxnSpPr>
            <a:cxnSpLocks noChangeShapeType="1"/>
          </p:cNvCxnSpPr>
          <p:nvPr/>
        </p:nvCxnSpPr>
        <p:spPr bwMode="auto">
          <a:xfrm flipV="1">
            <a:off x="6553200" y="3997325"/>
            <a:ext cx="788988" cy="928688"/>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Gerade Verbindung mit Pfeil 9">
            <a:extLst>
              <a:ext uri="{FF2B5EF4-FFF2-40B4-BE49-F238E27FC236}">
                <a16:creationId xmlns:a16="http://schemas.microsoft.com/office/drawing/2014/main" id="{A830C035-1015-EC4D-9175-BDB47346C4E5}"/>
              </a:ext>
            </a:extLst>
          </p:cNvPr>
          <p:cNvCxnSpPr>
            <a:cxnSpLocks noChangeShapeType="1"/>
          </p:cNvCxnSpPr>
          <p:nvPr/>
        </p:nvCxnSpPr>
        <p:spPr bwMode="auto">
          <a:xfrm>
            <a:off x="4976813" y="3043238"/>
            <a:ext cx="1878012" cy="1450975"/>
          </a:xfrm>
          <a:prstGeom prst="straightConnector1">
            <a:avLst/>
          </a:prstGeom>
          <a:noFill/>
          <a:ln w="60325">
            <a:solidFill>
              <a:schemeClr val="accent2"/>
            </a:solidFill>
            <a:round/>
            <a:headEnd/>
            <a:tailEnd type="arrow"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Inhaltsplatzhalter 1">
            <a:extLst>
              <a:ext uri="{FF2B5EF4-FFF2-40B4-BE49-F238E27FC236}">
                <a16:creationId xmlns:a16="http://schemas.microsoft.com/office/drawing/2014/main" id="{E9D303E2-CC04-9647-8EDD-26AF4190A66F}"/>
              </a:ext>
            </a:extLst>
          </p:cNvPr>
          <p:cNvSpPr>
            <a:spLocks noGrp="1"/>
          </p:cNvSpPr>
          <p:nvPr>
            <p:ph idx="1"/>
          </p:nvPr>
        </p:nvSpPr>
        <p:spPr/>
        <p:txBody>
          <a:bodyPr/>
          <a:lstStyle/>
          <a:p>
            <a:r>
              <a:rPr lang="de-DE" altLang="de-DE" dirty="0" err="1">
                <a:latin typeface="Times" pitchFamily="2" charset="0"/>
                <a:ea typeface="ＭＳ Ｐゴシック" panose="020B0600070205080204" pitchFamily="34" charset="-128"/>
              </a:rPr>
              <a:t>Nearly</a:t>
            </a:r>
            <a:r>
              <a:rPr lang="de-DE" altLang="de-DE" dirty="0">
                <a:latin typeface="Times" pitchFamily="2" charset="0"/>
                <a:ea typeface="ＭＳ Ｐゴシック" panose="020B0600070205080204" pitchFamily="34" charset="-128"/>
              </a:rPr>
              <a:t> all </a:t>
            </a:r>
            <a:r>
              <a:rPr lang="de-DE" altLang="de-DE" dirty="0" err="1">
                <a:latin typeface="Times" pitchFamily="2" charset="0"/>
                <a:ea typeface="ＭＳ Ｐゴシック" panose="020B0600070205080204" pitchFamily="34" charset="-128"/>
              </a:rPr>
              <a:t>climatologists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assume</a:t>
            </a:r>
            <a:endParaRPr lang="de-DE" altLang="de-DE" dirty="0">
              <a:latin typeface="Times" pitchFamily="2" charset="0"/>
              <a:ea typeface="ＭＳ Ｐゴシック" panose="020B0600070205080204" pitchFamily="34" charset="-128"/>
            </a:endParaRPr>
          </a:p>
          <a:p>
            <a:pPr lvl="1"/>
            <a:r>
              <a:rPr lang="de-DE" altLang="de-DE" dirty="0">
                <a:latin typeface="Times" pitchFamily="2" charset="0"/>
                <a:ea typeface="ＭＳ Ｐゴシック" panose="020B0600070205080204" pitchFamily="34" charset="-128"/>
              </a:rPr>
              <a:t>Due </a:t>
            </a:r>
            <a:r>
              <a:rPr lang="de-DE" altLang="de-DE" dirty="0" err="1">
                <a:latin typeface="Times" pitchFamily="2" charset="0"/>
                <a:ea typeface="ＭＳ Ｐゴシック" panose="020B0600070205080204" pitchFamily="34" charset="-128"/>
              </a:rPr>
              <a:t>to</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plenty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data</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random</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r>
              <a:rPr lang="de-DE" altLang="de-DE" dirty="0">
                <a:latin typeface="Times" pitchFamily="2" charset="0"/>
                <a:ea typeface="ＭＳ Ｐゴシック" panose="020B0600070205080204" pitchFamily="34" charset="-128"/>
              </a:rPr>
              <a:t> will </a:t>
            </a:r>
            <a:r>
              <a:rPr lang="de-DE" altLang="de-DE" dirty="0" err="1">
                <a:latin typeface="Times" pitchFamily="2" charset="0"/>
                <a:ea typeface="ＭＳ Ｐゴシック" panose="020B0600070205080204" pitchFamily="34" charset="-128"/>
              </a:rPr>
              <a:t>tend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to</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zero</a:t>
            </a:r>
            <a:endParaRPr lang="de-DE" altLang="de-DE" dirty="0">
              <a:latin typeface="Times" pitchFamily="2" charset="0"/>
              <a:ea typeface="ＭＳ Ｐゴシック" panose="020B0600070205080204" pitchFamily="34" charset="-128"/>
            </a:endParaRPr>
          </a:p>
          <a:p>
            <a:pPr lvl="1"/>
            <a:r>
              <a:rPr lang="de-DE" altLang="de-DE" dirty="0" err="1">
                <a:latin typeface="Times" pitchFamily="2" charset="0"/>
                <a:ea typeface="ＭＳ Ｐゴシック" panose="020B0600070205080204" pitchFamily="34" charset="-128"/>
              </a:rPr>
              <a:t>Anomaly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calculation</a:t>
            </a:r>
            <a:r>
              <a:rPr lang="de-DE" altLang="de-DE" dirty="0">
                <a:latin typeface="Times" pitchFamily="2" charset="0"/>
                <a:ea typeface="ＭＳ Ｐゴシック" panose="020B0600070205080204" pitchFamily="34" charset="-128"/>
              </a:rPr>
              <a:t> will </a:t>
            </a:r>
            <a:r>
              <a:rPr lang="de-DE" altLang="de-DE" dirty="0" err="1">
                <a:latin typeface="Times" pitchFamily="2" charset="0"/>
                <a:ea typeface="ＭＳ Ｐゴシック" panose="020B0600070205080204" pitchFamily="34" charset="-128"/>
              </a:rPr>
              <a:t>cancel</a:t>
            </a:r>
            <a:r>
              <a:rPr lang="de-DE" altLang="de-DE" dirty="0">
                <a:latin typeface="Times" pitchFamily="2" charset="0"/>
                <a:ea typeface="ＭＳ Ｐゴシック" panose="020B0600070205080204" pitchFamily="34" charset="-128"/>
              </a:rPr>
              <a:t> out </a:t>
            </a:r>
            <a:r>
              <a:rPr lang="de-DE" altLang="de-DE" dirty="0" err="1">
                <a:latin typeface="Times" pitchFamily="2" charset="0"/>
                <a:ea typeface="ＭＳ Ｐゴシック" panose="020B0600070205080204" pitchFamily="34" charset="-128"/>
              </a:rPr>
              <a:t>most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errors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various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types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assumption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trends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remain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the</a:t>
            </a:r>
            <a:r>
              <a:rPr lang="de-DE" altLang="de-DE" dirty="0">
                <a:latin typeface="Times" pitchFamily="2" charset="0"/>
                <a:ea typeface="ＭＳ Ｐゴシック" panose="020B0600070205080204" pitchFamily="34" charset="-128"/>
              </a:rPr>
              <a:t> same, </a:t>
            </a:r>
            <a:r>
              <a:rPr lang="de-DE" altLang="de-DE" dirty="0" err="1">
                <a:latin typeface="Times" pitchFamily="2" charset="0"/>
                <a:ea typeface="ＭＳ Ｐゴシック" panose="020B0600070205080204" pitchFamily="34" charset="-128"/>
              </a:rPr>
              <a:t>local</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variabilty</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is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decreasing</a:t>
            </a:r>
            <a:r>
              <a:rPr lang="de-DE" altLang="de-DE" dirty="0">
                <a:latin typeface="Times" pitchFamily="2" charset="0"/>
                <a:ea typeface="ＭＳ Ｐゴシック" panose="020B0600070205080204" pitchFamily="34" charset="-128"/>
              </a:rPr>
              <a:t>)</a:t>
            </a:r>
          </a:p>
          <a:p>
            <a:pPr lvl="1"/>
            <a:r>
              <a:rPr lang="de-DE" altLang="de-DE" dirty="0" err="1">
                <a:latin typeface="Times" pitchFamily="2" charset="0"/>
                <a:ea typeface="ＭＳ Ｐゴシック" panose="020B0600070205080204" pitchFamily="34" charset="-128"/>
              </a:rPr>
              <a:t>Anomalies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of</a:t>
            </a:r>
            <a:r>
              <a:rPr lang="de-DE" altLang="de-DE" dirty="0">
                <a:latin typeface="Times" pitchFamily="2" charset="0"/>
                <a:ea typeface="ＭＳ Ｐゴシック" panose="020B0600070205080204" pitchFamily="34" charset="-128"/>
              </a:rPr>
              <a:t> different </a:t>
            </a:r>
            <a:r>
              <a:rPr lang="de-DE" altLang="de-DE" dirty="0" err="1">
                <a:latin typeface="Times" pitchFamily="2" charset="0"/>
                <a:ea typeface="ＭＳ Ｐゴシック" panose="020B0600070205080204" pitchFamily="34" charset="-128"/>
              </a:rPr>
              <a:t>sources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can</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be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combined</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without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problems</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f.e</a:t>
            </a:r>
            <a:r>
              <a:rPr lang="de-DE" altLang="de-DE" dirty="0">
                <a:latin typeface="Times" pitchFamily="2" charset="0"/>
                <a:ea typeface="ＭＳ Ｐゴシック" panose="020B0600070205080204" pitchFamily="34" charset="-128"/>
              </a:rPr>
              <a:t>. SST </a:t>
            </a:r>
            <a:r>
              <a:rPr lang="de-DE" altLang="de-DE" dirty="0" err="1">
                <a:latin typeface="Times" pitchFamily="2" charset="0"/>
                <a:ea typeface="ＭＳ Ｐゴシック" panose="020B0600070205080204" pitchFamily="34" charset="-128"/>
              </a:rPr>
              <a:t>and</a:t>
            </a:r>
            <a:r>
              <a:rPr lang="de-DE" altLang="de-DE" dirty="0">
                <a:latin typeface="Times" pitchFamily="2" charset="0"/>
                <a:ea typeface="ＭＳ Ｐゴシック" panose="020B0600070205080204" pitchFamily="34" charset="-128"/>
              </a:rPr>
              <a:t> LAT)</a:t>
            </a:r>
          </a:p>
          <a:p>
            <a:pPr lvl="1"/>
            <a:r>
              <a:rPr lang="de-DE" altLang="de-DE" dirty="0" err="1">
                <a:latin typeface="Times" pitchFamily="2" charset="0"/>
                <a:ea typeface="ＭＳ Ｐゴシック" panose="020B0600070205080204" pitchFamily="34" charset="-128"/>
              </a:rPr>
              <a:t>Correlation</a:t>
            </a:r>
            <a:r>
              <a:rPr lang="de-DE" altLang="de-DE" dirty="0">
                <a:latin typeface="Times" pitchFamily="2" charset="0"/>
                <a:ea typeface="ＭＳ Ｐゴシック" panose="020B0600070205080204" pitchFamily="34" charset="-128"/>
              </a:rPr>
              <a:t> &gt; 0,5 </a:t>
            </a:r>
            <a:r>
              <a:rPr lang="de-DE" altLang="de-DE" dirty="0" err="1">
                <a:latin typeface="Times" pitchFamily="2" charset="0"/>
                <a:ea typeface="ＭＳ Ｐゴシック" panose="020B0600070205080204" pitchFamily="34" charset="-128"/>
              </a:rPr>
              <a:t>permit</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to</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assume</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similiar</a:t>
            </a:r>
            <a:r>
              <a:rPr lang="de-DE" altLang="de-DE" dirty="0">
                <a:latin typeface="Times" pitchFamily="2" charset="0"/>
                <a:ea typeface="ＭＳ Ｐゴシック" panose="020B0600070205080204" pitchFamily="34" charset="-128"/>
              </a:rPr>
              <a:t> </a:t>
            </a:r>
            <a:r>
              <a:rPr lang="de-DE" altLang="de-DE" dirty="0" err="1">
                <a:latin typeface="Times" pitchFamily="2" charset="0"/>
                <a:ea typeface="ＭＳ Ｐゴシック" panose="020B0600070205080204" pitchFamily="34" charset="-128"/>
              </a:rPr>
              <a:t>trends</a:t>
            </a:r>
            <a:endParaRPr lang="de-DE" altLang="de-DE" dirty="0">
              <a:latin typeface="Times" pitchFamily="2" charset="0"/>
              <a:ea typeface="ＭＳ Ｐゴシック" panose="020B0600070205080204" pitchFamily="34" charset="-128"/>
            </a:endParaRPr>
          </a:p>
        </p:txBody>
      </p:sp>
      <p:sp>
        <p:nvSpPr>
          <p:cNvPr id="54275" name="Fußzeilenplatzhalter 2">
            <a:extLst>
              <a:ext uri="{FF2B5EF4-FFF2-40B4-BE49-F238E27FC236}">
                <a16:creationId xmlns:a16="http://schemas.microsoft.com/office/drawing/2014/main" id="{59175BE2-5FF8-3445-90FE-28B0B5F0230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54276" name="Foliennummernplatzhalter 3">
            <a:extLst>
              <a:ext uri="{FF2B5EF4-FFF2-40B4-BE49-F238E27FC236}">
                <a16:creationId xmlns:a16="http://schemas.microsoft.com/office/drawing/2014/main" id="{439274D9-E54C-E845-8B0D-0D0F0688FB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B280C5-135C-0944-ABD8-E305986329FA}" type="slidenum">
              <a:rPr lang="de-DE" altLang="de-DE" sz="1200">
                <a:solidFill>
                  <a:srgbClr val="898989"/>
                </a:solidFill>
                <a:latin typeface="Times" pitchFamily="2" charset="0"/>
              </a:rPr>
              <a:pPr eaLnBrk="1" hangingPunct="1"/>
              <a:t>5</a:t>
            </a:fld>
            <a:endParaRPr lang="de-DE" altLang="de-DE" sz="1200">
              <a:solidFill>
                <a:srgbClr val="898989"/>
              </a:solidFill>
              <a:latin typeface="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a:extLst>
              <a:ext uri="{FF2B5EF4-FFF2-40B4-BE49-F238E27FC236}">
                <a16:creationId xmlns:a16="http://schemas.microsoft.com/office/drawing/2014/main" id="{AE65064E-6D22-BB4F-B699-E04D6E56B99E}"/>
              </a:ext>
            </a:extLst>
          </p:cNvPr>
          <p:cNvSpPr>
            <a:spLocks noGrp="1"/>
          </p:cNvSpPr>
          <p:nvPr>
            <p:ph type="sldNum" sz="quarter" idx="12"/>
          </p:nvPr>
        </p:nvSpPr>
        <p:spPr bwMode="auto">
          <a:xfrm>
            <a:off x="57150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F693C4B-B93A-154F-B882-52FA686922B3}" type="slidenum">
              <a:rPr lang="de-DE" altLang="de-DE" sz="1200">
                <a:solidFill>
                  <a:srgbClr val="898989"/>
                </a:solidFill>
                <a:latin typeface="Times" pitchFamily="2" charset="0"/>
              </a:rPr>
              <a:pPr eaLnBrk="1" hangingPunct="1"/>
              <a:t>6</a:t>
            </a:fld>
            <a:endParaRPr lang="de-DE" altLang="de-DE" sz="1200">
              <a:solidFill>
                <a:srgbClr val="898989"/>
              </a:solidFill>
              <a:latin typeface="Times" pitchFamily="2" charset="0"/>
            </a:endParaRPr>
          </a:p>
        </p:txBody>
      </p:sp>
      <p:sp>
        <p:nvSpPr>
          <p:cNvPr id="17411" name="Rectangle 2">
            <a:extLst>
              <a:ext uri="{FF2B5EF4-FFF2-40B4-BE49-F238E27FC236}">
                <a16:creationId xmlns:a16="http://schemas.microsoft.com/office/drawing/2014/main" id="{CE082482-5525-1A47-A861-C2531D63C553}"/>
              </a:ext>
            </a:extLst>
          </p:cNvPr>
          <p:cNvSpPr>
            <a:spLocks noGrp="1" noChangeArrowheads="1"/>
          </p:cNvSpPr>
          <p:nvPr>
            <p:ph type="title" idx="4294967295"/>
          </p:nvPr>
        </p:nvSpPr>
        <p:spPr/>
        <p:txBody>
          <a:bodyPr rIns="35717"/>
          <a:lstStyle/>
          <a:p>
            <a:pPr eaLnBrk="1" hangingPunct="1"/>
            <a:r>
              <a:rPr lang="en-US" altLang="de-DE" sz="4000" dirty="0">
                <a:latin typeface="Times" pitchFamily="2" charset="0"/>
                <a:ea typeface="ＭＳ Ｐゴシック" panose="020B0600070205080204" pitchFamily="34" charset="-128"/>
              </a:rPr>
              <a:t>global average temperature time series Hadley CRU CRUTEM</a:t>
            </a:r>
            <a:br>
              <a:rPr lang="en-US" altLang="de-DE" sz="4000" dirty="0">
                <a:latin typeface="Times" pitchFamily="2" charset="0"/>
                <a:ea typeface="ＭＳ Ｐゴシック" panose="020B0600070205080204" pitchFamily="34" charset="-128"/>
              </a:rPr>
            </a:br>
            <a:r>
              <a:rPr lang="en-US" altLang="de-DE" sz="2400" dirty="0">
                <a:latin typeface="Times" pitchFamily="2" charset="0"/>
                <a:ea typeface="ＭＳ Ｐゴシック" panose="020B0600070205080204" pitchFamily="34" charset="-128"/>
              </a:rPr>
              <a:t>the last 150 years</a:t>
            </a:r>
            <a:endParaRPr lang="en-US" altLang="de-DE" dirty="0">
              <a:latin typeface="Times" pitchFamily="2" charset="0"/>
              <a:ea typeface="ＭＳ Ｐゴシック" panose="020B0600070205080204" pitchFamily="34" charset="-128"/>
            </a:endParaRPr>
          </a:p>
        </p:txBody>
      </p:sp>
      <p:pic>
        <p:nvPicPr>
          <p:cNvPr id="3" name="Picture 3">
            <a:extLst>
              <a:ext uri="{FF2B5EF4-FFF2-40B4-BE49-F238E27FC236}">
                <a16:creationId xmlns:a16="http://schemas.microsoft.com/office/drawing/2014/main" id="{CD67DA80-F932-DA45-B1A5-7723EDD5B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18331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3" name="Text Box 17">
            <a:extLst>
              <a:ext uri="{FF2B5EF4-FFF2-40B4-BE49-F238E27FC236}">
                <a16:creationId xmlns:a16="http://schemas.microsoft.com/office/drawing/2014/main" id="{64D3A1BC-FA75-E84A-94E3-E6A6222239FF}"/>
              </a:ext>
            </a:extLst>
          </p:cNvPr>
          <p:cNvSpPr txBox="1">
            <a:spLocks/>
          </p:cNvSpPr>
          <p:nvPr/>
        </p:nvSpPr>
        <p:spPr bwMode="auto">
          <a:xfrm>
            <a:off x="7721600" y="5840413"/>
            <a:ext cx="549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64291" tIns="32146" rIns="64291" bIns="32146">
            <a:spAutoFit/>
          </a:bodyPr>
          <a:lstStyle>
            <a:lvl1pPr defTabSz="64293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de-DE" altLang="de-DE" sz="1100">
                <a:solidFill>
                  <a:srgbClr val="CC020E"/>
                </a:solidFill>
                <a:latin typeface="Baskerville" panose="02020502070401020303" pitchFamily="18" charset="0"/>
                <a:ea typeface="ヒラギノ明朝 ProN W3" panose="02020300000000000000" pitchFamily="18" charset="-128"/>
                <a:sym typeface="Baskerville" panose="02020502070401020303" pitchFamily="18" charset="0"/>
              </a:rPr>
              <a:t>* IPCC</a:t>
            </a:r>
            <a:endParaRPr lang="de-DE" altLang="de-DE" sz="3000">
              <a:solidFill>
                <a:srgbClr val="5B5648"/>
              </a:solidFill>
              <a:latin typeface="Baskerville" panose="02020502070401020303" pitchFamily="18" charset="0"/>
              <a:ea typeface="ヒラギノ明朝 ProN W3" panose="02020300000000000000" pitchFamily="18" charset="-128"/>
              <a:sym typeface="Baskerville" panose="02020502070401020303" pitchFamily="18" charset="0"/>
            </a:endParaRPr>
          </a:p>
        </p:txBody>
      </p:sp>
      <p:graphicFrame>
        <p:nvGraphicFramePr>
          <p:cNvPr id="25" name="Diagramm 24">
            <a:extLst>
              <a:ext uri="{FF2B5EF4-FFF2-40B4-BE49-F238E27FC236}">
                <a16:creationId xmlns:a16="http://schemas.microsoft.com/office/drawing/2014/main" id="{9B412B48-A11D-CE44-B6AC-80B90B66529E}"/>
              </a:ext>
            </a:extLst>
          </p:cNvPr>
          <p:cNvGraphicFramePr/>
          <p:nvPr/>
        </p:nvGraphicFramePr>
        <p:xfrm>
          <a:off x="2057400" y="2057400"/>
          <a:ext cx="6019800" cy="3721100"/>
        </p:xfrm>
        <a:graphic>
          <a:graphicData uri="http://schemas.openxmlformats.org/drawingml/2006/chart">
            <c:chart xmlns:c="http://schemas.openxmlformats.org/drawingml/2006/chart" xmlns:r="http://schemas.openxmlformats.org/officeDocument/2006/relationships" r:id="rId4"/>
          </a:graphicData>
        </a:graphic>
      </p:graphicFrame>
      <p:sp>
        <p:nvSpPr>
          <p:cNvPr id="17415" name="Fußzeilenplatzhalter 25">
            <a:extLst>
              <a:ext uri="{FF2B5EF4-FFF2-40B4-BE49-F238E27FC236}">
                <a16:creationId xmlns:a16="http://schemas.microsoft.com/office/drawing/2014/main" id="{7A3C6A3A-F075-7148-8709-FADD3576180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grpSp>
        <p:nvGrpSpPr>
          <p:cNvPr id="2" name="Group 5">
            <a:extLst>
              <a:ext uri="{FF2B5EF4-FFF2-40B4-BE49-F238E27FC236}">
                <a16:creationId xmlns:a16="http://schemas.microsoft.com/office/drawing/2014/main" id="{774E80AF-76CE-3F4A-BC30-75F94DF9E8FE}"/>
              </a:ext>
            </a:extLst>
          </p:cNvPr>
          <p:cNvGrpSpPr>
            <a:grpSpLocks/>
          </p:cNvGrpSpPr>
          <p:nvPr/>
        </p:nvGrpSpPr>
        <p:grpSpPr bwMode="auto">
          <a:xfrm>
            <a:off x="3429000" y="3032125"/>
            <a:ext cx="5500688" cy="1908175"/>
            <a:chOff x="0" y="0"/>
            <a:chExt cx="4929" cy="1816"/>
          </a:xfrm>
        </p:grpSpPr>
        <p:sp>
          <p:nvSpPr>
            <p:cNvPr id="17420" name="Line 6">
              <a:extLst>
                <a:ext uri="{FF2B5EF4-FFF2-40B4-BE49-F238E27FC236}">
                  <a16:creationId xmlns:a16="http://schemas.microsoft.com/office/drawing/2014/main" id="{65C1C4F8-7CB6-B844-8040-FB73933437C6}"/>
                </a:ext>
              </a:extLst>
            </p:cNvPr>
            <p:cNvSpPr>
              <a:spLocks noChangeShapeType="1"/>
            </p:cNvSpPr>
            <p:nvPr/>
          </p:nvSpPr>
          <p:spPr bwMode="auto">
            <a:xfrm flipH="1">
              <a:off x="4528" y="0"/>
              <a:ext cx="24" cy="1816"/>
            </a:xfrm>
            <a:prstGeom prst="line">
              <a:avLst/>
            </a:prstGeom>
            <a:noFill/>
            <a:ln w="38100">
              <a:solidFill>
                <a:srgbClr val="FF2712"/>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7421" name="Line 7">
              <a:extLst>
                <a:ext uri="{FF2B5EF4-FFF2-40B4-BE49-F238E27FC236}">
                  <a16:creationId xmlns:a16="http://schemas.microsoft.com/office/drawing/2014/main" id="{252A0C0A-5A93-4A41-BEDD-7E1F524D9B90}"/>
                </a:ext>
              </a:extLst>
            </p:cNvPr>
            <p:cNvSpPr>
              <a:spLocks noChangeShapeType="1"/>
            </p:cNvSpPr>
            <p:nvPr/>
          </p:nvSpPr>
          <p:spPr bwMode="auto">
            <a:xfrm rot="10800000" flipH="1">
              <a:off x="3576" y="7"/>
              <a:ext cx="1032" cy="1"/>
            </a:xfrm>
            <a:prstGeom prst="line">
              <a:avLst/>
            </a:prstGeom>
            <a:noFill/>
            <a:ln w="38100">
              <a:solidFill>
                <a:srgbClr val="D90B00"/>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7422" name="Line 8">
              <a:extLst>
                <a:ext uri="{FF2B5EF4-FFF2-40B4-BE49-F238E27FC236}">
                  <a16:creationId xmlns:a16="http://schemas.microsoft.com/office/drawing/2014/main" id="{589B7A9A-FBEF-F54C-BBAC-9D342BE79322}"/>
                </a:ext>
              </a:extLst>
            </p:cNvPr>
            <p:cNvSpPr>
              <a:spLocks noChangeShapeType="1"/>
            </p:cNvSpPr>
            <p:nvPr/>
          </p:nvSpPr>
          <p:spPr bwMode="auto">
            <a:xfrm>
              <a:off x="0" y="1808"/>
              <a:ext cx="4616" cy="7"/>
            </a:xfrm>
            <a:prstGeom prst="line">
              <a:avLst/>
            </a:prstGeom>
            <a:noFill/>
            <a:ln w="38100">
              <a:solidFill>
                <a:srgbClr val="D90B00"/>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7423" name="Rectangle 9">
              <a:extLst>
                <a:ext uri="{FF2B5EF4-FFF2-40B4-BE49-F238E27FC236}">
                  <a16:creationId xmlns:a16="http://schemas.microsoft.com/office/drawing/2014/main" id="{493302AF-E2C0-2D4A-B86F-C11FDFCC628A}"/>
                </a:ext>
              </a:extLst>
            </p:cNvPr>
            <p:cNvSpPr>
              <a:spLocks/>
            </p:cNvSpPr>
            <p:nvPr/>
          </p:nvSpPr>
          <p:spPr bwMode="auto">
            <a:xfrm>
              <a:off x="3823" y="636"/>
              <a:ext cx="110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de-DE" sz="1800">
                  <a:solidFill>
                    <a:srgbClr val="FF1827"/>
                  </a:solidFill>
                  <a:latin typeface="Baskerville" panose="02020502070401020303" pitchFamily="18" charset="0"/>
                  <a:sym typeface="Baskerville" panose="02020502070401020303" pitchFamily="18" charset="0"/>
                </a:rPr>
                <a:t>ca. 0,7 °C</a:t>
              </a:r>
            </a:p>
          </p:txBody>
        </p:sp>
      </p:grpSp>
      <p:grpSp>
        <p:nvGrpSpPr>
          <p:cNvPr id="4" name="Gruppierung 17">
            <a:extLst>
              <a:ext uri="{FF2B5EF4-FFF2-40B4-BE49-F238E27FC236}">
                <a16:creationId xmlns:a16="http://schemas.microsoft.com/office/drawing/2014/main" id="{51B14C3F-2DC0-9B4F-8FFF-73A1192E0317}"/>
              </a:ext>
            </a:extLst>
          </p:cNvPr>
          <p:cNvGrpSpPr>
            <a:grpSpLocks/>
          </p:cNvGrpSpPr>
          <p:nvPr/>
        </p:nvGrpSpPr>
        <p:grpSpPr bwMode="auto">
          <a:xfrm>
            <a:off x="2597150" y="3398838"/>
            <a:ext cx="2479675" cy="2119312"/>
            <a:chOff x="2596415" y="3398520"/>
            <a:chExt cx="2480644" cy="2119697"/>
          </a:xfrm>
        </p:grpSpPr>
        <p:sp>
          <p:nvSpPr>
            <p:cNvPr id="15" name="Pfeil nach unten 14">
              <a:extLst>
                <a:ext uri="{FF2B5EF4-FFF2-40B4-BE49-F238E27FC236}">
                  <a16:creationId xmlns:a16="http://schemas.microsoft.com/office/drawing/2014/main" id="{C7FEAA9E-D3D7-9F4D-985F-A8EE4AADAC24}"/>
                </a:ext>
              </a:extLst>
            </p:cNvPr>
            <p:cNvSpPr>
              <a:spLocks noChangeArrowheads="1"/>
            </p:cNvSpPr>
            <p:nvPr/>
          </p:nvSpPr>
          <p:spPr bwMode="auto">
            <a:xfrm>
              <a:off x="4254413" y="3398520"/>
              <a:ext cx="822646" cy="822474"/>
            </a:xfrm>
            <a:prstGeom prst="down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endParaRPr lang="de-DE"/>
            </a:p>
          </p:txBody>
        </p:sp>
        <p:sp>
          <p:nvSpPr>
            <p:cNvPr id="16" name="Pfeil nach oben 15">
              <a:extLst>
                <a:ext uri="{FF2B5EF4-FFF2-40B4-BE49-F238E27FC236}">
                  <a16:creationId xmlns:a16="http://schemas.microsoft.com/office/drawing/2014/main" id="{20C2B22A-F329-7549-95A1-1AF30EB0502D}"/>
                </a:ext>
              </a:extLst>
            </p:cNvPr>
            <p:cNvSpPr>
              <a:spLocks noChangeArrowheads="1"/>
            </p:cNvSpPr>
            <p:nvPr/>
          </p:nvSpPr>
          <p:spPr bwMode="auto">
            <a:xfrm>
              <a:off x="2596415" y="4695743"/>
              <a:ext cx="822646" cy="822474"/>
            </a:xfrm>
            <a:prstGeom prst="up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7</a:t>
            </a:fld>
            <a:endParaRPr lang="de-DE" altLang="de-DE" sz="1200">
              <a:solidFill>
                <a:srgbClr val="898989"/>
              </a:solidFill>
              <a:latin typeface="Times" pitchFamily="2" charset="0"/>
            </a:endParaRPr>
          </a:p>
        </p:txBody>
      </p:sp>
      <p:sp>
        <p:nvSpPr>
          <p:cNvPr id="7" name="Textfeld 5">
            <a:extLst>
              <a:ext uri="{FF2B5EF4-FFF2-40B4-BE49-F238E27FC236}">
                <a16:creationId xmlns:a16="http://schemas.microsoft.com/office/drawing/2014/main" id="{D0FB3D3B-DB1A-214D-A4D9-610EECD04D96}"/>
              </a:ext>
            </a:extLst>
          </p:cNvPr>
          <p:cNvSpPr txBox="1">
            <a:spLocks noChangeArrowheads="1"/>
          </p:cNvSpPr>
          <p:nvPr/>
        </p:nvSpPr>
        <p:spPr bwMode="auto">
          <a:xfrm>
            <a:off x="457200" y="745235"/>
            <a:ext cx="82296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err="1">
                <a:latin typeface="Times New Roman" panose="02020603050405020304" pitchFamily="18" charset="0"/>
                <a:cs typeface="Times New Roman" panose="02020603050405020304" pitchFamily="18" charset="0"/>
              </a:rPr>
              <a:t>Brohan</a:t>
            </a:r>
            <a:r>
              <a:rPr lang="de-DE" altLang="de-DE" dirty="0">
                <a:latin typeface="Times New Roman" panose="02020603050405020304" pitchFamily="18" charset="0"/>
                <a:cs typeface="Times New Roman" panose="02020603050405020304" pitchFamily="18" charset="0"/>
              </a:rPr>
              <a:t> et al 2006„..</a:t>
            </a:r>
            <a:r>
              <a:rPr lang="de-DE" altLang="de-DE" i="1" dirty="0">
                <a:latin typeface="Times New Roman" panose="02020603050405020304" pitchFamily="18" charset="0"/>
                <a:cs typeface="Times New Roman" panose="02020603050405020304" pitchFamily="18" charset="0"/>
              </a:rPr>
              <a:t>There will </a:t>
            </a:r>
            <a:r>
              <a:rPr lang="de-DE" altLang="de-DE" i="1" dirty="0" err="1">
                <a:latin typeface="Times New Roman" panose="02020603050405020304" pitchFamily="18" charset="0"/>
                <a:cs typeface="Times New Roman" panose="02020603050405020304" pitchFamily="18" charset="0"/>
              </a:rPr>
              <a:t>be</a:t>
            </a:r>
            <a:r>
              <a:rPr lang="de-DE" altLang="de-DE" i="1" dirty="0">
                <a:latin typeface="Times New Roman" panose="02020603050405020304" pitchFamily="18" charset="0"/>
                <a:cs typeface="Times New Roman" panose="02020603050405020304" pitchFamily="18" charset="0"/>
              </a:rPr>
              <a:t> a </a:t>
            </a:r>
            <a:r>
              <a:rPr lang="de-DE" altLang="de-DE" i="1" dirty="0" err="1">
                <a:latin typeface="Times New Roman" panose="02020603050405020304" pitchFamily="18" charset="0"/>
                <a:cs typeface="Times New Roman" panose="02020603050405020304" pitchFamily="18" charset="0"/>
              </a:rPr>
              <a:t>difference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between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true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mean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monthly</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temperature</a:t>
            </a:r>
            <a:r>
              <a:rPr lang="de-DE" altLang="de-DE" i="1" dirty="0">
                <a:latin typeface="Times New Roman" panose="02020603050405020304" pitchFamily="18" charset="0"/>
                <a:cs typeface="Times New Roman" panose="02020603050405020304" pitchFamily="18" charset="0"/>
              </a:rPr>
              <a:t> (i.e. </a:t>
            </a:r>
            <a:r>
              <a:rPr lang="de-DE" altLang="de-DE" i="1" dirty="0" err="1">
                <a:latin typeface="Times New Roman" panose="02020603050405020304" pitchFamily="18" charset="0"/>
                <a:cs typeface="Times New Roman" panose="02020603050405020304" pitchFamily="18" charset="0"/>
              </a:rPr>
              <a:t>from</a:t>
            </a:r>
            <a:r>
              <a:rPr lang="de-DE" altLang="de-DE" i="1" dirty="0">
                <a:latin typeface="Times New Roman" panose="02020603050405020304" pitchFamily="18" charset="0"/>
                <a:cs typeface="Times New Roman" panose="02020603050405020304" pitchFamily="18" charset="0"/>
              </a:rPr>
              <a:t> 1 </a:t>
            </a:r>
            <a:r>
              <a:rPr lang="de-DE" altLang="de-DE" i="1" dirty="0" err="1">
                <a:latin typeface="Times New Roman" panose="02020603050405020304" pitchFamily="18" charset="0"/>
                <a:cs typeface="Times New Roman" panose="02020603050405020304" pitchFamily="18" charset="0"/>
              </a:rPr>
              <a:t>minute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averages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and</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average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calculated</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by</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each</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station</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from</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measurements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made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less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often</a:t>
            </a:r>
            <a:r>
              <a:rPr lang="de-DE" altLang="de-DE" i="1" dirty="0">
                <a:latin typeface="Times New Roman" panose="02020603050405020304" pitchFamily="18" charset="0"/>
                <a:cs typeface="Times New Roman" panose="02020603050405020304" pitchFamily="18" charset="0"/>
              </a:rPr>
              <a:t>; but </a:t>
            </a:r>
            <a:r>
              <a:rPr lang="de-DE" altLang="de-DE" i="1" dirty="0" err="1">
                <a:latin typeface="Times New Roman" panose="02020603050405020304" pitchFamily="18" charset="0"/>
                <a:cs typeface="Times New Roman" panose="02020603050405020304" pitchFamily="18" charset="0"/>
              </a:rPr>
              <a:t>this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difference</a:t>
            </a:r>
            <a:r>
              <a:rPr lang="de-DE" altLang="de-DE" i="1" dirty="0">
                <a:latin typeface="Times New Roman" panose="02020603050405020304" pitchFamily="18" charset="0"/>
                <a:cs typeface="Times New Roman" panose="02020603050405020304" pitchFamily="18" charset="0"/>
              </a:rPr>
              <a:t> will also </a:t>
            </a:r>
            <a:r>
              <a:rPr lang="de-DE" altLang="de-DE" i="1" dirty="0" err="1">
                <a:latin typeface="Times New Roman" panose="02020603050405020304" pitchFamily="18" charset="0"/>
                <a:cs typeface="Times New Roman" panose="02020603050405020304" pitchFamily="18" charset="0"/>
              </a:rPr>
              <a:t>be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present</a:t>
            </a:r>
            <a:r>
              <a:rPr lang="de-DE" altLang="de-DE" i="1" dirty="0">
                <a:latin typeface="Times New Roman" panose="02020603050405020304" pitchFamily="18" charset="0"/>
                <a:cs typeface="Times New Roman" panose="02020603050405020304" pitchFamily="18" charset="0"/>
              </a:rPr>
              <a:t> in </a:t>
            </a:r>
            <a:r>
              <a:rPr lang="de-DE" altLang="de-DE"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station</a:t>
            </a:r>
            <a:r>
              <a:rPr lang="de-DE" altLang="de-DE" i="1" dirty="0">
                <a:latin typeface="Times New Roman" panose="02020603050405020304" pitchFamily="18" charset="0"/>
                <a:cs typeface="Times New Roman" panose="02020603050405020304" pitchFamily="18" charset="0"/>
              </a:rPr>
              <a:t> normal </a:t>
            </a:r>
            <a:r>
              <a:rPr lang="de-DE" altLang="de-DE" i="1" dirty="0" err="1">
                <a:latin typeface="Times New Roman" panose="02020603050405020304" pitchFamily="18" charset="0"/>
                <a:cs typeface="Times New Roman" panose="02020603050405020304" pitchFamily="18" charset="0"/>
              </a:rPr>
              <a:t>and</a:t>
            </a:r>
            <a:r>
              <a:rPr lang="de-DE" altLang="de-DE" i="1" dirty="0">
                <a:latin typeface="Times New Roman" panose="02020603050405020304" pitchFamily="18" charset="0"/>
                <a:cs typeface="Times New Roman" panose="02020603050405020304" pitchFamily="18" charset="0"/>
              </a:rPr>
              <a:t> will </a:t>
            </a:r>
            <a:r>
              <a:rPr lang="de-DE" altLang="de-DE" i="1" dirty="0" err="1">
                <a:latin typeface="Times New Roman" panose="02020603050405020304" pitchFamily="18" charset="0"/>
                <a:cs typeface="Times New Roman" panose="02020603050405020304" pitchFamily="18" charset="0"/>
              </a:rPr>
              <a:t>cancel</a:t>
            </a:r>
            <a:r>
              <a:rPr lang="de-DE" altLang="de-DE" i="1" dirty="0">
                <a:latin typeface="Times New Roman" panose="02020603050405020304" pitchFamily="18" charset="0"/>
                <a:cs typeface="Times New Roman" panose="02020603050405020304" pitchFamily="18" charset="0"/>
              </a:rPr>
              <a:t> in </a:t>
            </a:r>
            <a:r>
              <a:rPr lang="de-DE" altLang="de-DE" sz="2800" i="1" dirty="0" err="1">
                <a:latin typeface="Times New Roman" panose="02020603050405020304" pitchFamily="18" charset="0"/>
                <a:cs typeface="Times New Roman" panose="02020603050405020304" pitchFamily="18" charset="0"/>
              </a:rPr>
              <a:t>the</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anomaly</a:t>
            </a:r>
            <a:r>
              <a:rPr lang="de-DE" altLang="de-DE" i="1" dirty="0">
                <a:latin typeface="Times New Roman" panose="02020603050405020304" pitchFamily="18" charset="0"/>
                <a:cs typeface="Times New Roman" panose="02020603050405020304" pitchFamily="18" charset="0"/>
              </a:rPr>
              <a:t>.</a:t>
            </a:r>
            <a:r>
              <a:rPr lang="de-DE" altLang="de-DE" dirty="0">
                <a:latin typeface="Times New Roman" panose="02020603050405020304" pitchFamily="18" charset="0"/>
                <a:cs typeface="Times New Roman" panose="02020603050405020304" pitchFamily="18" charset="0"/>
              </a:rPr>
              <a:t> </a:t>
            </a:r>
            <a:r>
              <a:rPr lang="de-DE" altLang="de-DE" i="1" dirty="0">
                <a:latin typeface="Times New Roman" panose="02020603050405020304" pitchFamily="18" charset="0"/>
                <a:cs typeface="Times New Roman" panose="02020603050405020304" pitchFamily="18" charset="0"/>
              </a:rPr>
              <a:t>So </a:t>
            </a:r>
            <a:r>
              <a:rPr lang="de-DE" altLang="de-DE" i="1" dirty="0" err="1">
                <a:latin typeface="Times New Roman" panose="02020603050405020304" pitchFamily="18" charset="0"/>
                <a:cs typeface="Times New Roman" panose="02020603050405020304" pitchFamily="18" charset="0"/>
              </a:rPr>
              <a:t>this</a:t>
            </a:r>
            <a:r>
              <a:rPr lang="de-DE" altLang="de-DE" i="1" dirty="0">
                <a:latin typeface="Times New Roman" panose="02020603050405020304" pitchFamily="18" charset="0"/>
                <a:cs typeface="Times New Roman" panose="02020603050405020304" pitchFamily="18" charset="0"/>
              </a:rPr>
              <a:t> </a:t>
            </a:r>
            <a:r>
              <a:rPr lang="de-DE" altLang="de-DE" i="1" dirty="0" err="1">
                <a:latin typeface="Times New Roman" panose="02020603050405020304" pitchFamily="18" charset="0"/>
                <a:cs typeface="Times New Roman" panose="02020603050405020304" pitchFamily="18" charset="0"/>
              </a:rPr>
              <a:t>doesn</a:t>
            </a:r>
            <a:r>
              <a:rPr lang="ja-JP" altLang="de-DE" i="1">
                <a:latin typeface="Times New Roman" panose="02020603050405020304" pitchFamily="18" charset="0"/>
                <a:cs typeface="Times New Roman" panose="02020603050405020304" pitchFamily="18" charset="0"/>
              </a:rPr>
              <a:t>’</a:t>
            </a:r>
            <a:r>
              <a:rPr lang="de-DE" altLang="ja-JP" i="1" dirty="0">
                <a:latin typeface="Times New Roman" panose="02020603050405020304" pitchFamily="18" charset="0"/>
                <a:cs typeface="Times New Roman" panose="02020603050405020304" pitchFamily="18" charset="0"/>
              </a:rPr>
              <a:t>t </a:t>
            </a:r>
            <a:r>
              <a:rPr lang="de-DE" altLang="ja-JP" i="1" dirty="0" err="1">
                <a:latin typeface="Times New Roman" panose="02020603050405020304" pitchFamily="18" charset="0"/>
                <a:cs typeface="Times New Roman" panose="02020603050405020304" pitchFamily="18" charset="0"/>
              </a:rPr>
              <a:t>contribute</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to</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the</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measurement</a:t>
            </a:r>
            <a:r>
              <a:rPr lang="de-DE" altLang="ja-JP" i="1" dirty="0">
                <a:latin typeface="Times New Roman" panose="02020603050405020304" pitchFamily="18" charset="0"/>
                <a:cs typeface="Times New Roman" panose="02020603050405020304" pitchFamily="18" charset="0"/>
              </a:rPr>
              <a:t> </a:t>
            </a:r>
            <a:r>
              <a:rPr lang="de-DE" altLang="ja-JP" i="1" dirty="0" err="1">
                <a:latin typeface="Times New Roman" panose="02020603050405020304" pitchFamily="18" charset="0"/>
                <a:cs typeface="Times New Roman" panose="02020603050405020304" pitchFamily="18" charset="0"/>
              </a:rPr>
              <a:t>error</a:t>
            </a:r>
            <a:r>
              <a:rPr lang="de-DE" altLang="ja-JP" i="1" dirty="0">
                <a:latin typeface="Times New Roman" panose="02020603050405020304" pitchFamily="18" charset="0"/>
                <a:cs typeface="Times New Roman" panose="02020603050405020304" pitchFamily="18" charset="0"/>
              </a:rPr>
              <a:t>.</a:t>
            </a:r>
            <a:r>
              <a:rPr lang="ja-JP" altLang="de-DE" i="1">
                <a:latin typeface="Times New Roman" panose="02020603050405020304" pitchFamily="18" charset="0"/>
                <a:cs typeface="Times New Roman" panose="02020603050405020304" pitchFamily="18" charset="0"/>
              </a:rPr>
              <a:t>“</a:t>
            </a:r>
            <a:r>
              <a:rPr lang="de-DE" altLang="ja-JP" i="1" dirty="0">
                <a:latin typeface="Times New Roman" panose="02020603050405020304" pitchFamily="18" charset="0"/>
                <a:cs typeface="Times New Roman" panose="02020603050405020304" pitchFamily="18" charset="0"/>
              </a:rPr>
              <a:t>(1)</a:t>
            </a:r>
          </a:p>
        </p:txBody>
      </p:sp>
      <p:sp>
        <p:nvSpPr>
          <p:cNvPr id="4" name="Textfeld 3">
            <a:extLst>
              <a:ext uri="{FF2B5EF4-FFF2-40B4-BE49-F238E27FC236}">
                <a16:creationId xmlns:a16="http://schemas.microsoft.com/office/drawing/2014/main" id="{7C177C97-3557-BC40-9B64-82572199B9A5}"/>
              </a:ext>
            </a:extLst>
          </p:cNvPr>
          <p:cNvSpPr txBox="1"/>
          <p:nvPr/>
        </p:nvSpPr>
        <p:spPr>
          <a:xfrm>
            <a:off x="457200" y="3168867"/>
            <a:ext cx="8229600" cy="2308324"/>
          </a:xfrm>
          <a:prstGeom prst="rect">
            <a:avLst/>
          </a:prstGeom>
          <a:noFill/>
        </p:spPr>
        <p:txBody>
          <a:bodyPr wrap="square" rtlCol="0">
            <a:spAutoFit/>
          </a:bodyPr>
          <a:lstStyle/>
          <a:p>
            <a:r>
              <a:rPr lang="de-DE" sz="2400" i="1" dirty="0">
                <a:latin typeface="Times New Roman" panose="02020603050405020304" pitchFamily="18" charset="0"/>
                <a:cs typeface="Times New Roman" panose="02020603050405020304" pitchFamily="18" charset="0"/>
              </a:rPr>
              <a:t>„....</a:t>
            </a:r>
            <a:r>
              <a:rPr lang="de-DE" sz="2400" i="1" dirty="0" err="1">
                <a:latin typeface="Times New Roman" panose="02020603050405020304" pitchFamily="18" charset="0"/>
                <a:cs typeface="Times New Roman" panose="02020603050405020304" pitchFamily="18" charset="0"/>
              </a:rPr>
              <a:t>reference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values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computed</a:t>
            </a:r>
            <a:r>
              <a:rPr lang="de-DE" sz="2400" i="1" dirty="0">
                <a:latin typeface="Times New Roman" panose="02020603050405020304" pitchFamily="18" charset="0"/>
                <a:cs typeface="Times New Roman" panose="02020603050405020304" pitchFamily="18" charset="0"/>
              </a:rPr>
              <a:t> on </a:t>
            </a:r>
            <a:r>
              <a:rPr lang="de-DE" sz="2400" i="1" dirty="0" err="1">
                <a:latin typeface="Times New Roman" panose="02020603050405020304" pitchFamily="18" charset="0"/>
                <a:cs typeface="Times New Roman" panose="02020603050405020304" pitchFamily="18" charset="0"/>
              </a:rPr>
              <a:t>smaller</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more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local</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scales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over</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the</a:t>
            </a:r>
            <a:r>
              <a:rPr lang="de-DE" sz="2400" i="1" dirty="0">
                <a:latin typeface="Times New Roman" panose="02020603050405020304" pitchFamily="18" charset="0"/>
                <a:cs typeface="Times New Roman" panose="02020603050405020304" pitchFamily="18" charset="0"/>
              </a:rPr>
              <a:t> same time </a:t>
            </a:r>
            <a:r>
              <a:rPr lang="de-DE" sz="2400" i="1" dirty="0" err="1">
                <a:latin typeface="Times New Roman" panose="02020603050405020304" pitchFamily="18" charset="0"/>
                <a:cs typeface="Times New Roman" panose="02020603050405020304" pitchFamily="18" charset="0"/>
              </a:rPr>
              <a:t>period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establishes</a:t>
            </a:r>
            <a:r>
              <a:rPr lang="de-DE" sz="2400" i="1" dirty="0">
                <a:latin typeface="Times New Roman" panose="02020603050405020304" pitchFamily="18" charset="0"/>
                <a:cs typeface="Times New Roman" panose="02020603050405020304" pitchFamily="18" charset="0"/>
              </a:rPr>
              <a:t> a </a:t>
            </a:r>
            <a:r>
              <a:rPr lang="de-DE" sz="2400" i="1" dirty="0" err="1">
                <a:latin typeface="Times New Roman" panose="02020603050405020304" pitchFamily="18" charset="0"/>
                <a:cs typeface="Times New Roman" panose="02020603050405020304" pitchFamily="18" charset="0"/>
              </a:rPr>
              <a:t>baseline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from</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which</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anomalies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calculated</a:t>
            </a:r>
            <a:r>
              <a:rPr lang="de-DE" sz="2400" i="1" dirty="0">
                <a:latin typeface="Times New Roman" panose="02020603050405020304" pitchFamily="18" charset="0"/>
                <a:cs typeface="Times New Roman" panose="02020603050405020304" pitchFamily="18" charset="0"/>
              </a:rPr>
              <a:t>. This </a:t>
            </a:r>
            <a:r>
              <a:rPr lang="de-DE" sz="2400" i="1" dirty="0" err="1">
                <a:latin typeface="Times New Roman" panose="02020603050405020304" pitchFamily="18" charset="0"/>
                <a:cs typeface="Times New Roman" panose="02020603050405020304" pitchFamily="18" charset="0"/>
              </a:rPr>
              <a:t>effectively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normalizes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the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data</a:t>
            </a:r>
            <a:r>
              <a:rPr lang="de-DE" sz="2400" i="1" dirty="0">
                <a:latin typeface="Times New Roman" panose="02020603050405020304" pitchFamily="18" charset="0"/>
                <a:cs typeface="Times New Roman" panose="02020603050405020304" pitchFamily="18" charset="0"/>
              </a:rPr>
              <a:t> so </a:t>
            </a:r>
            <a:r>
              <a:rPr lang="de-DE" sz="2400" i="1" dirty="0" err="1">
                <a:latin typeface="Times New Roman" panose="02020603050405020304" pitchFamily="18" charset="0"/>
                <a:cs typeface="Times New Roman" panose="02020603050405020304" pitchFamily="18" charset="0"/>
              </a:rPr>
              <a:t>they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can</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be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compared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and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combined</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to</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more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accurately</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represent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temperature</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patterns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with</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respect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to</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what</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is</a:t>
            </a:r>
            <a:r>
              <a:rPr lang="de-DE" sz="2400" i="1" dirty="0">
                <a:latin typeface="Times New Roman" panose="02020603050405020304" pitchFamily="18" charset="0"/>
                <a:cs typeface="Times New Roman" panose="02020603050405020304" pitchFamily="18" charset="0"/>
              </a:rPr>
              <a:t> normal </a:t>
            </a:r>
            <a:r>
              <a:rPr lang="de-DE" sz="2400" i="1" dirty="0" err="1">
                <a:latin typeface="Times New Roman" panose="02020603050405020304" pitchFamily="18" charset="0"/>
                <a:cs typeface="Times New Roman" panose="02020603050405020304" pitchFamily="18" charset="0"/>
              </a:rPr>
              <a:t>for</a:t>
            </a:r>
            <a:r>
              <a:rPr lang="de-DE" sz="2400" i="1" dirty="0">
                <a:latin typeface="Times New Roman" panose="02020603050405020304" pitchFamily="18" charset="0"/>
                <a:cs typeface="Times New Roman" panose="02020603050405020304" pitchFamily="18" charset="0"/>
              </a:rPr>
              <a:t> different </a:t>
            </a:r>
            <a:r>
              <a:rPr lang="de-DE" sz="2400" i="1" dirty="0" err="1">
                <a:latin typeface="Times New Roman" panose="02020603050405020304" pitchFamily="18" charset="0"/>
                <a:cs typeface="Times New Roman" panose="02020603050405020304" pitchFamily="18" charset="0"/>
              </a:rPr>
              <a:t>places</a:t>
            </a:r>
            <a:r>
              <a:rPr lang="de-DE" sz="2400" i="1" dirty="0">
                <a:latin typeface="Times New Roman" panose="02020603050405020304" pitchFamily="18" charset="0"/>
                <a:cs typeface="Times New Roman" panose="02020603050405020304" pitchFamily="18" charset="0"/>
              </a:rPr>
              <a:t> </a:t>
            </a:r>
            <a:r>
              <a:rPr lang="de-DE" sz="2400" i="1" dirty="0" err="1">
                <a:latin typeface="Times New Roman" panose="02020603050405020304" pitchFamily="18" charset="0"/>
                <a:cs typeface="Times New Roman" panose="02020603050405020304" pitchFamily="18" charset="0"/>
              </a:rPr>
              <a:t>within</a:t>
            </a:r>
            <a:r>
              <a:rPr lang="de-DE" sz="2400" i="1" dirty="0">
                <a:latin typeface="Times New Roman" panose="02020603050405020304" pitchFamily="18" charset="0"/>
                <a:cs typeface="Times New Roman" panose="02020603050405020304" pitchFamily="18" charset="0"/>
              </a:rPr>
              <a:t> a </a:t>
            </a:r>
            <a:r>
              <a:rPr lang="de-DE" sz="2400" i="1" dirty="0" err="1">
                <a:latin typeface="Times New Roman" panose="02020603050405020304" pitchFamily="18" charset="0"/>
                <a:cs typeface="Times New Roman" panose="02020603050405020304" pitchFamily="18" charset="0"/>
              </a:rPr>
              <a:t>region</a:t>
            </a:r>
            <a:r>
              <a:rPr lang="de-DE" sz="2400" i="1" dirty="0">
                <a:latin typeface="Times New Roman" panose="02020603050405020304" pitchFamily="18" charset="0"/>
                <a:cs typeface="Times New Roman" panose="02020603050405020304" pitchFamily="18" charset="0"/>
              </a:rPr>
              <a:t>.” (2)</a:t>
            </a:r>
          </a:p>
        </p:txBody>
      </p:sp>
      <p:sp>
        <p:nvSpPr>
          <p:cNvPr id="5" name="Textfeld 4">
            <a:extLst>
              <a:ext uri="{FF2B5EF4-FFF2-40B4-BE49-F238E27FC236}">
                <a16:creationId xmlns:a16="http://schemas.microsoft.com/office/drawing/2014/main" id="{525F3E67-A0EA-4643-B132-3F84737CEDBD}"/>
              </a:ext>
            </a:extLst>
          </p:cNvPr>
          <p:cNvSpPr txBox="1"/>
          <p:nvPr/>
        </p:nvSpPr>
        <p:spPr>
          <a:xfrm>
            <a:off x="981307" y="5961831"/>
            <a:ext cx="7014117" cy="577081"/>
          </a:xfrm>
          <a:prstGeom prst="rect">
            <a:avLst/>
          </a:prstGeom>
          <a:noFill/>
        </p:spPr>
        <p:txBody>
          <a:bodyPr wrap="square" rtlCol="0">
            <a:spAutoFit/>
          </a:bodyPr>
          <a:lstStyle/>
          <a:p>
            <a:r>
              <a:rPr lang="de-DE" sz="1050" dirty="0"/>
              <a:t>1: </a:t>
            </a:r>
            <a:r>
              <a:rPr lang="de-DE" sz="1050" dirty="0" err="1"/>
              <a:t>Brohan</a:t>
            </a:r>
            <a:r>
              <a:rPr lang="de-DE" sz="1050" dirty="0"/>
              <a:t>, PK,J. J. Harris, I., </a:t>
            </a:r>
            <a:r>
              <a:rPr lang="de-DE" sz="1050" dirty="0" err="1"/>
              <a:t>Tett</a:t>
            </a:r>
            <a:r>
              <a:rPr lang="de-DE" sz="1050" dirty="0"/>
              <a:t> S. F. B.; &amp; Jones, P. D. (2006) </a:t>
            </a:r>
            <a:r>
              <a:rPr lang="de-DE" sz="1050" dirty="0" err="1"/>
              <a:t>Uncertainty</a:t>
            </a:r>
            <a:r>
              <a:rPr lang="de-DE" sz="1050" dirty="0"/>
              <a:t> </a:t>
            </a:r>
            <a:r>
              <a:rPr lang="de-DE" sz="1050" dirty="0" err="1"/>
              <a:t>estimates</a:t>
            </a:r>
            <a:r>
              <a:rPr lang="de-DE" sz="1050" dirty="0"/>
              <a:t> in regional </a:t>
            </a:r>
            <a:r>
              <a:rPr lang="de-DE" sz="1050" dirty="0" err="1"/>
              <a:t>and</a:t>
            </a:r>
            <a:r>
              <a:rPr lang="de-DE" sz="1050" dirty="0"/>
              <a:t> global </a:t>
            </a:r>
            <a:r>
              <a:rPr lang="de-DE" sz="1050" dirty="0" err="1"/>
              <a:t>observed</a:t>
            </a:r>
            <a:r>
              <a:rPr lang="de-DE" sz="1050" dirty="0"/>
              <a:t> </a:t>
            </a:r>
            <a:r>
              <a:rPr lang="de-DE" sz="1050" dirty="0" err="1"/>
              <a:t>temperature</a:t>
            </a:r>
            <a:r>
              <a:rPr lang="de-DE" sz="1050" dirty="0"/>
              <a:t> </a:t>
            </a:r>
            <a:r>
              <a:rPr lang="de-DE" sz="1050" dirty="0" err="1"/>
              <a:t>changes</a:t>
            </a:r>
            <a:r>
              <a:rPr lang="de-DE" sz="1050" dirty="0"/>
              <a:t>: a </a:t>
            </a:r>
            <a:r>
              <a:rPr lang="de-DE" sz="1050" dirty="0" err="1"/>
              <a:t>new</a:t>
            </a:r>
            <a:r>
              <a:rPr lang="de-DE" sz="1050" dirty="0"/>
              <a:t> </a:t>
            </a:r>
            <a:r>
              <a:rPr lang="de-DE" sz="1050" dirty="0" err="1"/>
              <a:t>dataset</a:t>
            </a:r>
            <a:r>
              <a:rPr lang="de-DE" sz="1050" dirty="0"/>
              <a:t> </a:t>
            </a:r>
            <a:r>
              <a:rPr lang="de-DE" sz="1050" dirty="0" err="1"/>
              <a:t>from</a:t>
            </a:r>
            <a:r>
              <a:rPr lang="de-DE" sz="1050" dirty="0"/>
              <a:t> 1850. </a:t>
            </a:r>
            <a:r>
              <a:rPr lang="de-DE" sz="1050" dirty="0" err="1"/>
              <a:t>HadCRUT</a:t>
            </a:r>
            <a:r>
              <a:rPr lang="de-DE" sz="1050" dirty="0"/>
              <a:t> 3 </a:t>
            </a:r>
            <a:r>
              <a:rPr lang="de-DE" sz="1050" dirty="0" err="1"/>
              <a:t>HadCRUT</a:t>
            </a:r>
            <a:r>
              <a:rPr lang="de-DE" sz="1050" dirty="0"/>
              <a:t> 3:1 </a:t>
            </a:r>
            <a:r>
              <a:rPr lang="de-DE" sz="1050" dirty="0" err="1"/>
              <a:t>to</a:t>
            </a:r>
            <a:r>
              <a:rPr lang="de-DE" sz="1050" dirty="0"/>
              <a:t> 35. </a:t>
            </a:r>
            <a:r>
              <a:rPr lang="de-DE" sz="1050" dirty="0" err="1"/>
              <a:t>page</a:t>
            </a:r>
            <a:r>
              <a:rPr lang="de-DE" sz="1050" dirty="0"/>
              <a:t> 6</a:t>
            </a:r>
          </a:p>
          <a:p>
            <a:r>
              <a:rPr lang="de-DE" sz="1050" dirty="0"/>
              <a:t>(2) Source: http://</a:t>
            </a:r>
            <a:r>
              <a:rPr lang="de-DE" sz="1050" dirty="0" err="1"/>
              <a:t>www.ncdc.noaa.gov</a:t>
            </a:r>
            <a:r>
              <a:rPr lang="de-DE" sz="1050" dirty="0"/>
              <a:t>/</a:t>
            </a:r>
            <a:r>
              <a:rPr lang="de-DE" sz="1050" dirty="0" err="1"/>
              <a:t>cmb-faq</a:t>
            </a:r>
            <a:r>
              <a:rPr lang="de-DE" sz="1050" dirty="0"/>
              <a:t>/</a:t>
            </a:r>
            <a:r>
              <a:rPr lang="de-DE" sz="1050" dirty="0" err="1"/>
              <a:t>anomalies.php</a:t>
            </a:r>
            <a:r>
              <a:rPr lang="de-DE" sz="1050" dirty="0"/>
              <a:t> </a:t>
            </a:r>
            <a:r>
              <a:rPr lang="de-DE" sz="1050" dirty="0" err="1"/>
              <a:t>paragraph</a:t>
            </a:r>
            <a:r>
              <a:rPr lang="de-DE" sz="1050" dirty="0"/>
              <a:t> </a:t>
            </a:r>
          </a:p>
        </p:txBody>
      </p:sp>
    </p:spTree>
    <p:extLst>
      <p:ext uri="{BB962C8B-B14F-4D97-AF65-F5344CB8AC3E}">
        <p14:creationId xmlns:p14="http://schemas.microsoft.com/office/powerpoint/2010/main" val="2041008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8</a:t>
            </a:fld>
            <a:endParaRPr lang="de-DE" altLang="de-DE" sz="1200">
              <a:solidFill>
                <a:srgbClr val="898989"/>
              </a:solidFill>
              <a:latin typeface="Times" pitchFamily="2" charset="0"/>
            </a:endParaRPr>
          </a:p>
        </p:txBody>
      </p:sp>
      <p:sp>
        <p:nvSpPr>
          <p:cNvPr id="2" name="Rechteck 1">
            <a:extLst>
              <a:ext uri="{FF2B5EF4-FFF2-40B4-BE49-F238E27FC236}">
                <a16:creationId xmlns:a16="http://schemas.microsoft.com/office/drawing/2014/main" id="{884C744C-BEB7-FF48-9A2E-6A2C4E7B8877}"/>
              </a:ext>
            </a:extLst>
          </p:cNvPr>
          <p:cNvSpPr/>
          <p:nvPr/>
        </p:nvSpPr>
        <p:spPr>
          <a:xfrm>
            <a:off x="161693" y="366623"/>
            <a:ext cx="8820614" cy="5693866"/>
          </a:xfrm>
          <a:prstGeom prst="rect">
            <a:avLst/>
          </a:prstGeom>
        </p:spPr>
        <p:txBody>
          <a:bodyPr wrap="square">
            <a:spAutoFit/>
          </a:bodyPr>
          <a:lstStyle/>
          <a:p>
            <a:pPr algn="ctr"/>
            <a:r>
              <a:rPr lang="de-DE" altLang="de-DE" sz="2800" dirty="0">
                <a:latin typeface="Times" pitchFamily="2" charset="0"/>
              </a:rPr>
              <a:t>Hadley Center </a:t>
            </a:r>
            <a:r>
              <a:rPr lang="de-DE" altLang="de-DE" sz="2800" dirty="0" err="1">
                <a:latin typeface="Times" pitchFamily="2" charset="0"/>
              </a:rPr>
              <a:t>about</a:t>
            </a:r>
            <a:r>
              <a:rPr lang="de-DE" altLang="de-DE" sz="2800" dirty="0">
                <a:latin typeface="Times" pitchFamily="2" charset="0"/>
              </a:rPr>
              <a:t> SST </a:t>
            </a:r>
            <a:r>
              <a:rPr lang="de-DE" altLang="de-DE" sz="2800" dirty="0" err="1">
                <a:latin typeface="Times" pitchFamily="2" charset="0"/>
              </a:rPr>
              <a:t>errors</a:t>
            </a:r>
            <a:r>
              <a:rPr lang="de-DE" altLang="de-DE" sz="2800" dirty="0">
                <a:latin typeface="Times" pitchFamily="2" charset="0"/>
              </a:rPr>
              <a:t>: &gt; 10000 </a:t>
            </a:r>
            <a:r>
              <a:rPr lang="de-DE" altLang="de-DE" sz="2800" dirty="0" err="1">
                <a:latin typeface="Times" pitchFamily="2" charset="0"/>
              </a:rPr>
              <a:t>makes</a:t>
            </a:r>
            <a:r>
              <a:rPr lang="de-DE" altLang="de-DE" sz="2800" dirty="0">
                <a:latin typeface="Times" pitchFamily="2" charset="0"/>
              </a:rPr>
              <a:t> </a:t>
            </a:r>
            <a:r>
              <a:rPr lang="de-DE" altLang="de-DE" sz="2800" dirty="0" err="1">
                <a:latin typeface="Times" pitchFamily="2" charset="0"/>
              </a:rPr>
              <a:t>them</a:t>
            </a:r>
            <a:r>
              <a:rPr lang="de-DE" altLang="de-DE" sz="2800" dirty="0">
                <a:latin typeface="Times" pitchFamily="2" charset="0"/>
              </a:rPr>
              <a:t> &lt; 0,01 K</a:t>
            </a:r>
          </a:p>
          <a:p>
            <a:pPr lvl="1"/>
            <a:r>
              <a:rPr lang="de-DE" altLang="de-DE" sz="1600" dirty="0" err="1">
                <a:latin typeface="Times" pitchFamily="2" charset="0"/>
              </a:rPr>
              <a:t>Cite</a:t>
            </a:r>
            <a:r>
              <a:rPr lang="de-DE" altLang="de-DE" sz="1600" dirty="0">
                <a:latin typeface="Times" pitchFamily="2" charset="0"/>
              </a:rPr>
              <a:t>: As </a:t>
            </a:r>
            <a:r>
              <a:rPr lang="de-DE" altLang="de-DE" sz="1600" dirty="0" err="1">
                <a:latin typeface="Times" pitchFamily="2" charset="0"/>
              </a:rPr>
              <a:t>noted</a:t>
            </a:r>
            <a:r>
              <a:rPr lang="de-DE" altLang="de-DE" sz="1600" dirty="0">
                <a:latin typeface="Times" pitchFamily="2" charset="0"/>
              </a:rPr>
              <a:t> </a:t>
            </a:r>
            <a:r>
              <a:rPr lang="de-DE" altLang="de-DE" sz="1600" dirty="0" err="1">
                <a:latin typeface="Times" pitchFamily="2" charset="0"/>
              </a:rPr>
              <a:t>above</a:t>
            </a:r>
            <a:r>
              <a:rPr lang="de-DE" altLang="de-DE" sz="1600" dirty="0">
                <a:latin typeface="Times" pitchFamily="2" charset="0"/>
              </a:rPr>
              <a:t>, </a:t>
            </a:r>
            <a:r>
              <a:rPr lang="de-DE" altLang="de-DE" sz="1600" b="1" dirty="0" err="1">
                <a:latin typeface="Times" pitchFamily="2" charset="0"/>
              </a:rPr>
              <a:t>random</a:t>
            </a:r>
            <a:r>
              <a:rPr lang="de-DE" altLang="de-DE" sz="1600" b="1" dirty="0">
                <a:latin typeface="Times" pitchFamily="2" charset="0"/>
              </a:rPr>
              <a:t> </a:t>
            </a:r>
            <a:r>
              <a:rPr lang="de-DE" altLang="de-DE" sz="1600" b="1" dirty="0" err="1">
                <a:latin typeface="Times" pitchFamily="2" charset="0"/>
              </a:rPr>
              <a:t>observational</a:t>
            </a:r>
            <a:r>
              <a:rPr lang="de-DE" altLang="de-DE" sz="1600" b="1" dirty="0">
                <a:latin typeface="Times" pitchFamily="2" charset="0"/>
              </a:rPr>
              <a:t> </a:t>
            </a:r>
            <a:r>
              <a:rPr lang="de-DE" altLang="de-DE" sz="1600" b="1" dirty="0" err="1">
                <a:latin typeface="Times" pitchFamily="2" charset="0"/>
              </a:rPr>
              <a:t>errors</a:t>
            </a:r>
            <a:r>
              <a:rPr lang="de-DE" altLang="de-DE" sz="1600" dirty="0">
                <a:latin typeface="Times" pitchFamily="2" charset="0"/>
              </a:rPr>
              <a:t> </a:t>
            </a:r>
            <a:r>
              <a:rPr lang="de-DE" altLang="de-DE" sz="1600" dirty="0" err="1">
                <a:latin typeface="Times" pitchFamily="2" charset="0"/>
              </a:rPr>
              <a:t>are</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t>
            </a:r>
            <a:r>
              <a:rPr lang="de-DE" altLang="de-DE" sz="1600" dirty="0" err="1">
                <a:latin typeface="Times" pitchFamily="2" charset="0"/>
              </a:rPr>
              <a:t>relatively</a:t>
            </a:r>
            <a:r>
              <a:rPr lang="de-DE" altLang="de-DE" sz="1600" dirty="0">
                <a:latin typeface="Times" pitchFamily="2" charset="0"/>
              </a:rPr>
              <a:t> minor </a:t>
            </a:r>
            <a:r>
              <a:rPr lang="de-DE" altLang="de-DE" sz="1600" dirty="0" err="1">
                <a:latin typeface="Times" pitchFamily="2" charset="0"/>
              </a:rPr>
              <a:t>importance</a:t>
            </a:r>
            <a:r>
              <a:rPr lang="de-DE" altLang="de-DE" sz="1600" dirty="0">
                <a:latin typeface="Times" pitchFamily="2" charset="0"/>
              </a:rPr>
              <a:t> in large-</a:t>
            </a:r>
            <a:r>
              <a:rPr lang="de-DE" altLang="de-DE" sz="1600" dirty="0" err="1">
                <a:latin typeface="Times" pitchFamily="2" charset="0"/>
              </a:rPr>
              <a:t>scale</a:t>
            </a:r>
            <a:r>
              <a:rPr lang="de-DE" altLang="de-DE" sz="1600" dirty="0">
                <a:latin typeface="Times" pitchFamily="2" charset="0"/>
              </a:rPr>
              <a:t> </a:t>
            </a:r>
            <a:r>
              <a:rPr lang="de-DE" altLang="de-DE" sz="1600" dirty="0" err="1">
                <a:latin typeface="Times" pitchFamily="2" charset="0"/>
              </a:rPr>
              <a:t>averages</a:t>
            </a:r>
            <a:r>
              <a:rPr lang="de-DE" altLang="de-DE" sz="1600" dirty="0">
                <a:latin typeface="Times" pitchFamily="2" charset="0"/>
              </a:rPr>
              <a:t> </a:t>
            </a:r>
            <a:r>
              <a:rPr lang="de-DE" altLang="de-DE" sz="1600" dirty="0" err="1">
                <a:latin typeface="Times" pitchFamily="2" charset="0"/>
              </a:rPr>
              <a:t>particularly</a:t>
            </a:r>
            <a:r>
              <a:rPr lang="de-DE" altLang="de-DE" sz="1600" dirty="0">
                <a:latin typeface="Times" pitchFamily="2" charset="0"/>
              </a:rPr>
              <a:t> in </a:t>
            </a:r>
            <a:r>
              <a:rPr lang="de-DE" altLang="de-DE" sz="1600" dirty="0" err="1">
                <a:latin typeface="Times" pitchFamily="2" charset="0"/>
              </a:rPr>
              <a:t>the</a:t>
            </a:r>
            <a:r>
              <a:rPr lang="de-DE" altLang="de-DE" sz="1600" dirty="0">
                <a:latin typeface="Times" pitchFamily="2" charset="0"/>
              </a:rPr>
              <a:t> modern </a:t>
            </a:r>
            <a:r>
              <a:rPr lang="de-DE" altLang="de-DE" sz="1600" dirty="0" err="1">
                <a:latin typeface="Times" pitchFamily="2" charset="0"/>
              </a:rPr>
              <a:t>period</a:t>
            </a:r>
            <a:r>
              <a:rPr lang="de-DE" altLang="de-DE" sz="1600" dirty="0">
                <a:latin typeface="Times" pitchFamily="2" charset="0"/>
              </a:rPr>
              <a:t> </a:t>
            </a:r>
            <a:r>
              <a:rPr lang="de-DE" altLang="de-DE" sz="1600" dirty="0" err="1">
                <a:latin typeface="Times" pitchFamily="2" charset="0"/>
              </a:rPr>
              <a:t>when</a:t>
            </a:r>
            <a:r>
              <a:rPr lang="de-DE" altLang="de-DE" sz="1600" dirty="0">
                <a:latin typeface="Times" pitchFamily="2" charset="0"/>
              </a:rPr>
              <a:t> </a:t>
            </a:r>
            <a:r>
              <a:rPr lang="de-DE" altLang="de-DE" sz="1600" dirty="0" err="1">
                <a:latin typeface="Times" pitchFamily="2" charset="0"/>
              </a:rPr>
              <a:t>observations</a:t>
            </a:r>
            <a:r>
              <a:rPr lang="de-DE" altLang="de-DE" sz="1600" dirty="0">
                <a:latin typeface="Times" pitchFamily="2" charset="0"/>
              </a:rPr>
              <a:t> </a:t>
            </a:r>
            <a:r>
              <a:rPr lang="de-DE" altLang="de-DE" sz="1600" dirty="0" err="1">
                <a:latin typeface="Times" pitchFamily="2" charset="0"/>
              </a:rPr>
              <a:t>are</a:t>
            </a:r>
            <a:r>
              <a:rPr lang="de-DE" altLang="de-DE" sz="1600" dirty="0">
                <a:latin typeface="Times" pitchFamily="2" charset="0"/>
              </a:rPr>
              <a:t> </a:t>
            </a:r>
            <a:r>
              <a:rPr lang="de-DE" altLang="de-DE" sz="1600" dirty="0" err="1">
                <a:latin typeface="Times" pitchFamily="2" charset="0"/>
              </a:rPr>
              <a:t>numerous</a:t>
            </a:r>
            <a:r>
              <a:rPr lang="de-DE" altLang="de-DE" sz="1600" dirty="0">
                <a:latin typeface="Times" pitchFamily="2" charset="0"/>
              </a:rPr>
              <a:t>. </a:t>
            </a:r>
            <a:r>
              <a:rPr lang="de-DE" altLang="de-DE" sz="1600" dirty="0" err="1">
                <a:latin typeface="Times" pitchFamily="2" charset="0"/>
              </a:rPr>
              <a:t>For</a:t>
            </a:r>
            <a:r>
              <a:rPr lang="de-DE" altLang="de-DE" sz="1600" dirty="0">
                <a:latin typeface="Times" pitchFamily="2" charset="0"/>
              </a:rPr>
              <a:t> an </a:t>
            </a:r>
            <a:r>
              <a:rPr lang="de-DE" altLang="de-DE" sz="1600" dirty="0" err="1">
                <a:latin typeface="Times" pitchFamily="2" charset="0"/>
              </a:rPr>
              <a:t>uncertainty</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 </a:t>
            </a:r>
            <a:r>
              <a:rPr lang="de-DE" altLang="de-DE" sz="1600" dirty="0" err="1">
                <a:latin typeface="Times" pitchFamily="2" charset="0"/>
              </a:rPr>
              <a:t>single</a:t>
            </a:r>
            <a:r>
              <a:rPr lang="de-DE" altLang="de-DE" sz="1600" dirty="0">
                <a:latin typeface="Times" pitchFamily="2" charset="0"/>
              </a:rPr>
              <a:t> </a:t>
            </a:r>
            <a:r>
              <a:rPr lang="de-DE" altLang="de-DE" sz="1600" dirty="0" err="1">
                <a:latin typeface="Times" pitchFamily="2" charset="0"/>
              </a:rPr>
              <a:t>observation</a:t>
            </a:r>
            <a:r>
              <a:rPr lang="de-DE" altLang="de-DE" sz="1600" dirty="0">
                <a:latin typeface="Times" pitchFamily="2" charset="0"/>
              </a:rPr>
              <a:t> due </a:t>
            </a:r>
            <a:r>
              <a:rPr lang="de-DE" altLang="de-DE" sz="1600" dirty="0" err="1">
                <a:latin typeface="Times" pitchFamily="2" charset="0"/>
              </a:rPr>
              <a:t>to</a:t>
            </a:r>
            <a:r>
              <a:rPr lang="de-DE" altLang="de-DE" sz="1600" dirty="0">
                <a:latin typeface="Times" pitchFamily="2" charset="0"/>
              </a:rPr>
              <a:t> </a:t>
            </a:r>
            <a:r>
              <a:rPr lang="de-DE" altLang="de-DE" sz="1600" b="1" dirty="0" err="1">
                <a:latin typeface="Times" pitchFamily="2" charset="0"/>
              </a:rPr>
              <a:t>random</a:t>
            </a:r>
            <a:r>
              <a:rPr lang="de-DE" altLang="de-DE" sz="1600" b="1" dirty="0">
                <a:latin typeface="Times" pitchFamily="2" charset="0"/>
              </a:rPr>
              <a:t> </a:t>
            </a:r>
            <a:r>
              <a:rPr lang="de-DE" altLang="de-DE" sz="1600" b="1" dirty="0" err="1">
                <a:latin typeface="Times" pitchFamily="2" charset="0"/>
              </a:rPr>
              <a:t>observational</a:t>
            </a:r>
            <a:r>
              <a:rPr lang="de-DE" altLang="de-DE" sz="1600" b="1" dirty="0">
                <a:latin typeface="Times" pitchFamily="2" charset="0"/>
              </a:rPr>
              <a:t> </a:t>
            </a:r>
            <a:r>
              <a:rPr lang="de-DE" altLang="de-DE" sz="1600" b="1" dirty="0" err="1">
                <a:latin typeface="Times" pitchFamily="2" charset="0"/>
              </a:rPr>
              <a:t>error</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1.0K, </a:t>
            </a:r>
            <a:r>
              <a:rPr lang="de-DE" altLang="de-DE" sz="1600" dirty="0" err="1">
                <a:latin typeface="Times" pitchFamily="2" charset="0"/>
              </a:rPr>
              <a:t>the</a:t>
            </a:r>
            <a:r>
              <a:rPr lang="de-DE" altLang="de-DE" sz="1600" dirty="0">
                <a:latin typeface="Times" pitchFamily="2" charset="0"/>
              </a:rPr>
              <a:t> </a:t>
            </a:r>
            <a:r>
              <a:rPr lang="de-DE" altLang="de-DE" sz="1600" dirty="0" err="1">
                <a:latin typeface="Times" pitchFamily="2" charset="0"/>
              </a:rPr>
              <a:t>resulting</a:t>
            </a:r>
            <a:r>
              <a:rPr lang="de-DE" altLang="de-DE" sz="1600" dirty="0">
                <a:latin typeface="Times" pitchFamily="2" charset="0"/>
              </a:rPr>
              <a:t> </a:t>
            </a:r>
            <a:r>
              <a:rPr lang="de-DE" altLang="de-DE" sz="1600" dirty="0" err="1">
                <a:latin typeface="Times" pitchFamily="2" charset="0"/>
              </a:rPr>
              <a:t>uncertainty</a:t>
            </a:r>
            <a:r>
              <a:rPr lang="de-DE" altLang="de-DE" sz="1600" dirty="0">
                <a:latin typeface="Times" pitchFamily="2" charset="0"/>
              </a:rPr>
              <a:t> </a:t>
            </a:r>
            <a:r>
              <a:rPr lang="de-DE" altLang="de-DE" sz="1600" dirty="0" err="1">
                <a:latin typeface="Times" pitchFamily="2" charset="0"/>
              </a:rPr>
              <a:t>of</a:t>
            </a:r>
            <a:r>
              <a:rPr lang="de-DE" altLang="de-DE" sz="1600" dirty="0">
                <a:latin typeface="Times" pitchFamily="2" charset="0"/>
              </a:rPr>
              <a:t> a global </a:t>
            </a:r>
            <a:r>
              <a:rPr lang="de-DE" altLang="de-DE" sz="1600" dirty="0" err="1">
                <a:latin typeface="Times" pitchFamily="2" charset="0"/>
              </a:rPr>
              <a:t>annual</a:t>
            </a:r>
            <a:r>
              <a:rPr lang="de-DE" altLang="de-DE" sz="1600" dirty="0">
                <a:latin typeface="Times" pitchFamily="2" charset="0"/>
              </a:rPr>
              <a:t> </a:t>
            </a:r>
            <a:r>
              <a:rPr lang="de-DE" altLang="de-DE" sz="1600" dirty="0" err="1">
                <a:latin typeface="Times" pitchFamily="2" charset="0"/>
              </a:rPr>
              <a:t>average</a:t>
            </a:r>
            <a:r>
              <a:rPr lang="de-DE" altLang="de-DE" sz="1600" dirty="0">
                <a:latin typeface="Times" pitchFamily="2" charset="0"/>
              </a:rPr>
              <a:t> </a:t>
            </a:r>
            <a:r>
              <a:rPr lang="de-DE" altLang="de-DE" sz="1600" dirty="0" err="1">
                <a:latin typeface="Times" pitchFamily="2" charset="0"/>
              </a:rPr>
              <a:t>based</a:t>
            </a:r>
            <a:r>
              <a:rPr lang="de-DE" altLang="de-DE" sz="1600" dirty="0">
                <a:latin typeface="Times" pitchFamily="2" charset="0"/>
              </a:rPr>
              <a:t> on 10000 (</a:t>
            </a:r>
            <a:r>
              <a:rPr lang="de-DE" altLang="de-DE" sz="1600" dirty="0" err="1">
                <a:latin typeface="Times" pitchFamily="2" charset="0"/>
              </a:rPr>
              <a:t>or</a:t>
            </a:r>
            <a:r>
              <a:rPr lang="de-DE" altLang="de-DE" sz="1600" dirty="0">
                <a:latin typeface="Times" pitchFamily="2" charset="0"/>
              </a:rPr>
              <a:t> </a:t>
            </a:r>
            <a:r>
              <a:rPr lang="de-DE" altLang="de-DE" sz="1600" dirty="0" err="1">
                <a:latin typeface="Times" pitchFamily="2" charset="0"/>
              </a:rPr>
              <a:t>more</a:t>
            </a:r>
            <a:r>
              <a:rPr lang="de-DE" altLang="de-DE" sz="1600" dirty="0">
                <a:latin typeface="Times" pitchFamily="2" charset="0"/>
              </a:rPr>
              <a:t>) </a:t>
            </a:r>
            <a:r>
              <a:rPr lang="de-DE" altLang="de-DE" sz="1600" dirty="0" err="1">
                <a:latin typeface="Times" pitchFamily="2" charset="0"/>
              </a:rPr>
              <a:t>observations</a:t>
            </a:r>
            <a:r>
              <a:rPr lang="de-DE" altLang="de-DE" sz="1600" dirty="0">
                <a:latin typeface="Times" pitchFamily="2" charset="0"/>
              </a:rPr>
              <a:t> </a:t>
            </a:r>
            <a:r>
              <a:rPr lang="de-DE" altLang="de-DE" sz="1600" dirty="0" err="1">
                <a:latin typeface="Times" pitchFamily="2" charset="0"/>
              </a:rPr>
              <a:t>would</a:t>
            </a:r>
            <a:r>
              <a:rPr lang="de-DE" altLang="de-DE" sz="1600" dirty="0">
                <a:latin typeface="Times" pitchFamily="2" charset="0"/>
              </a:rPr>
              <a:t> </a:t>
            </a:r>
            <a:r>
              <a:rPr lang="de-DE" altLang="de-DE" sz="1600" dirty="0" err="1">
                <a:latin typeface="Times" pitchFamily="2" charset="0"/>
              </a:rPr>
              <a:t>be</a:t>
            </a:r>
            <a:r>
              <a:rPr lang="de-DE" altLang="de-DE" sz="1600" dirty="0">
                <a:latin typeface="Times" pitchFamily="2" charset="0"/>
              </a:rPr>
              <a:t> </a:t>
            </a:r>
            <a:r>
              <a:rPr lang="de-DE" altLang="de-DE" sz="1600" dirty="0" err="1">
                <a:latin typeface="Times" pitchFamily="2" charset="0"/>
              </a:rPr>
              <a:t>around</a:t>
            </a:r>
            <a:r>
              <a:rPr lang="de-DE" altLang="de-DE" sz="1600" dirty="0">
                <a:latin typeface="Times" pitchFamily="2" charset="0"/>
              </a:rPr>
              <a:t> 0.01K (</a:t>
            </a:r>
            <a:r>
              <a:rPr lang="de-DE" altLang="de-DE" sz="1600" dirty="0" err="1">
                <a:latin typeface="Times" pitchFamily="2" charset="0"/>
              </a:rPr>
              <a:t>or</a:t>
            </a:r>
            <a:r>
              <a:rPr lang="de-DE" altLang="de-DE" sz="1600" dirty="0">
                <a:latin typeface="Times" pitchFamily="2" charset="0"/>
              </a:rPr>
              <a:t> </a:t>
            </a:r>
            <a:r>
              <a:rPr lang="de-DE" altLang="de-DE" sz="1600" dirty="0" err="1">
                <a:latin typeface="Times" pitchFamily="2" charset="0"/>
              </a:rPr>
              <a:t>smaller</a:t>
            </a:r>
            <a:r>
              <a:rPr lang="de-DE" altLang="de-DE" sz="1600" dirty="0">
                <a:latin typeface="Times" pitchFamily="2" charset="0"/>
              </a:rPr>
              <a:t>) (1). </a:t>
            </a:r>
          </a:p>
          <a:p>
            <a:pPr algn="ctr"/>
            <a:r>
              <a:rPr lang="de-DE" altLang="de-DE" sz="2800" dirty="0">
                <a:latin typeface="Times" pitchFamily="2" charset="0"/>
              </a:rPr>
              <a:t>Basic Error </a:t>
            </a:r>
            <a:r>
              <a:rPr lang="de-DE" altLang="de-DE" sz="2800" dirty="0" err="1">
                <a:latin typeface="Times" pitchFamily="2" charset="0"/>
              </a:rPr>
              <a:t>treatment</a:t>
            </a:r>
            <a:r>
              <a:rPr lang="de-DE" altLang="de-DE" sz="2800" dirty="0">
                <a:latin typeface="Times" pitchFamily="2" charset="0"/>
              </a:rPr>
              <a:t> </a:t>
            </a:r>
            <a:r>
              <a:rPr lang="de-DE" altLang="de-DE" sz="2800" dirty="0" err="1">
                <a:latin typeface="Times" pitchFamily="2" charset="0"/>
              </a:rPr>
              <a:t>paper</a:t>
            </a:r>
            <a:r>
              <a:rPr lang="de-DE" altLang="de-DE" sz="2800" dirty="0">
                <a:latin typeface="Times" pitchFamily="2" charset="0"/>
              </a:rPr>
              <a:t> </a:t>
            </a:r>
            <a:r>
              <a:rPr lang="de-DE" altLang="de-DE" sz="2800" dirty="0" err="1">
                <a:latin typeface="Times" pitchFamily="2" charset="0"/>
              </a:rPr>
              <a:t>by</a:t>
            </a:r>
            <a:r>
              <a:rPr lang="de-DE" altLang="de-DE" sz="2800" dirty="0">
                <a:latin typeface="Times" pitchFamily="2" charset="0"/>
              </a:rPr>
              <a:t> </a:t>
            </a:r>
            <a:r>
              <a:rPr lang="de-DE" altLang="de-DE" sz="2800" dirty="0" err="1">
                <a:latin typeface="Times" pitchFamily="2" charset="0"/>
              </a:rPr>
              <a:t>Brohan</a:t>
            </a:r>
            <a:r>
              <a:rPr lang="de-DE" altLang="de-DE" sz="2800" dirty="0">
                <a:latin typeface="Times" pitchFamily="2" charset="0"/>
              </a:rPr>
              <a:t> 06 </a:t>
            </a:r>
          </a:p>
          <a:p>
            <a:pPr lvl="1"/>
            <a:r>
              <a:rPr lang="de-DE" altLang="de-DE" dirty="0">
                <a:latin typeface="Times" pitchFamily="2" charset="0"/>
              </a:rPr>
              <a:t>p. 5 </a:t>
            </a:r>
            <a:r>
              <a:rPr lang="de-DE" altLang="de-DE" dirty="0" err="1">
                <a:latin typeface="Times" pitchFamily="2" charset="0"/>
              </a:rPr>
              <a:t>cite</a:t>
            </a:r>
            <a:r>
              <a:rPr lang="de-DE" altLang="de-DE" dirty="0">
                <a:latin typeface="Times" pitchFamily="2" charset="0"/>
              </a:rPr>
              <a:t> </a:t>
            </a:r>
            <a:r>
              <a:rPr lang="de-DE" altLang="de-DE" dirty="0" err="1">
                <a:latin typeface="Times" pitchFamily="2" charset="0"/>
              </a:rPr>
              <a:t>Folland</a:t>
            </a:r>
            <a:r>
              <a:rPr lang="de-DE" altLang="de-DE" dirty="0">
                <a:latin typeface="Times" pitchFamily="2" charset="0"/>
              </a:rPr>
              <a:t> et a 2001 </a:t>
            </a:r>
            <a:r>
              <a:rPr lang="de-DE" altLang="de-DE" dirty="0" err="1">
                <a:latin typeface="Times" pitchFamily="2" charset="0"/>
              </a:rPr>
              <a:t>assumes</a:t>
            </a:r>
            <a:r>
              <a:rPr lang="de-DE" altLang="de-DE" dirty="0">
                <a:latin typeface="Times" pitchFamily="2" charset="0"/>
              </a:rPr>
              <a:t> Measurement </a:t>
            </a:r>
            <a:r>
              <a:rPr lang="de-DE" altLang="de-DE" dirty="0" err="1">
                <a:latin typeface="Times" pitchFamily="2" charset="0"/>
              </a:rPr>
              <a:t>error</a:t>
            </a:r>
            <a:r>
              <a:rPr lang="de-DE" altLang="de-DE" dirty="0">
                <a:latin typeface="Times" pitchFamily="2" charset="0"/>
              </a:rPr>
              <a:t> will </a:t>
            </a:r>
            <a:r>
              <a:rPr lang="de-DE" altLang="de-DE" dirty="0" err="1">
                <a:latin typeface="Times" pitchFamily="2" charset="0"/>
              </a:rPr>
              <a:t>smaller</a:t>
            </a:r>
            <a:r>
              <a:rPr lang="de-DE" altLang="de-DE" dirty="0">
                <a:latin typeface="Times" pitchFamily="2" charset="0"/>
              </a:rPr>
              <a:t> ± 0.2 °C (1</a:t>
            </a:r>
            <a:r>
              <a:rPr lang="el-GR" altLang="de-DE" dirty="0">
                <a:latin typeface="Times" pitchFamily="2" charset="0"/>
              </a:rPr>
              <a:t>σ</a:t>
            </a:r>
            <a:r>
              <a:rPr lang="de-DE" altLang="de-DE" dirty="0">
                <a:latin typeface="Times" pitchFamily="2" charset="0"/>
              </a:rPr>
              <a:t>) </a:t>
            </a:r>
            <a:r>
              <a:rPr lang="de-DE" altLang="de-DE" dirty="0" err="1">
                <a:latin typeface="Times" pitchFamily="2" charset="0"/>
              </a:rPr>
              <a:t>and</a:t>
            </a:r>
            <a:r>
              <a:rPr lang="de-DE" altLang="de-DE" dirty="0">
                <a:latin typeface="Times" pitchFamily="2" charset="0"/>
              </a:rPr>
              <a:t> </a:t>
            </a:r>
            <a:r>
              <a:rPr lang="de-DE" altLang="de-DE" dirty="0" err="1">
                <a:latin typeface="Times" pitchFamily="2" charset="0"/>
              </a:rPr>
              <a:t>are</a:t>
            </a:r>
            <a:r>
              <a:rPr lang="de-DE" altLang="de-DE" dirty="0">
                <a:latin typeface="Times" pitchFamily="2" charset="0"/>
              </a:rPr>
              <a:t> </a:t>
            </a:r>
            <a:r>
              <a:rPr lang="de-DE" altLang="de-DE" dirty="0" err="1">
                <a:latin typeface="Times" pitchFamily="2" charset="0"/>
              </a:rPr>
              <a:t>random</a:t>
            </a:r>
            <a:r>
              <a:rPr lang="de-DE" altLang="de-DE" dirty="0">
                <a:latin typeface="Times" pitchFamily="2" charset="0"/>
              </a:rPr>
              <a:t> </a:t>
            </a:r>
            <a:r>
              <a:rPr lang="de-DE" altLang="de-DE" dirty="0" err="1">
                <a:latin typeface="Times" pitchFamily="2" charset="0"/>
              </a:rPr>
              <a:t>therfore</a:t>
            </a:r>
            <a:r>
              <a:rPr lang="de-DE" altLang="de-DE" dirty="0">
                <a:latin typeface="Times" pitchFamily="2" charset="0"/>
              </a:rPr>
              <a:t> &lt; ± 0,03 °C (</a:t>
            </a:r>
            <a:r>
              <a:rPr lang="de-DE" altLang="de-DE" dirty="0" err="1">
                <a:latin typeface="Times" pitchFamily="2" charset="0"/>
              </a:rPr>
              <a:t>Month</a:t>
            </a:r>
            <a:r>
              <a:rPr lang="de-DE" altLang="de-DE" dirty="0">
                <a:latin typeface="Times" pitchFamily="2" charset="0"/>
              </a:rPr>
              <a:t>) </a:t>
            </a:r>
            <a:r>
              <a:rPr lang="de-DE" altLang="de-DE" dirty="0" err="1">
                <a:latin typeface="Times" pitchFamily="2" charset="0"/>
              </a:rPr>
              <a:t>Cite</a:t>
            </a:r>
            <a:r>
              <a:rPr lang="de-DE" altLang="de-DE" dirty="0">
                <a:latin typeface="Times" pitchFamily="2" charset="0"/>
              </a:rPr>
              <a:t> </a:t>
            </a:r>
            <a:r>
              <a:rPr lang="de-DE" altLang="de-DE" dirty="0" err="1">
                <a:latin typeface="Times" pitchFamily="2" charset="0"/>
              </a:rPr>
              <a:t>from</a:t>
            </a:r>
            <a:r>
              <a:rPr lang="de-DE" altLang="de-DE" dirty="0">
                <a:latin typeface="Times" pitchFamily="2" charset="0"/>
              </a:rPr>
              <a:t> </a:t>
            </a:r>
            <a:r>
              <a:rPr lang="de-DE" altLang="de-DE" dirty="0" err="1">
                <a:latin typeface="Times" pitchFamily="2" charset="0"/>
              </a:rPr>
              <a:t>Brohan</a:t>
            </a:r>
            <a:r>
              <a:rPr lang="de-DE" altLang="de-DE" dirty="0">
                <a:latin typeface="Times" pitchFamily="2" charset="0"/>
              </a:rPr>
              <a:t> p 6 The </a:t>
            </a:r>
            <a:r>
              <a:rPr lang="de-DE" altLang="de-DE" dirty="0" err="1">
                <a:latin typeface="Times" pitchFamily="2" charset="0"/>
              </a:rPr>
              <a:t>random</a:t>
            </a:r>
            <a:r>
              <a:rPr lang="de-DE" altLang="de-DE" dirty="0">
                <a:latin typeface="Times" pitchFamily="2" charset="0"/>
              </a:rPr>
              <a:t> </a:t>
            </a:r>
            <a:r>
              <a:rPr lang="de-DE" altLang="de-DE" dirty="0" err="1">
                <a:latin typeface="Times" pitchFamily="2" charset="0"/>
              </a:rPr>
              <a:t>error</a:t>
            </a:r>
            <a:r>
              <a:rPr lang="de-DE" altLang="de-DE" dirty="0">
                <a:latin typeface="Times" pitchFamily="2" charset="0"/>
              </a:rPr>
              <a:t> in a </a:t>
            </a:r>
            <a:r>
              <a:rPr lang="de-DE" altLang="de-DE" dirty="0" err="1">
                <a:latin typeface="Times" pitchFamily="2" charset="0"/>
              </a:rPr>
              <a:t>single</a:t>
            </a:r>
            <a:r>
              <a:rPr lang="de-DE" altLang="de-DE" dirty="0">
                <a:latin typeface="Times" pitchFamily="2" charset="0"/>
              </a:rPr>
              <a:t> </a:t>
            </a:r>
            <a:r>
              <a:rPr lang="de-DE" altLang="de-DE" dirty="0" err="1">
                <a:latin typeface="Times" pitchFamily="2" charset="0"/>
              </a:rPr>
              <a:t>thermometer</a:t>
            </a:r>
            <a:r>
              <a:rPr lang="de-DE" altLang="de-DE" dirty="0">
                <a:latin typeface="Times" pitchFamily="2" charset="0"/>
              </a:rPr>
              <a:t> </a:t>
            </a:r>
            <a:r>
              <a:rPr lang="de-DE" altLang="de-DE" dirty="0" err="1">
                <a:latin typeface="Times" pitchFamily="2" charset="0"/>
              </a:rPr>
              <a:t>reading</a:t>
            </a:r>
            <a:r>
              <a:rPr lang="de-DE" altLang="de-DE" dirty="0">
                <a:latin typeface="Times" pitchFamily="2" charset="0"/>
              </a:rPr>
              <a:t> </a:t>
            </a:r>
            <a:r>
              <a:rPr lang="de-DE" altLang="de-DE" dirty="0" err="1">
                <a:latin typeface="Times" pitchFamily="2" charset="0"/>
              </a:rPr>
              <a:t>is</a:t>
            </a:r>
            <a:r>
              <a:rPr lang="de-DE" altLang="de-DE" dirty="0">
                <a:latin typeface="Times" pitchFamily="2" charset="0"/>
              </a:rPr>
              <a:t> </a:t>
            </a:r>
            <a:r>
              <a:rPr lang="de-DE" altLang="de-DE" dirty="0" err="1">
                <a:latin typeface="Times" pitchFamily="2" charset="0"/>
              </a:rPr>
              <a:t>about</a:t>
            </a:r>
            <a:r>
              <a:rPr lang="de-DE" altLang="de-DE" dirty="0">
                <a:latin typeface="Times" pitchFamily="2" charset="0"/>
              </a:rPr>
              <a:t> 0.2°C (1 </a:t>
            </a:r>
            <a:r>
              <a:rPr lang="de-DE" altLang="de-DE" dirty="0" err="1">
                <a:latin typeface="Times" pitchFamily="2" charset="0"/>
              </a:rPr>
              <a:t>σ</a:t>
            </a:r>
            <a:r>
              <a:rPr lang="de-DE" altLang="de-DE" dirty="0">
                <a:latin typeface="Times" pitchFamily="2" charset="0"/>
              </a:rPr>
              <a:t>) [</a:t>
            </a:r>
            <a:r>
              <a:rPr lang="de-DE" altLang="de-DE" dirty="0" err="1">
                <a:latin typeface="Times" pitchFamily="2" charset="0"/>
              </a:rPr>
              <a:t>Folland</a:t>
            </a:r>
            <a:r>
              <a:rPr lang="de-DE" altLang="de-DE" dirty="0">
                <a:latin typeface="Times" pitchFamily="2" charset="0"/>
              </a:rPr>
              <a:t> et al., 2001];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monthly</a:t>
            </a:r>
            <a:r>
              <a:rPr lang="de-DE" altLang="de-DE" dirty="0">
                <a:latin typeface="Times" pitchFamily="2" charset="0"/>
              </a:rPr>
              <a:t> </a:t>
            </a:r>
            <a:r>
              <a:rPr lang="de-DE" altLang="de-DE" dirty="0" err="1">
                <a:latin typeface="Times" pitchFamily="2" charset="0"/>
              </a:rPr>
              <a:t>average</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r>
            <a:r>
              <a:rPr lang="de-DE" altLang="de-DE" dirty="0" err="1">
                <a:latin typeface="Times" pitchFamily="2" charset="0"/>
              </a:rPr>
              <a:t>based</a:t>
            </a:r>
            <a:r>
              <a:rPr lang="de-DE" altLang="de-DE" dirty="0">
                <a:latin typeface="Times" pitchFamily="2" charset="0"/>
              </a:rPr>
              <a:t> on at least </a:t>
            </a:r>
            <a:r>
              <a:rPr lang="de-DE" altLang="de-DE" dirty="0" err="1">
                <a:latin typeface="Times" pitchFamily="2" charset="0"/>
              </a:rPr>
              <a:t>two</a:t>
            </a:r>
            <a:r>
              <a:rPr lang="de-DE" altLang="de-DE" dirty="0">
                <a:latin typeface="Times" pitchFamily="2" charset="0"/>
              </a:rPr>
              <a:t> </a:t>
            </a:r>
            <a:r>
              <a:rPr lang="de-DE" altLang="de-DE" dirty="0" err="1">
                <a:latin typeface="Times" pitchFamily="2" charset="0"/>
              </a:rPr>
              <a:t>readings</a:t>
            </a:r>
            <a:r>
              <a:rPr lang="de-DE" altLang="de-DE" dirty="0">
                <a:latin typeface="Times" pitchFamily="2" charset="0"/>
              </a:rPr>
              <a:t> a </a:t>
            </a:r>
            <a:r>
              <a:rPr lang="de-DE" altLang="de-DE" dirty="0" err="1">
                <a:latin typeface="Times" pitchFamily="2" charset="0"/>
              </a:rPr>
              <a:t>day</a:t>
            </a:r>
            <a:r>
              <a:rPr lang="de-DE" altLang="de-DE" dirty="0">
                <a:latin typeface="Times" pitchFamily="2" charset="0"/>
              </a:rPr>
              <a:t> </a:t>
            </a:r>
            <a:r>
              <a:rPr lang="de-DE" altLang="de-DE" dirty="0" err="1">
                <a:latin typeface="Times" pitchFamily="2" charset="0"/>
              </a:rPr>
              <a:t>throughout</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a:t>
            </a:r>
            <a:r>
              <a:rPr lang="de-DE" altLang="de-DE" dirty="0">
                <a:latin typeface="Times" pitchFamily="2" charset="0"/>
              </a:rPr>
              <a:t>, </a:t>
            </a:r>
            <a:r>
              <a:rPr lang="de-DE" altLang="de-DE" dirty="0" err="1">
                <a:latin typeface="Times" pitchFamily="2" charset="0"/>
              </a:rPr>
              <a:t>giving</a:t>
            </a:r>
            <a:r>
              <a:rPr lang="de-DE" altLang="de-DE" dirty="0">
                <a:latin typeface="Times" pitchFamily="2" charset="0"/>
              </a:rPr>
              <a:t> 60 </a:t>
            </a:r>
            <a:r>
              <a:rPr lang="de-DE" altLang="de-DE" dirty="0" err="1">
                <a:latin typeface="Times" pitchFamily="2" charset="0"/>
              </a:rPr>
              <a:t>or</a:t>
            </a:r>
            <a:r>
              <a:rPr lang="de-DE" altLang="de-DE" dirty="0">
                <a:latin typeface="Times" pitchFamily="2" charset="0"/>
              </a:rPr>
              <a:t> </a:t>
            </a:r>
            <a:r>
              <a:rPr lang="de-DE" altLang="de-DE" dirty="0" err="1">
                <a:latin typeface="Times" pitchFamily="2" charset="0"/>
              </a:rPr>
              <a:t>more</a:t>
            </a:r>
            <a:r>
              <a:rPr lang="de-DE" altLang="de-DE" dirty="0">
                <a:latin typeface="Times" pitchFamily="2" charset="0"/>
              </a:rPr>
              <a:t> </a:t>
            </a:r>
            <a:r>
              <a:rPr lang="de-DE" altLang="de-DE" dirty="0" err="1">
                <a:latin typeface="Times" pitchFamily="2" charset="0"/>
              </a:rPr>
              <a:t>values</a:t>
            </a:r>
            <a:r>
              <a:rPr lang="de-DE" altLang="de-DE" dirty="0">
                <a:latin typeface="Times" pitchFamily="2" charset="0"/>
              </a:rPr>
              <a:t> </a:t>
            </a:r>
            <a:r>
              <a:rPr lang="de-DE" altLang="de-DE" dirty="0" err="1">
                <a:latin typeface="Times" pitchFamily="2" charset="0"/>
              </a:rPr>
              <a:t>contributing</a:t>
            </a:r>
            <a:r>
              <a:rPr lang="de-DE" altLang="de-DE" dirty="0">
                <a:latin typeface="Times" pitchFamily="2" charset="0"/>
              </a:rPr>
              <a:t> </a:t>
            </a:r>
            <a:r>
              <a:rPr lang="de-DE" altLang="de-DE" dirty="0" err="1">
                <a:latin typeface="Times" pitchFamily="2" charset="0"/>
              </a:rPr>
              <a:t>to</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mean</a:t>
            </a:r>
            <a:r>
              <a:rPr lang="de-DE" altLang="de-DE" dirty="0">
                <a:latin typeface="Times" pitchFamily="2" charset="0"/>
              </a:rPr>
              <a:t>. So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error</a:t>
            </a:r>
            <a:r>
              <a:rPr lang="de-DE" altLang="de-DE" dirty="0">
                <a:latin typeface="Times" pitchFamily="2" charset="0"/>
              </a:rPr>
              <a:t> in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monthly</a:t>
            </a:r>
            <a:r>
              <a:rPr lang="de-DE" altLang="de-DE" dirty="0">
                <a:latin typeface="Times" pitchFamily="2" charset="0"/>
              </a:rPr>
              <a:t> </a:t>
            </a:r>
            <a:r>
              <a:rPr lang="de-DE" altLang="de-DE" dirty="0" err="1">
                <a:latin typeface="Times" pitchFamily="2" charset="0"/>
              </a:rPr>
              <a:t>average</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t>
            </a:r>
            <a:r>
              <a:rPr lang="de-DE" altLang="de-DE" dirty="0" err="1">
                <a:latin typeface="Times" pitchFamily="2" charset="0"/>
              </a:rPr>
              <a:t>most</a:t>
            </a:r>
            <a:r>
              <a:rPr lang="de-DE" altLang="de-DE" dirty="0">
                <a:latin typeface="Times" pitchFamily="2" charset="0"/>
              </a:rPr>
              <a:t> 0.2/√60 = 0.03◦C </a:t>
            </a:r>
            <a:r>
              <a:rPr lang="de-DE" altLang="de-DE" dirty="0" err="1">
                <a:latin typeface="Times" pitchFamily="2" charset="0"/>
              </a:rPr>
              <a:t>and</a:t>
            </a:r>
            <a:r>
              <a:rPr lang="de-DE" altLang="de-DE" dirty="0">
                <a:latin typeface="Times" pitchFamily="2" charset="0"/>
              </a:rPr>
              <a:t> </a:t>
            </a:r>
            <a:r>
              <a:rPr lang="de-DE" altLang="de-DE" dirty="0" err="1">
                <a:latin typeface="Times" pitchFamily="2" charset="0"/>
              </a:rPr>
              <a:t>this</a:t>
            </a:r>
            <a:r>
              <a:rPr lang="de-DE" altLang="de-DE" dirty="0">
                <a:latin typeface="Times" pitchFamily="2" charset="0"/>
              </a:rPr>
              <a:t> will </a:t>
            </a:r>
            <a:r>
              <a:rPr lang="de-DE" altLang="de-DE" dirty="0" err="1">
                <a:latin typeface="Times" pitchFamily="2" charset="0"/>
              </a:rPr>
              <a:t>be</a:t>
            </a:r>
            <a:r>
              <a:rPr lang="de-DE" altLang="de-DE" dirty="0">
                <a:latin typeface="Times" pitchFamily="2" charset="0"/>
              </a:rPr>
              <a:t> </a:t>
            </a:r>
            <a:r>
              <a:rPr lang="de-DE" altLang="de-DE" dirty="0" err="1">
                <a:latin typeface="Times" pitchFamily="2" charset="0"/>
              </a:rPr>
              <a:t>uncorrelated</a:t>
            </a:r>
            <a:r>
              <a:rPr lang="de-DE" altLang="de-DE" dirty="0">
                <a:latin typeface="Times" pitchFamily="2" charset="0"/>
              </a:rPr>
              <a:t> </a:t>
            </a:r>
            <a:r>
              <a:rPr lang="de-DE" altLang="de-DE" dirty="0" err="1">
                <a:latin typeface="Times" pitchFamily="2" charset="0"/>
              </a:rPr>
              <a:t>with</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value</a:t>
            </a:r>
            <a:r>
              <a:rPr lang="de-DE" altLang="de-DE" dirty="0">
                <a:latin typeface="Times" pitchFamily="2" charset="0"/>
              </a:rPr>
              <a:t> </a:t>
            </a:r>
            <a:r>
              <a:rPr lang="de-DE" altLang="de-DE" dirty="0" err="1">
                <a:latin typeface="Times" pitchFamily="2" charset="0"/>
              </a:rPr>
              <a:t>for</a:t>
            </a:r>
            <a:r>
              <a:rPr lang="de-DE" altLang="de-DE" dirty="0">
                <a:latin typeface="Times" pitchFamily="2" charset="0"/>
              </a:rPr>
              <a:t> </a:t>
            </a:r>
            <a:r>
              <a:rPr lang="de-DE" altLang="de-DE" dirty="0" err="1">
                <a:latin typeface="Times" pitchFamily="2" charset="0"/>
              </a:rPr>
              <a:t>any</a:t>
            </a:r>
            <a:r>
              <a:rPr lang="de-DE" altLang="de-DE" dirty="0">
                <a:latin typeface="Times" pitchFamily="2" charset="0"/>
              </a:rPr>
              <a:t> </a:t>
            </a:r>
            <a:r>
              <a:rPr lang="de-DE" altLang="de-DE" dirty="0" err="1">
                <a:latin typeface="Times" pitchFamily="2" charset="0"/>
              </a:rPr>
              <a:t>other</a:t>
            </a:r>
            <a:r>
              <a:rPr lang="de-DE" altLang="de-DE" dirty="0">
                <a:latin typeface="Times" pitchFamily="2" charset="0"/>
              </a:rPr>
              <a:t> </a:t>
            </a:r>
            <a:r>
              <a:rPr lang="de-DE" altLang="de-DE" dirty="0" err="1">
                <a:latin typeface="Times" pitchFamily="2" charset="0"/>
              </a:rPr>
              <a:t>station</a:t>
            </a:r>
            <a:r>
              <a:rPr lang="de-DE" altLang="de-DE" dirty="0">
                <a:latin typeface="Times" pitchFamily="2" charset="0"/>
              </a:rPr>
              <a:t> </a:t>
            </a:r>
            <a:r>
              <a:rPr lang="de-DE" altLang="de-DE" dirty="0" err="1">
                <a:latin typeface="Times" pitchFamily="2" charset="0"/>
              </a:rPr>
              <a:t>or</a:t>
            </a:r>
            <a:r>
              <a:rPr lang="de-DE" altLang="de-DE" dirty="0">
                <a:latin typeface="Times" pitchFamily="2" charset="0"/>
              </a:rPr>
              <a:t> </a:t>
            </a:r>
            <a:r>
              <a:rPr lang="de-DE" altLang="de-DE" dirty="0" err="1">
                <a:latin typeface="Times" pitchFamily="2" charset="0"/>
              </a:rPr>
              <a:t>the</a:t>
            </a:r>
            <a:r>
              <a:rPr lang="de-DE" altLang="de-DE" dirty="0">
                <a:latin typeface="Times" pitchFamily="2" charset="0"/>
              </a:rPr>
              <a:t> </a:t>
            </a:r>
            <a:r>
              <a:rPr lang="de-DE" altLang="de-DE" dirty="0" err="1">
                <a:latin typeface="Times" pitchFamily="2" charset="0"/>
              </a:rPr>
              <a:t>value</a:t>
            </a:r>
            <a:r>
              <a:rPr lang="de-DE" altLang="de-DE" dirty="0">
                <a:latin typeface="Times" pitchFamily="2" charset="0"/>
              </a:rPr>
              <a:t> </a:t>
            </a:r>
            <a:r>
              <a:rPr lang="de-DE" altLang="de-DE" dirty="0" err="1">
                <a:latin typeface="Times" pitchFamily="2" charset="0"/>
              </a:rPr>
              <a:t>for</a:t>
            </a:r>
            <a:r>
              <a:rPr lang="de-DE" altLang="de-DE" dirty="0">
                <a:latin typeface="Times" pitchFamily="2" charset="0"/>
              </a:rPr>
              <a:t> </a:t>
            </a:r>
            <a:r>
              <a:rPr lang="de-DE" altLang="de-DE" dirty="0" err="1">
                <a:latin typeface="Times" pitchFamily="2" charset="0"/>
              </a:rPr>
              <a:t>any</a:t>
            </a:r>
            <a:r>
              <a:rPr lang="de-DE" altLang="de-DE" dirty="0">
                <a:latin typeface="Times" pitchFamily="2" charset="0"/>
              </a:rPr>
              <a:t> </a:t>
            </a:r>
            <a:r>
              <a:rPr lang="de-DE" altLang="de-DE" dirty="0" err="1">
                <a:latin typeface="Times" pitchFamily="2" charset="0"/>
              </a:rPr>
              <a:t>other</a:t>
            </a:r>
            <a:r>
              <a:rPr lang="de-DE" altLang="de-DE" dirty="0">
                <a:latin typeface="Times" pitchFamily="2" charset="0"/>
              </a:rPr>
              <a:t> </a:t>
            </a:r>
            <a:r>
              <a:rPr lang="de-DE" altLang="de-DE" dirty="0" err="1">
                <a:latin typeface="Times" pitchFamily="2" charset="0"/>
              </a:rPr>
              <a:t>month</a:t>
            </a:r>
            <a:r>
              <a:rPr lang="de-DE" altLang="de-DE" dirty="0">
                <a:latin typeface="Times" pitchFamily="2" charset="0"/>
              </a:rPr>
              <a:t>. (2)</a:t>
            </a:r>
          </a:p>
          <a:p>
            <a:pPr lvl="1"/>
            <a:endParaRPr lang="de-DE" altLang="de-DE" dirty="0">
              <a:latin typeface="Times" pitchFamily="2" charset="0"/>
            </a:endParaRPr>
          </a:p>
          <a:p>
            <a:r>
              <a:rPr lang="de-DE" altLang="de-DE" sz="2800" dirty="0">
                <a:latin typeface="Times" pitchFamily="2" charset="0"/>
              </a:rPr>
              <a:t>This </a:t>
            </a:r>
            <a:r>
              <a:rPr lang="de-DE" altLang="de-DE" sz="2800" dirty="0" err="1">
                <a:latin typeface="Times" pitchFamily="2" charset="0"/>
              </a:rPr>
              <a:t>means</a:t>
            </a:r>
            <a:r>
              <a:rPr lang="de-DE" altLang="de-DE" sz="2800" dirty="0">
                <a:latin typeface="Times" pitchFamily="2" charset="0"/>
              </a:rPr>
              <a:t> </a:t>
            </a:r>
            <a:r>
              <a:rPr lang="de-DE" altLang="de-DE" sz="2800" dirty="0" err="1">
                <a:latin typeface="Times" pitchFamily="2" charset="0"/>
              </a:rPr>
              <a:t>those</a:t>
            </a:r>
            <a:r>
              <a:rPr lang="de-DE" altLang="de-DE" sz="2800" dirty="0">
                <a:latin typeface="Times" pitchFamily="2" charset="0"/>
              </a:rPr>
              <a:t> </a:t>
            </a:r>
            <a:r>
              <a:rPr lang="de-DE" altLang="de-DE" sz="2800" dirty="0" err="1">
                <a:latin typeface="Times" pitchFamily="2" charset="0"/>
              </a:rPr>
              <a:t>errors</a:t>
            </a:r>
            <a:r>
              <a:rPr lang="de-DE" altLang="de-DE" sz="2800" dirty="0">
                <a:latin typeface="Times" pitchFamily="2" charset="0"/>
              </a:rPr>
              <a:t> </a:t>
            </a:r>
            <a:r>
              <a:rPr lang="de-DE" altLang="de-DE" sz="2800" dirty="0" err="1">
                <a:latin typeface="Times" pitchFamily="2" charset="0"/>
              </a:rPr>
              <a:t>are</a:t>
            </a:r>
            <a:r>
              <a:rPr lang="de-DE" altLang="de-DE" sz="2800" dirty="0">
                <a:latin typeface="Times" pitchFamily="2" charset="0"/>
              </a:rPr>
              <a:t> </a:t>
            </a:r>
            <a:r>
              <a:rPr lang="de-DE" altLang="de-DE" sz="2800" dirty="0" err="1">
                <a:latin typeface="Times" pitchFamily="2" charset="0"/>
              </a:rPr>
              <a:t>completely</a:t>
            </a:r>
            <a:r>
              <a:rPr lang="de-DE" altLang="de-DE" sz="2800" dirty="0">
                <a:latin typeface="Times" pitchFamily="2" charset="0"/>
              </a:rPr>
              <a:t> </a:t>
            </a:r>
            <a:r>
              <a:rPr lang="de-DE" altLang="de-DE" sz="2800" dirty="0" err="1">
                <a:latin typeface="Times" pitchFamily="2" charset="0"/>
              </a:rPr>
              <a:t>random</a:t>
            </a:r>
            <a:r>
              <a:rPr lang="de-DE" altLang="de-DE" sz="2800" dirty="0">
                <a:latin typeface="Times" pitchFamily="2" charset="0"/>
              </a:rPr>
              <a:t>, </a:t>
            </a:r>
            <a:r>
              <a:rPr lang="de-DE" altLang="de-DE" sz="2800" dirty="0" err="1">
                <a:latin typeface="Times" pitchFamily="2" charset="0"/>
              </a:rPr>
              <a:t>sensitivity</a:t>
            </a:r>
            <a:r>
              <a:rPr lang="de-DE" altLang="de-DE" sz="2800" dirty="0">
                <a:latin typeface="Times" pitchFamily="2" charset="0"/>
              </a:rPr>
              <a:t>, </a:t>
            </a:r>
            <a:r>
              <a:rPr lang="de-DE" altLang="de-DE" sz="2800" dirty="0" err="1">
                <a:latin typeface="Times" pitchFamily="2" charset="0"/>
              </a:rPr>
              <a:t>autocorrelation</a:t>
            </a:r>
            <a:r>
              <a:rPr lang="de-DE" altLang="de-DE" sz="2800" dirty="0">
                <a:latin typeface="Times" pitchFamily="2" charset="0"/>
              </a:rPr>
              <a:t> etc. do not matter. </a:t>
            </a:r>
            <a:endParaRPr lang="de-DE" altLang="de-DE" sz="2800" dirty="0">
              <a:solidFill>
                <a:srgbClr val="FF0000"/>
              </a:solidFill>
              <a:latin typeface="Times" pitchFamily="2" charset="0"/>
            </a:endParaRPr>
          </a:p>
        </p:txBody>
      </p:sp>
    </p:spTree>
    <p:extLst>
      <p:ext uri="{BB962C8B-B14F-4D97-AF65-F5344CB8AC3E}">
        <p14:creationId xmlns:p14="http://schemas.microsoft.com/office/powerpoint/2010/main" val="3082731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ußzeilenplatzhalter 2">
            <a:extLst>
              <a:ext uri="{FF2B5EF4-FFF2-40B4-BE49-F238E27FC236}">
                <a16:creationId xmlns:a16="http://schemas.microsoft.com/office/drawing/2014/main" id="{C9D4BDFB-8EE1-C24F-835B-0C9DC7DAAF9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a:solidFill>
                  <a:srgbClr val="898989"/>
                </a:solidFill>
                <a:latin typeface="Calibri" panose="020F0502020204030204" pitchFamily="34" charset="0"/>
              </a:rPr>
              <a:t>Porto Conference 7.9.2018</a:t>
            </a:r>
          </a:p>
        </p:txBody>
      </p:sp>
      <p:sp>
        <p:nvSpPr>
          <p:cNvPr id="19460" name="Foliennummernplatzhalter 3">
            <a:extLst>
              <a:ext uri="{FF2B5EF4-FFF2-40B4-BE49-F238E27FC236}">
                <a16:creationId xmlns:a16="http://schemas.microsoft.com/office/drawing/2014/main" id="{DEC6135E-B57B-F44E-92BE-2A95D710C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77AE36-7A5F-284A-A6EE-DC40F17499C4}" type="slidenum">
              <a:rPr lang="de-DE" altLang="de-DE" sz="1200">
                <a:solidFill>
                  <a:srgbClr val="898989"/>
                </a:solidFill>
                <a:latin typeface="Times" pitchFamily="2" charset="0"/>
              </a:rPr>
              <a:pPr eaLnBrk="1" hangingPunct="1"/>
              <a:t>9</a:t>
            </a:fld>
            <a:endParaRPr lang="de-DE" altLang="de-DE" sz="1200">
              <a:solidFill>
                <a:srgbClr val="898989"/>
              </a:solidFill>
              <a:latin typeface="Times" pitchFamily="2" charset="0"/>
            </a:endParaRPr>
          </a:p>
        </p:txBody>
      </p:sp>
      <p:sp>
        <p:nvSpPr>
          <p:cNvPr id="3" name="Textfeld 2">
            <a:extLst>
              <a:ext uri="{FF2B5EF4-FFF2-40B4-BE49-F238E27FC236}">
                <a16:creationId xmlns:a16="http://schemas.microsoft.com/office/drawing/2014/main" id="{AD3B24A9-702E-A343-8D47-62F128F6A184}"/>
              </a:ext>
            </a:extLst>
          </p:cNvPr>
          <p:cNvSpPr txBox="1"/>
          <p:nvPr/>
        </p:nvSpPr>
        <p:spPr>
          <a:xfrm>
            <a:off x="343830" y="4055395"/>
            <a:ext cx="8196146" cy="1815882"/>
          </a:xfrm>
          <a:prstGeom prst="rect">
            <a:avLst/>
          </a:prstGeom>
          <a:noFill/>
        </p:spPr>
        <p:txBody>
          <a:bodyPr wrap="square" rtlCol="0">
            <a:spAutoFit/>
          </a:bodyPr>
          <a:lstStyle/>
          <a:p>
            <a:r>
              <a:rPr lang="de-DE" sz="2800" dirty="0"/>
              <a:t>„The </a:t>
            </a:r>
            <a:r>
              <a:rPr lang="de-DE" sz="2800" dirty="0" err="1"/>
              <a:t>uncertainty</a:t>
            </a:r>
            <a:r>
              <a:rPr lang="de-DE" sz="2800" dirty="0"/>
              <a:t> </a:t>
            </a:r>
            <a:r>
              <a:rPr lang="de-DE" sz="2800" dirty="0" err="1"/>
              <a:t>of</a:t>
            </a:r>
            <a:r>
              <a:rPr lang="de-DE" sz="2800" dirty="0"/>
              <a:t> a 30y </a:t>
            </a:r>
            <a:r>
              <a:rPr lang="de-DE" sz="2800" dirty="0" err="1"/>
              <a:t>average</a:t>
            </a:r>
            <a:r>
              <a:rPr lang="de-DE" sz="2800" dirty="0"/>
              <a:t> </a:t>
            </a:r>
            <a:r>
              <a:rPr lang="de-DE" sz="2800" dirty="0" err="1"/>
              <a:t>surface</a:t>
            </a:r>
            <a:r>
              <a:rPr lang="de-DE" sz="2800" dirty="0"/>
              <a:t> </a:t>
            </a:r>
            <a:r>
              <a:rPr lang="de-DE" sz="2800" dirty="0" err="1"/>
              <a:t>temperature</a:t>
            </a:r>
            <a:r>
              <a:rPr lang="de-DE" sz="2800" dirty="0"/>
              <a:t> at Potsdam (DEU) </a:t>
            </a:r>
            <a:r>
              <a:rPr lang="de-DE" sz="2800" dirty="0" err="1"/>
              <a:t>is</a:t>
            </a:r>
            <a:r>
              <a:rPr lang="de-DE" sz="2800" dirty="0"/>
              <a:t> plus minus 0.5 C </a:t>
            </a:r>
            <a:r>
              <a:rPr lang="de-DE" sz="2800" dirty="0" err="1"/>
              <a:t>and</a:t>
            </a:r>
            <a:r>
              <a:rPr lang="de-DE" sz="2800" dirty="0"/>
              <a:t> at Darwin (AUS) </a:t>
            </a:r>
            <a:r>
              <a:rPr lang="de-DE" sz="2800" dirty="0" err="1"/>
              <a:t>is</a:t>
            </a:r>
            <a:r>
              <a:rPr lang="de-DE" sz="2800" dirty="0"/>
              <a:t> plus minus 0.4 C. (1)“</a:t>
            </a:r>
          </a:p>
          <a:p>
            <a:endParaRPr lang="de-DE" sz="2800" dirty="0"/>
          </a:p>
        </p:txBody>
      </p:sp>
      <p:sp>
        <p:nvSpPr>
          <p:cNvPr id="4" name="Textfeld 3">
            <a:extLst>
              <a:ext uri="{FF2B5EF4-FFF2-40B4-BE49-F238E27FC236}">
                <a16:creationId xmlns:a16="http://schemas.microsoft.com/office/drawing/2014/main" id="{0595706D-75F8-3047-B218-263691DD0535}"/>
              </a:ext>
            </a:extLst>
          </p:cNvPr>
          <p:cNvSpPr txBox="1"/>
          <p:nvPr/>
        </p:nvSpPr>
        <p:spPr>
          <a:xfrm>
            <a:off x="343830" y="453351"/>
            <a:ext cx="8632902" cy="3539430"/>
          </a:xfrm>
          <a:prstGeom prst="rect">
            <a:avLst/>
          </a:prstGeom>
          <a:noFill/>
        </p:spPr>
        <p:txBody>
          <a:bodyPr wrap="square" rtlCol="0">
            <a:spAutoFit/>
          </a:bodyPr>
          <a:lstStyle/>
          <a:p>
            <a:r>
              <a:rPr lang="de-DE" sz="2800" dirty="0"/>
              <a:t>True </a:t>
            </a:r>
            <a:r>
              <a:rPr lang="de-DE" sz="2800" dirty="0" err="1"/>
              <a:t>is</a:t>
            </a:r>
            <a:r>
              <a:rPr lang="de-DE" sz="2800" dirty="0"/>
              <a:t>: Random </a:t>
            </a:r>
            <a:r>
              <a:rPr lang="de-DE" sz="2800" dirty="0" err="1"/>
              <a:t>error</a:t>
            </a:r>
            <a:r>
              <a:rPr lang="de-DE" sz="2800" dirty="0"/>
              <a:t> </a:t>
            </a:r>
            <a:r>
              <a:rPr lang="de-DE" sz="2800" dirty="0" err="1"/>
              <a:t>reduction</a:t>
            </a:r>
            <a:r>
              <a:rPr lang="de-DE" sz="2800" dirty="0"/>
              <a:t> </a:t>
            </a:r>
            <a:r>
              <a:rPr lang="de-DE" sz="2800" dirty="0" err="1"/>
              <a:t>of</a:t>
            </a:r>
            <a:r>
              <a:rPr lang="de-DE" sz="2800" dirty="0"/>
              <a:t> </a:t>
            </a:r>
            <a:r>
              <a:rPr lang="de-DE" sz="2800" dirty="0" err="1"/>
              <a:t>measured</a:t>
            </a:r>
            <a:r>
              <a:rPr lang="de-DE" sz="2800" dirty="0"/>
              <a:t> </a:t>
            </a:r>
            <a:r>
              <a:rPr lang="de-DE" sz="2800" dirty="0" err="1"/>
              <a:t>data</a:t>
            </a:r>
            <a:r>
              <a:rPr lang="de-DE" sz="2800" dirty="0"/>
              <a:t> </a:t>
            </a:r>
            <a:r>
              <a:rPr lang="de-DE" sz="2800" dirty="0" err="1"/>
              <a:t>is</a:t>
            </a:r>
            <a:r>
              <a:rPr lang="de-DE" sz="2800" dirty="0"/>
              <a:t> limited </a:t>
            </a:r>
            <a:r>
              <a:rPr lang="de-DE" sz="2800" dirty="0" err="1"/>
              <a:t>by</a:t>
            </a:r>
            <a:r>
              <a:rPr lang="de-DE" sz="2800" dirty="0"/>
              <a:t> </a:t>
            </a:r>
            <a:r>
              <a:rPr lang="de-DE" sz="2800" dirty="0" err="1"/>
              <a:t>sensitivty</a:t>
            </a:r>
            <a:r>
              <a:rPr lang="de-DE" sz="2800" dirty="0"/>
              <a:t> </a:t>
            </a:r>
            <a:r>
              <a:rPr lang="de-DE" sz="2800" dirty="0" err="1"/>
              <a:t>of</a:t>
            </a:r>
            <a:r>
              <a:rPr lang="de-DE" sz="2800" dirty="0"/>
              <a:t> </a:t>
            </a:r>
            <a:r>
              <a:rPr lang="de-DE" sz="2800" dirty="0" err="1"/>
              <a:t>used</a:t>
            </a:r>
            <a:r>
              <a:rPr lang="de-DE" sz="2800" dirty="0"/>
              <a:t> </a:t>
            </a:r>
            <a:r>
              <a:rPr lang="de-DE" sz="2800" dirty="0" err="1"/>
              <a:t>tool</a:t>
            </a:r>
            <a:r>
              <a:rPr lang="de-DE" sz="2800" dirty="0"/>
              <a:t> (</a:t>
            </a:r>
            <a:r>
              <a:rPr lang="de-DE" altLang="de-DE" sz="2800" dirty="0" err="1">
                <a:solidFill>
                  <a:srgbClr val="FF0000"/>
                </a:solidFill>
                <a:latin typeface="Times" pitchFamily="2" charset="0"/>
              </a:rPr>
              <a:t>see</a:t>
            </a:r>
            <a:r>
              <a:rPr lang="de-DE" altLang="de-DE" sz="2800" dirty="0">
                <a:solidFill>
                  <a:srgbClr val="FF0000"/>
                </a:solidFill>
                <a:latin typeface="Times" pitchFamily="2" charset="0"/>
              </a:rPr>
              <a:t>  Frank 2010 &amp; 2011). </a:t>
            </a:r>
          </a:p>
          <a:p>
            <a:r>
              <a:rPr lang="de-DE" sz="2800" dirty="0"/>
              <a:t>Also in </a:t>
            </a:r>
            <a:r>
              <a:rPr lang="de-DE" sz="2800" dirty="0" err="1"/>
              <a:t>auto</a:t>
            </a:r>
            <a:r>
              <a:rPr lang="de-DE" sz="2800" dirty="0"/>
              <a:t> </a:t>
            </a:r>
            <a:r>
              <a:rPr lang="de-DE" sz="2800" dirty="0" err="1"/>
              <a:t>correlated</a:t>
            </a:r>
            <a:r>
              <a:rPr lang="de-DE" sz="2800" dirty="0"/>
              <a:t> time </a:t>
            </a:r>
            <a:r>
              <a:rPr lang="de-DE" sz="2800" dirty="0" err="1"/>
              <a:t>series</a:t>
            </a:r>
            <a:r>
              <a:rPr lang="de-DE" sz="2800" dirty="0"/>
              <a:t> </a:t>
            </a:r>
            <a:r>
              <a:rPr lang="de-DE" sz="2800" dirty="0" err="1"/>
              <a:t>data</a:t>
            </a:r>
            <a:r>
              <a:rPr lang="de-DE" sz="2800" dirty="0"/>
              <a:t> do not follow </a:t>
            </a:r>
            <a:r>
              <a:rPr lang="de-DE" sz="2800" dirty="0" err="1"/>
              <a:t>the</a:t>
            </a:r>
            <a:r>
              <a:rPr lang="de-DE" sz="2800" dirty="0"/>
              <a:t> </a:t>
            </a:r>
            <a:r>
              <a:rPr lang="de-DE" sz="2800" dirty="0" err="1"/>
              <a:t>standard</a:t>
            </a:r>
            <a:r>
              <a:rPr lang="de-DE" sz="2800" dirty="0"/>
              <a:t> </a:t>
            </a:r>
            <a:r>
              <a:rPr lang="de-DE" sz="2800" dirty="0" err="1"/>
              <a:t>rules</a:t>
            </a:r>
            <a:r>
              <a:rPr lang="de-DE" sz="2800" dirty="0"/>
              <a:t> </a:t>
            </a:r>
            <a:r>
              <a:rPr lang="de-DE" sz="2800" dirty="0" err="1"/>
              <a:t>for</a:t>
            </a:r>
            <a:r>
              <a:rPr lang="de-DE" sz="2800" dirty="0"/>
              <a:t> </a:t>
            </a:r>
            <a:r>
              <a:rPr lang="de-DE" sz="2800" dirty="0" err="1"/>
              <a:t>random</a:t>
            </a:r>
            <a:r>
              <a:rPr lang="de-DE" sz="2800" dirty="0"/>
              <a:t> (</a:t>
            </a:r>
            <a:r>
              <a:rPr lang="de-DE" sz="2800" dirty="0" err="1"/>
              <a:t>gaussian</a:t>
            </a:r>
            <a:r>
              <a:rPr lang="de-DE" sz="2800" dirty="0"/>
              <a:t> </a:t>
            </a:r>
            <a:r>
              <a:rPr lang="de-DE" sz="2800" dirty="0" err="1"/>
              <a:t>distribution</a:t>
            </a:r>
            <a:r>
              <a:rPr lang="de-DE" sz="2800" dirty="0"/>
              <a:t>) </a:t>
            </a:r>
            <a:r>
              <a:rPr lang="de-DE" sz="2800" dirty="0" err="1"/>
              <a:t>error</a:t>
            </a:r>
            <a:r>
              <a:rPr lang="de-DE" sz="2800" dirty="0"/>
              <a:t> </a:t>
            </a:r>
            <a:r>
              <a:rPr lang="de-DE" sz="2800" dirty="0" err="1"/>
              <a:t>propagation</a:t>
            </a:r>
            <a:r>
              <a:rPr lang="de-DE" sz="2800" dirty="0"/>
              <a:t> (</a:t>
            </a:r>
            <a:r>
              <a:rPr lang="de-DE" sz="2800" dirty="0" err="1"/>
              <a:t>see</a:t>
            </a:r>
            <a:r>
              <a:rPr lang="de-DE" sz="2800" dirty="0"/>
              <a:t> </a:t>
            </a:r>
            <a:r>
              <a:rPr lang="de-DE" altLang="de-DE" sz="2800" dirty="0">
                <a:latin typeface="Helvetica" pitchFamily="2" charset="0"/>
              </a:rPr>
              <a:t>M. </a:t>
            </a:r>
            <a:r>
              <a:rPr lang="de-DE" altLang="de-DE" sz="2800" dirty="0" err="1">
                <a:latin typeface="Helvetica" pitchFamily="2" charset="0"/>
              </a:rPr>
              <a:t>Massah</a:t>
            </a:r>
            <a:r>
              <a:rPr lang="de-DE" altLang="de-DE" sz="2800" dirty="0">
                <a:latin typeface="Helvetica" pitchFamily="2" charset="0"/>
              </a:rPr>
              <a:t>, H. Kantz1) </a:t>
            </a:r>
            <a:r>
              <a:rPr lang="de-DE" sz="2800" dirty="0"/>
              <a:t>. </a:t>
            </a:r>
            <a:r>
              <a:rPr lang="de-DE" sz="2800" dirty="0" err="1"/>
              <a:t>They</a:t>
            </a:r>
            <a:r>
              <a:rPr lang="de-DE" sz="2800" dirty="0"/>
              <a:t> </a:t>
            </a:r>
            <a:r>
              <a:rPr lang="de-DE" sz="2800" dirty="0" err="1"/>
              <a:t>don´t</a:t>
            </a:r>
            <a:r>
              <a:rPr lang="de-DE" sz="2800" dirty="0"/>
              <a:t> </a:t>
            </a:r>
            <a:r>
              <a:rPr lang="de-DE" sz="2800" dirty="0" err="1"/>
              <a:t>converge</a:t>
            </a:r>
            <a:r>
              <a:rPr lang="de-DE" sz="2800" dirty="0"/>
              <a:t> </a:t>
            </a:r>
            <a:r>
              <a:rPr lang="de-DE" sz="2800" dirty="0" err="1"/>
              <a:t>to</a:t>
            </a:r>
            <a:r>
              <a:rPr lang="de-DE" sz="2800" dirty="0"/>
              <a:t> </a:t>
            </a:r>
            <a:r>
              <a:rPr lang="de-DE" sz="2800" dirty="0" err="1"/>
              <a:t>near</a:t>
            </a:r>
            <a:r>
              <a:rPr lang="de-DE" sz="2800" dirty="0"/>
              <a:t> </a:t>
            </a:r>
            <a:r>
              <a:rPr lang="de-DE" sz="2800" dirty="0" err="1"/>
              <a:t>zero</a:t>
            </a:r>
            <a:r>
              <a:rPr lang="de-DE" sz="2800" dirty="0"/>
              <a:t> </a:t>
            </a:r>
            <a:r>
              <a:rPr lang="de-DE" sz="2800" dirty="0" err="1"/>
              <a:t>for</a:t>
            </a:r>
            <a:r>
              <a:rPr lang="de-DE" sz="2800" dirty="0"/>
              <a:t> high </a:t>
            </a:r>
            <a:r>
              <a:rPr lang="de-DE" sz="2800" dirty="0" err="1"/>
              <a:t>numbers</a:t>
            </a:r>
            <a:r>
              <a:rPr lang="de-DE" sz="2800" dirty="0"/>
              <a:t> </a:t>
            </a:r>
            <a:r>
              <a:rPr lang="de-DE" sz="2800" dirty="0" err="1"/>
              <a:t>of</a:t>
            </a:r>
            <a:r>
              <a:rPr lang="de-DE" sz="2800" dirty="0"/>
              <a:t> </a:t>
            </a:r>
            <a:r>
              <a:rPr lang="de-DE" sz="2800" dirty="0" err="1"/>
              <a:t>them</a:t>
            </a:r>
            <a:r>
              <a:rPr lang="de-DE" sz="2800" dirty="0"/>
              <a:t>:</a:t>
            </a:r>
          </a:p>
        </p:txBody>
      </p:sp>
      <p:sp>
        <p:nvSpPr>
          <p:cNvPr id="6" name="Rectangle 2">
            <a:extLst>
              <a:ext uri="{FF2B5EF4-FFF2-40B4-BE49-F238E27FC236}">
                <a16:creationId xmlns:a16="http://schemas.microsoft.com/office/drawing/2014/main" id="{A61D1C9F-DC59-A14D-AC43-FDA480D1A9A9}"/>
              </a:ext>
            </a:extLst>
          </p:cNvPr>
          <p:cNvSpPr>
            <a:spLocks noChangeArrowheads="1"/>
          </p:cNvSpPr>
          <p:nvPr/>
        </p:nvSpPr>
        <p:spPr bwMode="auto">
          <a:xfrm>
            <a:off x="621104" y="5648464"/>
            <a:ext cx="69988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chemeClr val="tx1"/>
                </a:solidFill>
                <a:effectLst/>
                <a:latin typeface="Helvetica" pitchFamily="2" charset="0"/>
              </a:rPr>
              <a:t>(1) </a:t>
            </a:r>
            <a:r>
              <a:rPr kumimoji="0" lang="de-DE" altLang="de-DE" sz="1000" b="0" i="0" u="none" strike="noStrike" cap="none" normalizeH="0" baseline="0" dirty="0" err="1">
                <a:ln>
                  <a:noFill/>
                </a:ln>
                <a:solidFill>
                  <a:schemeClr val="tx1"/>
                </a:solidFill>
                <a:effectLst/>
                <a:latin typeface="Helvetica" pitchFamily="2" charset="0"/>
              </a:rPr>
              <a:t>Confidence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intervals</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for</a:t>
            </a:r>
            <a:r>
              <a:rPr kumimoji="0" lang="de-DE" altLang="de-DE" sz="1000" b="0" i="0" u="none" strike="noStrike" cap="none" normalizeH="0" baseline="0" dirty="0">
                <a:ln>
                  <a:noFill/>
                </a:ln>
                <a:solidFill>
                  <a:schemeClr val="tx1"/>
                </a:solidFill>
                <a:effectLst/>
                <a:latin typeface="Helvetica" pitchFamily="2" charset="0"/>
              </a:rPr>
              <a:t> time </a:t>
            </a:r>
            <a:r>
              <a:rPr kumimoji="0" lang="de-DE" altLang="de-DE" sz="1000" b="0" i="0" u="none" strike="noStrike" cap="none" normalizeH="0" baseline="0" dirty="0" err="1">
                <a:ln>
                  <a:noFill/>
                </a:ln>
                <a:solidFill>
                  <a:schemeClr val="tx1"/>
                </a:solidFill>
                <a:effectLst/>
                <a:latin typeface="Helvetica" pitchFamily="2" charset="0"/>
              </a:rPr>
              <a:t>averages</a:t>
            </a:r>
            <a:r>
              <a:rPr kumimoji="0" lang="de-DE" altLang="de-DE" sz="1000" b="0" i="0" u="none" strike="noStrike" cap="none" normalizeH="0" baseline="0" dirty="0">
                <a:ln>
                  <a:noFill/>
                </a:ln>
                <a:solidFill>
                  <a:schemeClr val="tx1"/>
                </a:solidFill>
                <a:effectLst/>
                <a:latin typeface="Helvetica" pitchFamily="2" charset="0"/>
              </a:rPr>
              <a:t> in </a:t>
            </a:r>
            <a:r>
              <a:rPr kumimoji="0" lang="de-DE" altLang="de-DE" sz="1000" b="0" i="0" u="none" strike="noStrike" cap="none" normalizeH="0" baseline="0" dirty="0" err="1">
                <a:ln>
                  <a:noFill/>
                </a:ln>
                <a:solidFill>
                  <a:schemeClr val="tx1"/>
                </a:solidFill>
                <a:effectLst/>
                <a:latin typeface="Helvetica" pitchFamily="2" charset="0"/>
              </a:rPr>
              <a:t>the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presence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of</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long</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range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correlations</a:t>
            </a:r>
            <a:r>
              <a:rPr kumimoji="0" lang="de-DE" altLang="de-DE" sz="1000" b="0" i="0" u="none" strike="noStrike" cap="none" normalizeH="0" baseline="0" dirty="0">
                <a:ln>
                  <a:noFill/>
                </a:ln>
                <a:solidFill>
                  <a:schemeClr val="tx1"/>
                </a:solidFill>
                <a:effectLst/>
                <a:latin typeface="Helvetica" pitchFamily="2" charset="0"/>
              </a:rPr>
              <a:t>, a </a:t>
            </a:r>
            <a:r>
              <a:rPr kumimoji="0" lang="de-DE" altLang="de-DE" sz="1000" b="0" i="0" u="none" strike="noStrike" cap="none" normalizeH="0" baseline="0" dirty="0" err="1">
                <a:ln>
                  <a:noFill/>
                </a:ln>
                <a:solidFill>
                  <a:schemeClr val="tx1"/>
                </a:solidFill>
                <a:effectLst/>
                <a:latin typeface="Helvetica" pitchFamily="2" charset="0"/>
              </a:rPr>
              <a:t>case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study</a:t>
            </a:r>
            <a:r>
              <a:rPr kumimoji="0" lang="de-DE" altLang="de-DE" sz="1000" b="0" i="0" u="none" strike="noStrike" cap="none" normalizeH="0" baseline="0" dirty="0">
                <a:ln>
                  <a:noFill/>
                </a:ln>
                <a:solidFill>
                  <a:schemeClr val="tx1"/>
                </a:solidFill>
                <a:effectLst/>
                <a:latin typeface="Helvetica" pitchFamily="2" charset="0"/>
              </a:rPr>
              <a:t> on </a:t>
            </a:r>
            <a:r>
              <a:rPr kumimoji="0" lang="de-DE" altLang="de-DE" sz="1000" b="0" i="0" u="none" strike="noStrike" cap="none" normalizeH="0" baseline="0" dirty="0" err="1">
                <a:ln>
                  <a:noFill/>
                </a:ln>
                <a:solidFill>
                  <a:schemeClr val="tx1"/>
                </a:solidFill>
                <a:effectLst/>
                <a:latin typeface="Helvetica" pitchFamily="2" charset="0"/>
              </a:rPr>
              <a:t>earth</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surface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temperature</a:t>
            </a:r>
            <a:r>
              <a:rPr kumimoji="0" lang="de-DE" altLang="de-DE" sz="1000" b="0" i="0" u="none" strike="noStrike" cap="none" normalizeH="0" baseline="0" dirty="0">
                <a:ln>
                  <a:noFill/>
                </a:ln>
                <a:solidFill>
                  <a:schemeClr val="tx1"/>
                </a:solidFill>
                <a:effectLst/>
                <a:latin typeface="Helvetica" pitchFamily="2" charset="0"/>
              </a:rPr>
              <a:t> </a:t>
            </a:r>
            <a:r>
              <a:rPr kumimoji="0" lang="de-DE" altLang="de-DE" sz="1000" b="0" i="0" u="none" strike="noStrike" cap="none" normalizeH="0" baseline="0" dirty="0" err="1">
                <a:ln>
                  <a:noFill/>
                </a:ln>
                <a:solidFill>
                  <a:schemeClr val="tx1"/>
                </a:solidFill>
                <a:effectLst/>
                <a:latin typeface="Helvetica" pitchFamily="2" charset="0"/>
              </a:rPr>
              <a:t>anomalies</a:t>
            </a:r>
            <a:r>
              <a:rPr kumimoji="0" lang="de-DE" altLang="de-DE" sz="1000" b="0" i="0" u="none" strike="noStrike" cap="none" normalizeH="0" baseline="0" dirty="0">
                <a:ln>
                  <a:noFill/>
                </a:ln>
                <a:solidFill>
                  <a:schemeClr val="tx1"/>
                </a:solidFill>
                <a:effectLst/>
                <a:latin typeface="Helvetica" pitchFamily="2" charset="0"/>
              </a:rPr>
              <a:t> </a:t>
            </a:r>
          </a:p>
          <a:p>
            <a:pPr defTabSz="914400" eaLnBrk="0" hangingPunct="0"/>
            <a:r>
              <a:rPr kumimoji="0" lang="de-DE" altLang="de-DE" sz="1000" b="0" i="0" u="none" strike="noStrike" cap="none" normalizeH="0" baseline="0" dirty="0">
                <a:ln>
                  <a:noFill/>
                </a:ln>
                <a:solidFill>
                  <a:schemeClr val="tx1"/>
                </a:solidFill>
                <a:effectLst/>
                <a:latin typeface="Helvetica" pitchFamily="2" charset="0"/>
              </a:rPr>
              <a:t>M. Massah1, H. Kantz1  </a:t>
            </a:r>
            <a:r>
              <a:rPr lang="de-DE" sz="1000" dirty="0">
                <a:latin typeface="Helvetica" pitchFamily="2" charset="0"/>
              </a:rPr>
              <a:t>⃝c 2016 American </a:t>
            </a:r>
            <a:r>
              <a:rPr lang="de-DE" sz="1000" dirty="0" err="1">
                <a:latin typeface="Helvetica" pitchFamily="2" charset="0"/>
              </a:rPr>
              <a:t>Geophysical</a:t>
            </a:r>
            <a:r>
              <a:rPr lang="de-DE" sz="1000" dirty="0">
                <a:latin typeface="Helvetica" pitchFamily="2" charset="0"/>
              </a:rPr>
              <a:t> Union. All </a:t>
            </a:r>
            <a:r>
              <a:rPr lang="de-DE" sz="1000" dirty="0" err="1">
                <a:latin typeface="Helvetica" pitchFamily="2" charset="0"/>
              </a:rPr>
              <a:t>Rights</a:t>
            </a:r>
            <a:r>
              <a:rPr lang="de-DE" sz="1000" dirty="0">
                <a:latin typeface="Helvetica" pitchFamily="2" charset="0"/>
              </a:rPr>
              <a:t> </a:t>
            </a:r>
            <a:r>
              <a:rPr lang="de-DE" sz="1000" dirty="0" err="1">
                <a:latin typeface="Helvetica" pitchFamily="2" charset="0"/>
              </a:rPr>
              <a:t>Reserved</a:t>
            </a:r>
            <a:r>
              <a:rPr lang="de-DE" sz="1000" dirty="0">
                <a:latin typeface="Helvetica"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a:ln>
                <a:noFill/>
              </a:ln>
              <a:solidFill>
                <a:schemeClr val="tx1"/>
              </a:solidFill>
              <a:effectLst/>
              <a:latin typeface="Helvetica" pitchFamily="2" charset="0"/>
            </a:endParaRPr>
          </a:p>
        </p:txBody>
      </p:sp>
    </p:spTree>
    <p:extLst>
      <p:ext uri="{BB962C8B-B14F-4D97-AF65-F5344CB8AC3E}">
        <p14:creationId xmlns:p14="http://schemas.microsoft.com/office/powerpoint/2010/main" val="82572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2182</Words>
  <Application>Microsoft Macintosh PowerPoint</Application>
  <PresentationFormat>Bildschirmpräsentation (4:3)</PresentationFormat>
  <Paragraphs>252</Paragraphs>
  <Slides>31</Slides>
  <Notes>10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31</vt:i4>
      </vt:variant>
    </vt:vector>
  </HeadingPairs>
  <TitlesOfParts>
    <vt:vector size="41" baseType="lpstr">
      <vt:lpstr>ＭＳ Ｐゴシック</vt:lpstr>
      <vt:lpstr>ヒラギノ明朝 ProN W3</vt:lpstr>
      <vt:lpstr>Arial</vt:lpstr>
      <vt:lpstr>Baskerville</vt:lpstr>
      <vt:lpstr>Calibri</vt:lpstr>
      <vt:lpstr>Cochin</vt:lpstr>
      <vt:lpstr>Helvetica</vt:lpstr>
      <vt:lpstr>Times</vt:lpstr>
      <vt:lpstr>Times New Roman</vt:lpstr>
      <vt:lpstr>Office-Design</vt:lpstr>
      <vt:lpstr>Can we trust time series of historical climate data?  About some oddities in applying standard error propagation laws to climatological measurements </vt:lpstr>
      <vt:lpstr>PowerPoint-Präsentation</vt:lpstr>
      <vt:lpstr>PowerPoint-Präsentation</vt:lpstr>
      <vt:lpstr>PowerPoint-Präsentation</vt:lpstr>
      <vt:lpstr>PowerPoint-Präsentation</vt:lpstr>
      <vt:lpstr>global average temperature time series Hadley CRU CRUTEM the last 150 years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Influence of sudden errors</vt:lpstr>
      <vt:lpstr>Influence of sudden error</vt:lpstr>
      <vt:lpstr>Influence of sudden errors 2</vt:lpstr>
      <vt:lpstr>Creeping error</vt:lpstr>
      <vt:lpstr>Conclusion 1</vt:lpstr>
      <vt:lpstr>PowerPoint-Präsentation</vt:lpstr>
      <vt:lpstr>PowerPoint-Präsentation</vt:lpstr>
      <vt:lpstr>PowerPoint-Präsentation</vt:lpstr>
      <vt:lpstr>Distribution of measurement stations (land)*</vt:lpstr>
      <vt:lpstr>PowerPoint-Präsentation</vt:lpstr>
      <vt:lpstr>PowerPoint-Präsentation</vt:lpstr>
      <vt:lpstr>PowerPoint-Präsentation</vt:lpstr>
      <vt:lpstr>Conclusion 2</vt:lpstr>
      <vt:lpstr>global average temperature time series Hadley CRU the last 150 years</vt:lpstr>
      <vt:lpstr>PowerPoint-Präsentation</vt:lpstr>
      <vt:lpstr>Conclusion 3</vt:lpstr>
      <vt:lpstr>PowerPoint-Präsentation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Michael Limburg</dc:creator>
  <cp:lastModifiedBy>Michael Limburg</cp:lastModifiedBy>
  <cp:revision>301</cp:revision>
  <dcterms:created xsi:type="dcterms:W3CDTF">2012-03-16T14:26:23Z</dcterms:created>
  <dcterms:modified xsi:type="dcterms:W3CDTF">2018-09-16T11:40:23Z</dcterms:modified>
</cp:coreProperties>
</file>