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25"/>
  </p:notesMasterIdLst>
  <p:sldIdLst>
    <p:sldId id="569" r:id="rId4"/>
    <p:sldId id="613" r:id="rId5"/>
    <p:sldId id="614" r:id="rId6"/>
    <p:sldId id="612" r:id="rId7"/>
    <p:sldId id="615" r:id="rId8"/>
    <p:sldId id="574" r:id="rId9"/>
    <p:sldId id="621" r:id="rId10"/>
    <p:sldId id="623" r:id="rId11"/>
    <p:sldId id="624" r:id="rId12"/>
    <p:sldId id="622" r:id="rId13"/>
    <p:sldId id="625" r:id="rId14"/>
    <p:sldId id="626" r:id="rId15"/>
    <p:sldId id="627" r:id="rId16"/>
    <p:sldId id="628" r:id="rId17"/>
    <p:sldId id="609" r:id="rId18"/>
    <p:sldId id="629" r:id="rId19"/>
    <p:sldId id="630" r:id="rId20"/>
    <p:sldId id="631" r:id="rId21"/>
    <p:sldId id="607" r:id="rId22"/>
    <p:sldId id="606" r:id="rId23"/>
    <p:sldId id="6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455A3D-CF54-7A4D-BC8E-9EBE3C3DDDAE}">
          <p14:sldIdLst>
            <p14:sldId id="569"/>
            <p14:sldId id="613"/>
            <p14:sldId id="614"/>
            <p14:sldId id="612"/>
            <p14:sldId id="615"/>
            <p14:sldId id="574"/>
            <p14:sldId id="621"/>
            <p14:sldId id="623"/>
            <p14:sldId id="624"/>
            <p14:sldId id="622"/>
            <p14:sldId id="625"/>
            <p14:sldId id="626"/>
            <p14:sldId id="627"/>
            <p14:sldId id="628"/>
            <p14:sldId id="609"/>
            <p14:sldId id="629"/>
            <p14:sldId id="630"/>
            <p14:sldId id="631"/>
            <p14:sldId id="607"/>
            <p14:sldId id="606"/>
            <p14:sldId id="610"/>
          </p14:sldIdLst>
        </p14:section>
        <p14:section name="GC" id="{CDC1BCCE-5E03-BE47-8FD5-753C1D2856B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Nikolov" initials="NN" lastIdx="1" clrIdx="0">
    <p:extLst/>
  </p:cmAuthor>
  <p:cmAuthor id="2" name="Ned Nikolov" initials="NN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031323"/>
    <a:srgbClr val="031527"/>
    <a:srgbClr val="020D18"/>
    <a:srgbClr val="020C16"/>
    <a:srgbClr val="041C32"/>
    <a:srgbClr val="062A4A"/>
    <a:srgbClr val="C0005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8" autoAdjust="0"/>
    <p:restoredTop sz="94660"/>
  </p:normalViewPr>
  <p:slideViewPr>
    <p:cSldViewPr>
      <p:cViewPr>
        <p:scale>
          <a:sx n="110" d="100"/>
          <a:sy n="110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EA48-62BB-40AC-955D-7D140B5E4E6D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C24B-CCFD-4C2B-9194-549391160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DD61-64D0-46D6-8F70-73E69D329E50}" type="datetime1">
              <a:rPr lang="en-US" smtClean="0"/>
              <a:t>9/15/2018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59DB-8B97-45A2-ADD4-8DB04F6BCFAC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19D9-9993-4DD1-B7F7-012DF95E398E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6F4-4594-4140-88DB-C8D4EB58B1B1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1940-7AAC-5C46-9406-E326BE170067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65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629E-4E5D-7B4B-80CF-925A7EBBF256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292934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292934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48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077D-E14C-594B-88B1-4FD78E72D662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D04D-813F-B74B-BDF9-D76F63050A5E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2438400"/>
            <a:ext cx="794" cy="3962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5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2D2-AA2F-074D-9ABF-428987344291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99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528D-17F5-EF41-B14A-3E243F2FAE81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33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Helvetica 45 Light" pitchFamily="34" charset="0"/>
              </a:defRPr>
            </a:lvl1pPr>
            <a:lvl2pPr>
              <a:defRPr sz="2800">
                <a:latin typeface="Helvetica 45 Light" pitchFamily="34" charset="0"/>
              </a:defRPr>
            </a:lvl2pPr>
            <a:lvl3pPr>
              <a:defRPr sz="2400">
                <a:latin typeface="Helvetica 45 Light" pitchFamily="34" charset="0"/>
              </a:defRPr>
            </a:lvl3pPr>
            <a:lvl4pPr>
              <a:defRPr sz="2000">
                <a:latin typeface="Helvetica 45 Light" pitchFamily="34" charset="0"/>
              </a:defRPr>
            </a:lvl4pPr>
            <a:lvl5pPr>
              <a:defRPr sz="2000">
                <a:latin typeface="Helvetica 45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6A61-5183-6F42-80F2-A38002543AA6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1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6693-0308-4957-94EA-BA4F90088B36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0680-A307-9F4C-8E15-B9FBE2BC8FA7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75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8C9B-27DB-634D-B9BA-EFE8D0497823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42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521-3E9E-BE4D-B8EB-59CF73BBFA44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377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421D-2AE1-B34C-9D43-96F21FF2BAAE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2438400"/>
            <a:ext cx="794" cy="3962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40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65B2-A8E8-4E50-9FA0-55AA3AB71005}" type="slidenum">
              <a:rPr lang="en-US">
                <a:solidFill>
                  <a:srgbClr val="FFFFFF">
                    <a:lumMod val="50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88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DD61-64D0-46D6-8F70-73E69D329E50}" type="datetime1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8159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6693-0308-4957-94EA-BA4F90088B36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73902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E037-58A9-4FBB-93CF-7305EFA717FE}" type="datetime1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0552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4F3C-1F79-4D93-92FE-9B268344FDD5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23318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2CCC-53FD-412F-831E-404A5A5FD623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1815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E037-58A9-4FBB-93CF-7305EFA717FE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AF1-50C8-4B2E-A9EB-2C3FC2F18F49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11129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1212-6366-4D84-BE91-8057EDB01298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21666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E826-5101-4BEE-AB82-2C6BA31B9775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54574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2F86-FF86-4033-AFC6-96768CD7B843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1848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59DB-8B97-45A2-ADD4-8DB04F6BCFAC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1708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19D9-9993-4DD1-B7F7-012DF95E398E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064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4F3C-1F79-4D93-92FE-9B268344FDD5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2CCC-53FD-412F-831E-404A5A5FD623}" type="datetime1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AF1-50C8-4B2E-A9EB-2C3FC2F18F49}" type="datetime1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1212-6366-4D84-BE91-8057EDB01298}" type="datetime1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E826-5101-4BEE-AB82-2C6BA31B9775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2F86-FF86-4033-AFC6-96768CD7B843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5000">
              <a:schemeClr val="bg2">
                <a:tint val="83000"/>
                <a:satMod val="320000"/>
              </a:schemeClr>
            </a:gs>
            <a:gs pos="18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FCEBE-F48A-417F-9561-2466C343E957}" type="datetime1">
              <a:rPr lang="en-US" smtClean="0"/>
              <a:t>9/15/2018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E24DBA-7372-B949-8AF2-C90B0FFDC623}" type="datetime1">
              <a:rPr lang="en-US" smtClean="0">
                <a:latin typeface="Arial"/>
              </a:rPr>
              <a:pPr/>
              <a:t>9/15/2018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B39D9B-AC97-457B-8441-1D8CC5876704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7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Ø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688975" indent="-414338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FCEBE-F48A-417F-9561-2466C343E957}" type="datetime1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9/15/2018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67000"/>
            <a:ext cx="8458200" cy="358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8915400" cy="5562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Karl Zeller &amp; Ned </a:t>
            </a:r>
            <a:r>
              <a:rPr lang="en-US" sz="2400" dirty="0" err="1">
                <a:solidFill>
                  <a:srgbClr val="FFFF99"/>
                </a:solidFill>
              </a:rPr>
              <a:t>Nikolov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 smtClean="0">
                <a:solidFill>
                  <a:srgbClr val="FFFF99"/>
                </a:solidFill>
              </a:rPr>
              <a:t/>
            </a:r>
            <a:br>
              <a:rPr lang="en-US" sz="2400" dirty="0" smtClean="0">
                <a:solidFill>
                  <a:srgbClr val="FFFF99"/>
                </a:solidFill>
              </a:rPr>
            </a:br>
            <a:r>
              <a:rPr lang="en-US" sz="2000" dirty="0">
                <a:solidFill>
                  <a:srgbClr val="FFFF99"/>
                </a:solidFill>
                <a:latin typeface="Arial Narrow" panose="020B0606020202030204" pitchFamily="34" charset="0"/>
              </a:rPr>
              <a:t>Independent Researchers</a:t>
            </a:r>
            <a:br>
              <a:rPr lang="en-US" sz="2000" dirty="0">
                <a:solidFill>
                  <a:srgbClr val="FFFF99"/>
                </a:solidFill>
                <a:latin typeface="Arial Narrow" panose="020B0606020202030204" pitchFamily="34" charset="0"/>
              </a:rPr>
            </a:br>
            <a:r>
              <a:rPr lang="en-US" sz="2000" dirty="0">
                <a:solidFill>
                  <a:srgbClr val="FFFF99"/>
                </a:solidFill>
                <a:latin typeface="Arial Narrow" panose="020B0606020202030204" pitchFamily="34" charset="0"/>
              </a:rPr>
              <a:t>Fort Collins CO, </a:t>
            </a:r>
            <a:r>
              <a:rPr lang="en-US" sz="2000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USA</a:t>
            </a:r>
            <a:r>
              <a:rPr lang="en-US" sz="2000" dirty="0">
                <a:solidFill>
                  <a:srgbClr val="FFFF99"/>
                </a:solidFill>
              </a:rPr>
              <a:t/>
            </a:r>
            <a:br>
              <a:rPr lang="en-US" sz="2000" dirty="0">
                <a:solidFill>
                  <a:srgbClr val="FFFF99"/>
                </a:solidFill>
              </a:rPr>
            </a:br>
            <a:endParaRPr lang="en-US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Earth + Solar System </a:t>
            </a:r>
            <a:r>
              <a:rPr lang="en-US" sz="4400" dirty="0" smtClean="0"/>
              <a:t>Data</a:t>
            </a:r>
          </a:p>
          <a:p>
            <a:pPr algn="ctr"/>
            <a:r>
              <a:rPr lang="en-US" sz="4400" dirty="0" smtClean="0"/>
              <a:t> &amp; </a:t>
            </a:r>
            <a:r>
              <a:rPr lang="en-US" sz="4400" dirty="0"/>
              <a:t>Scientific Method = </a:t>
            </a:r>
            <a:endParaRPr lang="en-US" sz="4400" dirty="0" smtClean="0"/>
          </a:p>
          <a:p>
            <a:pPr algn="ctr"/>
            <a:r>
              <a:rPr lang="en-US" sz="4400" dirty="0" smtClean="0"/>
              <a:t>New </a:t>
            </a:r>
            <a:r>
              <a:rPr lang="en-US" sz="4400" dirty="0"/>
              <a:t>Climate Science </a:t>
            </a:r>
          </a:p>
        </p:txBody>
      </p:sp>
    </p:spTree>
    <p:extLst>
      <p:ext uri="{BB962C8B-B14F-4D97-AF65-F5344CB8AC3E}">
        <p14:creationId xmlns:p14="http://schemas.microsoft.com/office/powerpoint/2010/main" val="34079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TITAN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590800" cy="4242816"/>
          </a:xfrm>
        </p:spPr>
        <p:txBody>
          <a:bodyPr>
            <a:normAutofit/>
          </a:bodyPr>
          <a:lstStyle/>
          <a:p>
            <a:r>
              <a:rPr lang="en-US" dirty="0"/>
              <a:t>Sun </a:t>
            </a:r>
            <a:r>
              <a:rPr lang="en-US" dirty="0" smtClean="0"/>
              <a:t>Distance           9.582  Au</a:t>
            </a:r>
            <a:endParaRPr lang="en-US" dirty="0"/>
          </a:p>
          <a:p>
            <a:r>
              <a:rPr lang="en-US" dirty="0"/>
              <a:t>Sun Energy </a:t>
            </a:r>
            <a:r>
              <a:rPr lang="en-US" dirty="0" smtClean="0"/>
              <a:t>          14.8  Wm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Albedo	             0.265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	  146,700  Pa</a:t>
            </a:r>
            <a:endParaRPr lang="en-US" dirty="0"/>
          </a:p>
          <a:p>
            <a:r>
              <a:rPr lang="en-US" dirty="0"/>
              <a:t>%</a:t>
            </a:r>
            <a:r>
              <a:rPr lang="en-US" dirty="0" smtClean="0"/>
              <a:t> </a:t>
            </a:r>
            <a:r>
              <a:rPr lang="en-US" dirty="0"/>
              <a:t>Composition</a:t>
            </a:r>
          </a:p>
          <a:p>
            <a:r>
              <a:rPr lang="en-US" dirty="0" smtClean="0"/>
              <a:t>	95.1 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4.9 </a:t>
            </a:r>
            <a:r>
              <a:rPr lang="en-US" dirty="0"/>
              <a:t>CH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dirty="0" smtClean="0"/>
              <a:t> 	          93.7  K</a:t>
            </a:r>
          </a:p>
          <a:p>
            <a:endParaRPr lang="en-US" dirty="0" smtClean="0"/>
          </a:p>
          <a:p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smtClean="0"/>
              <a:t>	          </a:t>
            </a:r>
            <a:r>
              <a:rPr lang="en-US" dirty="0" smtClean="0"/>
              <a:t>83.6  K</a:t>
            </a:r>
            <a:endParaRPr lang="en-US" dirty="0"/>
          </a:p>
          <a:p>
            <a:r>
              <a:rPr lang="en-US" i="1" dirty="0" err="1"/>
              <a:t>Tna</a:t>
            </a:r>
            <a:r>
              <a:rPr lang="en-US" dirty="0"/>
              <a:t> </a:t>
            </a:r>
            <a:r>
              <a:rPr lang="en-US" dirty="0" smtClean="0"/>
              <a:t>	          63.6  K</a:t>
            </a:r>
          </a:p>
          <a:p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e</a:t>
            </a:r>
            <a:r>
              <a:rPr lang="en-US" dirty="0"/>
              <a:t>	 </a:t>
            </a:r>
            <a:r>
              <a:rPr lang="en-US" dirty="0" smtClean="0"/>
              <a:t>           1.120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na</a:t>
            </a:r>
            <a:r>
              <a:rPr lang="en-US" dirty="0"/>
              <a:t>	</a:t>
            </a:r>
            <a:r>
              <a:rPr lang="en-US" dirty="0" smtClean="0"/>
              <a:t>            1.473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798" r="19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5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MOON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2590800" cy="4242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 </a:t>
            </a:r>
            <a:r>
              <a:rPr lang="en-US" dirty="0" smtClean="0"/>
              <a:t>Distance         1.0  Au</a:t>
            </a:r>
            <a:endParaRPr lang="en-US" dirty="0"/>
          </a:p>
          <a:p>
            <a:r>
              <a:rPr lang="en-US" dirty="0"/>
              <a:t>Sun Energy </a:t>
            </a:r>
            <a:r>
              <a:rPr lang="en-US" dirty="0" smtClean="0"/>
              <a:t>    1,360.9 Wm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Albedo  	            0.136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	     2.96</a:t>
            </a:r>
            <a:r>
              <a:rPr lang="en-US" dirty="0"/>
              <a:t>×10</a:t>
            </a:r>
            <a:r>
              <a:rPr lang="en-US" baseline="30000" dirty="0"/>
              <a:t>-</a:t>
            </a:r>
            <a:r>
              <a:rPr lang="en-US" baseline="30000" dirty="0" smtClean="0"/>
              <a:t>10</a:t>
            </a:r>
            <a:r>
              <a:rPr lang="en-US" dirty="0"/>
              <a:t> </a:t>
            </a:r>
            <a:r>
              <a:rPr lang="en-US" dirty="0" smtClean="0"/>
              <a:t>Pa </a:t>
            </a:r>
          </a:p>
          <a:p>
            <a:endParaRPr lang="en-US" dirty="0"/>
          </a:p>
          <a:p>
            <a:r>
              <a:rPr lang="en-US" dirty="0" smtClean="0"/>
              <a:t>% </a:t>
            </a:r>
            <a:r>
              <a:rPr lang="en-US" dirty="0"/>
              <a:t>Composition</a:t>
            </a:r>
          </a:p>
          <a:p>
            <a:r>
              <a:rPr lang="en-US" dirty="0" smtClean="0"/>
              <a:t>	26.7  </a:t>
            </a:r>
            <a:r>
              <a:rPr lang="en-US" baseline="30000" dirty="0"/>
              <a:t>4</a:t>
            </a:r>
            <a:r>
              <a:rPr lang="en-US" dirty="0"/>
              <a:t>He</a:t>
            </a:r>
          </a:p>
          <a:p>
            <a:r>
              <a:rPr lang="en-US" dirty="0" smtClean="0"/>
              <a:t>	26.7 </a:t>
            </a:r>
            <a:r>
              <a:rPr lang="en-US" baseline="30000" dirty="0"/>
              <a:t>20</a:t>
            </a:r>
            <a:r>
              <a:rPr lang="en-US" dirty="0"/>
              <a:t>Ne</a:t>
            </a:r>
          </a:p>
          <a:p>
            <a:r>
              <a:rPr lang="en-US" dirty="0" smtClean="0"/>
              <a:t>	23.3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20.0 </a:t>
            </a:r>
            <a:r>
              <a:rPr lang="en-US" baseline="30000" dirty="0"/>
              <a:t>40</a:t>
            </a:r>
            <a:r>
              <a:rPr lang="en-US" dirty="0"/>
              <a:t>Ar</a:t>
            </a:r>
          </a:p>
          <a:p>
            <a:r>
              <a:rPr lang="en-US" dirty="0" smtClean="0"/>
              <a:t>	  3.3 </a:t>
            </a:r>
            <a:r>
              <a:rPr lang="en-US" baseline="30000" dirty="0"/>
              <a:t>22</a:t>
            </a:r>
            <a:r>
              <a:rPr lang="en-US" dirty="0"/>
              <a:t>Ne</a:t>
            </a:r>
          </a:p>
          <a:p>
            <a:r>
              <a:rPr lang="en-US" dirty="0"/>
              <a:t> </a:t>
            </a:r>
            <a:r>
              <a:rPr lang="en-US" i="1" dirty="0" err="1"/>
              <a:t>Ts</a:t>
            </a:r>
            <a:r>
              <a:rPr lang="en-US" dirty="0"/>
              <a:t> </a:t>
            </a:r>
            <a:r>
              <a:rPr lang="en-US" dirty="0" smtClean="0"/>
              <a:t>	           197.3 K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/>
              <a:t>	</a:t>
            </a:r>
            <a:r>
              <a:rPr lang="en-US" i="1" dirty="0" smtClean="0"/>
              <a:t>            </a:t>
            </a:r>
            <a:r>
              <a:rPr lang="en-US" dirty="0" smtClean="0"/>
              <a:t>269.7 K</a:t>
            </a:r>
            <a:endParaRPr lang="en-US" dirty="0"/>
          </a:p>
          <a:p>
            <a:r>
              <a:rPr lang="en-US" i="1" dirty="0" err="1"/>
              <a:t>Tna</a:t>
            </a:r>
            <a:r>
              <a:rPr lang="en-US" dirty="0"/>
              <a:t> </a:t>
            </a:r>
            <a:r>
              <a:rPr lang="en-US" dirty="0" smtClean="0"/>
              <a:t>	            197    K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e</a:t>
            </a:r>
            <a:r>
              <a:rPr lang="en-US" dirty="0"/>
              <a:t>	 </a:t>
            </a:r>
            <a:r>
              <a:rPr lang="en-US" dirty="0" smtClean="0"/>
              <a:t>              0.73 K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na</a:t>
            </a:r>
            <a:r>
              <a:rPr lang="en-US" dirty="0"/>
              <a:t>	 </a:t>
            </a:r>
            <a:r>
              <a:rPr lang="en-US" dirty="0" smtClean="0"/>
              <a:t>              1.00 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44" b="7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6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VENUS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3600"/>
            <a:ext cx="2590800" cy="4242816"/>
          </a:xfrm>
        </p:spPr>
        <p:txBody>
          <a:bodyPr>
            <a:normAutofit/>
          </a:bodyPr>
          <a:lstStyle/>
          <a:p>
            <a:r>
              <a:rPr lang="en-US" dirty="0" smtClean="0"/>
              <a:t>Sun Distance         0.7233 Au</a:t>
            </a:r>
            <a:endParaRPr lang="en-US" dirty="0"/>
          </a:p>
          <a:p>
            <a:r>
              <a:rPr lang="en-US" dirty="0"/>
              <a:t>Sun </a:t>
            </a:r>
            <a:r>
              <a:rPr lang="en-US" dirty="0" smtClean="0"/>
              <a:t>Energy      2601  Wm</a:t>
            </a:r>
            <a:r>
              <a:rPr lang="en-US" baseline="30000" dirty="0"/>
              <a:t>-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Albedo</a:t>
            </a:r>
            <a:r>
              <a:rPr lang="en-US" dirty="0"/>
              <a:t> </a:t>
            </a:r>
            <a:r>
              <a:rPr lang="en-US" dirty="0" smtClean="0"/>
              <a:t>                    0.90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dirty="0" smtClean="0"/>
              <a:t> 	9,300,000 Pa</a:t>
            </a:r>
            <a:endParaRPr lang="en-US" dirty="0"/>
          </a:p>
          <a:p>
            <a:r>
              <a:rPr lang="en-US" dirty="0" smtClean="0"/>
              <a:t>% Composition</a:t>
            </a:r>
            <a:endParaRPr lang="en-US" dirty="0"/>
          </a:p>
          <a:p>
            <a:r>
              <a:rPr lang="en-US" dirty="0" smtClean="0"/>
              <a:t>	96.5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3.48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0.02 </a:t>
            </a:r>
            <a:r>
              <a:rPr lang="en-US" dirty="0"/>
              <a:t>SO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dirty="0"/>
              <a:t>	</a:t>
            </a:r>
            <a:r>
              <a:rPr lang="en-US" dirty="0" smtClean="0"/>
              <a:t>         737 K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err="1" smtClean="0"/>
              <a:t>Te</a:t>
            </a:r>
            <a:r>
              <a:rPr lang="en-US" i="1" dirty="0" smtClean="0"/>
              <a:t>    	         </a:t>
            </a:r>
            <a:r>
              <a:rPr lang="en-US" dirty="0" smtClean="0"/>
              <a:t>185 K</a:t>
            </a:r>
            <a:endParaRPr lang="en-US" dirty="0"/>
          </a:p>
          <a:p>
            <a:r>
              <a:rPr lang="en-US" i="1" dirty="0" err="1" smtClean="0"/>
              <a:t>Tna</a:t>
            </a:r>
            <a:r>
              <a:rPr lang="en-US" dirty="0" smtClean="0"/>
              <a:t> </a:t>
            </a:r>
            <a:r>
              <a:rPr lang="en-US" dirty="0"/>
              <a:t>	 </a:t>
            </a:r>
            <a:r>
              <a:rPr lang="en-US" dirty="0" smtClean="0"/>
              <a:t>        232 K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err="1" smtClean="0"/>
              <a:t>TsT</a:t>
            </a:r>
            <a:r>
              <a:rPr lang="en-US" dirty="0" err="1" smtClean="0"/>
              <a:t>e</a:t>
            </a:r>
            <a:r>
              <a:rPr lang="en-US" dirty="0"/>
              <a:t>	</a:t>
            </a:r>
            <a:r>
              <a:rPr lang="en-US" dirty="0" smtClean="0"/>
              <a:t>             3.985</a:t>
            </a:r>
            <a:endParaRPr lang="en-US" dirty="0"/>
          </a:p>
          <a:p>
            <a:r>
              <a:rPr lang="en-US" i="1" dirty="0" err="1" smtClean="0"/>
              <a:t>TsT</a:t>
            </a:r>
            <a:r>
              <a:rPr lang="en-US" dirty="0" err="1" smtClean="0"/>
              <a:t>na</a:t>
            </a:r>
            <a:r>
              <a:rPr lang="en-US" dirty="0"/>
              <a:t>	 </a:t>
            </a:r>
            <a:r>
              <a:rPr lang="en-US" dirty="0" smtClean="0"/>
              <a:t>            3.181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65" b="6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93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0104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Ex: 12 regression studies employing NASA DATA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4298478" cy="4724400"/>
          </a:xfrm>
          <a:prstGeom prst="rect">
            <a:avLst/>
          </a:prstGeom>
          <a:effectLst>
            <a:outerShdw blurRad="2032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47801"/>
            <a:ext cx="4416631" cy="4724400"/>
          </a:xfrm>
          <a:prstGeom prst="rect">
            <a:avLst/>
          </a:prstGeom>
          <a:effectLst>
            <a:outerShdw blurRad="2032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81800" y="4572000"/>
            <a:ext cx="2208316" cy="1590621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6378" y="6332512"/>
                <a:ext cx="6956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na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is a measure of the relative Atmospheric Thermal Enhancement (ATE)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78" y="6332512"/>
                <a:ext cx="6956969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052" t="-103636" b="-16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86500" y="6614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04" y="1752599"/>
            <a:ext cx="4980790" cy="3614711"/>
          </a:xfrm>
          <a:prstGeom prst="rect">
            <a:avLst/>
          </a:prstGeom>
          <a:ln w="9525" cmpd="sng">
            <a:solidFill>
              <a:srgbClr val="C00000"/>
            </a:solidFill>
          </a:ln>
          <a:effectLst>
            <a:outerShdw blurRad="165100" sx="106000" sy="106000" algn="ctr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76200"/>
            <a:ext cx="6781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Linear Plot of the 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T</a:t>
            </a:r>
            <a:r>
              <a:rPr lang="en-US" sz="2800" i="1" baseline="-25000" dirty="0" smtClean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Relationship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14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5784527" cy="3980183"/>
          </a:xfrm>
          <a:prstGeom prst="rect">
            <a:avLst/>
          </a:prstGeom>
          <a:effectLst>
            <a:outerShdw blurRad="2032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4495800"/>
            <a:ext cx="8458200" cy="1200329"/>
          </a:xfrm>
          <a:prstGeom prst="rect">
            <a:avLst/>
          </a:prstGeom>
          <a:solidFill>
            <a:srgbClr val="FFFFCC"/>
          </a:solidFill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The ratio 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Ts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/ 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Tna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is a measure of the amount (%) of thermal enhancement experienced </a:t>
            </a:r>
            <a:r>
              <a:rPr lang="en-US" b="1" i="1" smtClean="0">
                <a:solidFill>
                  <a:prstClr val="black"/>
                </a:solidFill>
                <a:latin typeface="Calibri"/>
              </a:rPr>
              <a:t>by an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atmosphere due to the pressure generated by gravity’s effect on the air molecules.   We call this the ATE: atmospheric thermal effect. </a:t>
            </a:r>
          </a:p>
          <a:p>
            <a:pPr algn="ctr"/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ATE is the true ‘greenhouse’ effect.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91200"/>
            <a:ext cx="7861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762000" y="838200"/>
            <a:ext cx="5638800" cy="5257800"/>
          </a:xfrm>
          <a:prstGeom prst="donut">
            <a:avLst>
              <a:gd name="adj" fmla="val 9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667000" y="1143000"/>
            <a:ext cx="5257800" cy="5410200"/>
          </a:xfrm>
          <a:prstGeom prst="donut">
            <a:avLst>
              <a:gd name="adj" fmla="val 9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82276">
            <a:off x="4812292" y="4349744"/>
            <a:ext cx="15240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Sea level rise/fall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343400"/>
            <a:ext cx="19050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Polar ice/ocean cycles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5248">
            <a:off x="4063923" y="1383884"/>
            <a:ext cx="8382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Albedo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412842">
            <a:off x="1219200" y="2133600"/>
            <a:ext cx="1447800" cy="569387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GHG theory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949">
            <a:off x="4128893" y="4778477"/>
            <a:ext cx="1754732" cy="507831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Stratosphere chemistry, UVB, O3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05406">
            <a:off x="3595112" y="5454251"/>
            <a:ext cx="17526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err="1">
                <a:latin typeface="Arial"/>
                <a:cs typeface="Arial"/>
              </a:rPr>
              <a:t>Milankovitch</a:t>
            </a:r>
            <a:r>
              <a:rPr lang="en-US" sz="1200" dirty="0">
                <a:latin typeface="Arial"/>
                <a:cs typeface="Arial"/>
              </a:rPr>
              <a:t> cycles</a:t>
            </a:r>
          </a:p>
        </p:txBody>
      </p:sp>
      <p:sp>
        <p:nvSpPr>
          <p:cNvPr id="16" name="TextBox 15"/>
          <p:cNvSpPr txBox="1"/>
          <p:nvPr/>
        </p:nvSpPr>
        <p:spPr>
          <a:xfrm rot="1005220">
            <a:off x="2833633" y="5013393"/>
            <a:ext cx="15240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Ocean Heating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4419600"/>
            <a:ext cx="1524000" cy="569387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punishing us!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739571">
            <a:off x="1345764" y="2986625"/>
            <a:ext cx="1275108" cy="954107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 caused by: CO2, H2O, CH4, etc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655334">
            <a:off x="5304219" y="5506678"/>
            <a:ext cx="1600200" cy="353943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caused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042532">
            <a:off x="2762775" y="3537402"/>
            <a:ext cx="1371600" cy="353943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65549">
            <a:off x="5951072" y="1969545"/>
            <a:ext cx="1752600" cy="569387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 Climate Deniers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76200"/>
            <a:ext cx="80010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Where does this Discovery Fit???</a:t>
            </a:r>
            <a:endParaRPr lang="en-US" sz="40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1905000"/>
            <a:ext cx="18288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hristopher’s Atoms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362200"/>
            <a:ext cx="16764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Piers’ Challenges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2743200"/>
            <a:ext cx="19812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ils’ Ocean currents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711563">
            <a:off x="2750384" y="3066509"/>
            <a:ext cx="2438400" cy="323165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warming &amp; cooling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65549">
            <a:off x="4808073" y="2502944"/>
            <a:ext cx="1752600" cy="569387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 Climate Deniers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9600" y="3505200"/>
            <a:ext cx="1828800" cy="338554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Theory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0" y="3886200"/>
            <a:ext cx="3200400" cy="384721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IDEAS IN THIS ROOM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onut 32"/>
          <p:cNvSpPr/>
          <p:nvPr/>
        </p:nvSpPr>
        <p:spPr>
          <a:xfrm>
            <a:off x="2286000" y="1066800"/>
            <a:ext cx="4267200" cy="5486400"/>
          </a:xfrm>
          <a:prstGeom prst="donut">
            <a:avLst>
              <a:gd name="adj" fmla="val 44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2819400"/>
            <a:ext cx="3200400" cy="384721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&amp; most Physics in GCMs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4114800"/>
            <a:ext cx="1371600" cy="877163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order in GCMs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1828800"/>
            <a:ext cx="5943600" cy="4016484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recent NZ Discovery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(GMAT) = f (Sun, Atmosphere)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fundamental, basic, physical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 principle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underlies Climate Science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most of the knowledge &amp; beliefs held by folks in this room.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their Prayers!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2" animBg="1"/>
      <p:bldP spid="35" grpId="0" animBg="1"/>
      <p:bldP spid="35" grpId="2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6400800" cy="4724400"/>
          </a:xfrm>
          <a:prstGeom prst="rect">
            <a:avLst/>
          </a:prstGeom>
          <a:effectLst>
            <a:outerShdw blurRad="393700" dist="139700" dir="2700000" algn="tl" rotWithShape="0">
              <a:schemeClr val="bg1">
                <a:alpha val="67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731067" cy="4597012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67000"/>
            <a:ext cx="8458200" cy="358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The NZ discovery, </a:t>
            </a:r>
          </a:p>
          <a:p>
            <a:pPr algn="ctr"/>
            <a:r>
              <a:rPr lang="en-US" sz="4800" dirty="0" err="1" smtClean="0"/>
              <a:t>Ts</a:t>
            </a:r>
            <a:r>
              <a:rPr lang="en-US" sz="4800" dirty="0" smtClean="0"/>
              <a:t> = f(S,Ps)</a:t>
            </a:r>
          </a:p>
          <a:p>
            <a:pPr algn="ctr"/>
            <a:r>
              <a:rPr lang="en-US" sz="4800" dirty="0"/>
              <a:t>c</a:t>
            </a:r>
            <a:r>
              <a:rPr lang="en-US" sz="4800" dirty="0" smtClean="0"/>
              <a:t>ame from a limited # of extraterrestrial observations.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Is there any more evidence?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67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67000"/>
            <a:ext cx="8458200" cy="358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153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YES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Listen to Ned’s Talk Next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62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67000"/>
            <a:ext cx="8458200" cy="358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Do we want to ‘bring light to’, ‘correct’ and/or ‘replace’ the errors of the current dominant Green House Gas theory?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05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3048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33401"/>
            <a:ext cx="48936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67000"/>
            <a:ext cx="8458200" cy="358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Would sound, hard physical evidence be useful in our endeavor to replace the GHG theory?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21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1143000"/>
            <a:ext cx="777544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Correlative Relationships vs. </a:t>
            </a:r>
            <a:r>
              <a:rPr lang="en-US" sz="3600" smtClean="0">
                <a:solidFill>
                  <a:schemeClr val="tx1"/>
                </a:solidFill>
              </a:rPr>
              <a:t>Physical Laws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1"/>
            <a:ext cx="2910990" cy="3962398"/>
          </a:xfrm>
          <a:prstGeom prst="rect">
            <a:avLst/>
          </a:prstGeom>
          <a:effectLst>
            <a:outerShdw blurRad="393700" dist="139700" dir="2700000" algn="tl" rotWithShape="0">
              <a:schemeClr val="bg1">
                <a:alpha val="67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5281412" cy="3962400"/>
          </a:xfrm>
          <a:prstGeom prst="rect">
            <a:avLst/>
          </a:prstGeom>
          <a:effectLst>
            <a:outerShdw blurRad="355600" dist="76200" dir="2700000" algn="tl" rotWithShape="0">
              <a:schemeClr val="bg1">
                <a:alpha val="6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2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800100"/>
            <a:ext cx="8051800" cy="5245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447800"/>
            <a:ext cx="71628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300" dirty="0" smtClean="0">
              <a:solidFill>
                <a:srgbClr val="FFFFFF"/>
              </a:solidFill>
            </a:endParaRPr>
          </a:p>
          <a:p>
            <a:pPr algn="ctr"/>
            <a:endParaRPr lang="en-US" sz="2300" dirty="0">
              <a:solidFill>
                <a:srgbClr val="FFFFFF"/>
              </a:solidFill>
            </a:endParaRPr>
          </a:p>
          <a:p>
            <a:pPr algn="ctr"/>
            <a:endParaRPr lang="en-US" sz="1600" dirty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en-US" sz="2300" dirty="0" smtClean="0">
                <a:solidFill>
                  <a:srgbClr val="FFFFFF"/>
                </a:solidFill>
              </a:rPr>
              <a:t>Might the </a:t>
            </a:r>
            <a:r>
              <a:rPr lang="en-US" sz="3200" i="1" dirty="0" smtClean="0">
                <a:solidFill>
                  <a:srgbClr val="FFFFFF"/>
                </a:solidFill>
              </a:rPr>
              <a:t>same</a:t>
            </a:r>
            <a:r>
              <a:rPr lang="en-US" sz="2300" dirty="0" smtClean="0">
                <a:solidFill>
                  <a:srgbClr val="FFFFFF"/>
                </a:solidFill>
              </a:rPr>
              <a:t> physical principles determine the global temperatures (𝑇s) of Venus, Earth, Mars, Titan and Triton? In other words, is Earth a special case in terms of its climate, or is it a part of a </a:t>
            </a:r>
            <a:r>
              <a:rPr lang="en-US" sz="3200" i="1" dirty="0" smtClean="0">
                <a:solidFill>
                  <a:srgbClr val="FFFFFF"/>
                </a:solidFill>
              </a:rPr>
              <a:t>Physical Cosmic Continuum?</a:t>
            </a:r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  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1430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onsider Earth’s climate from afar:  The Copernicus Approach!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505200"/>
            <a:ext cx="7086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300" dirty="0" smtClean="0">
              <a:solidFill>
                <a:srgbClr val="FFFFFF"/>
              </a:solidFill>
            </a:endParaRPr>
          </a:p>
          <a:p>
            <a:pPr algn="ctr"/>
            <a:endParaRPr lang="en-US" sz="2300" dirty="0">
              <a:solidFill>
                <a:srgbClr val="FFFFFF"/>
              </a:solidFill>
            </a:endParaRPr>
          </a:p>
          <a:p>
            <a:pPr algn="ctr"/>
            <a:endParaRPr lang="en-US" sz="2300" dirty="0" smtClean="0">
              <a:solidFill>
                <a:srgbClr val="FFFFFF"/>
              </a:solidFill>
            </a:endParaRPr>
          </a:p>
          <a:p>
            <a:r>
              <a:rPr lang="en-US" sz="2300" dirty="0" smtClean="0">
                <a:solidFill>
                  <a:srgbClr val="FFFFFF"/>
                </a:solidFill>
              </a:rPr>
              <a:t>2. What are the main universal controllers of the         equilibrium global average surface temperature of a planet or moon? 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143000"/>
            <a:ext cx="8229600" cy="4385816"/>
          </a:xfrm>
          <a:prstGeom prst="rect">
            <a:avLst/>
          </a:prstGeom>
          <a:effectLst>
            <a:outerShdw blurRad="177800" dist="76200" dir="2700000" sx="101000" sy="101000" algn="tl" rotWithShape="0">
              <a:schemeClr val="bg1">
                <a:alpha val="56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91440" rIns="182880" rtlCol="0">
            <a:spAutoFit/>
          </a:bodyPr>
          <a:lstStyle/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Use/study/analyze NASA data observed/collected from planets &amp; moons with solid/liquid surfaces (not gaseous) in our solar system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00400"/>
            <a:ext cx="74232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TRITON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2819400" cy="4648200"/>
          </a:xfrm>
        </p:spPr>
        <p:txBody>
          <a:bodyPr>
            <a:normAutofit/>
          </a:bodyPr>
          <a:lstStyle/>
          <a:p>
            <a:r>
              <a:rPr lang="en-US" dirty="0"/>
              <a:t>Sun </a:t>
            </a:r>
            <a:r>
              <a:rPr lang="en-US" dirty="0" smtClean="0"/>
              <a:t>Distance          30.07  Au</a:t>
            </a:r>
            <a:endParaRPr lang="en-US" dirty="0"/>
          </a:p>
          <a:p>
            <a:r>
              <a:rPr lang="en-US" dirty="0"/>
              <a:t>Sun Energy  </a:t>
            </a:r>
            <a:r>
              <a:rPr lang="en-US" dirty="0" smtClean="0"/>
              <a:t>             1.5 Wm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Albedo	                0.650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	                4.0  Pa</a:t>
            </a:r>
            <a:endParaRPr lang="en-US" dirty="0"/>
          </a:p>
          <a:p>
            <a:r>
              <a:rPr lang="en-US" dirty="0"/>
              <a:t>%</a:t>
            </a:r>
            <a:r>
              <a:rPr lang="en-US" dirty="0" smtClean="0"/>
              <a:t> </a:t>
            </a:r>
            <a:r>
              <a:rPr lang="en-US" dirty="0"/>
              <a:t>Composition</a:t>
            </a:r>
          </a:p>
          <a:p>
            <a:r>
              <a:rPr lang="en-US" dirty="0" smtClean="0"/>
              <a:t>	99.91    N</a:t>
            </a:r>
            <a:r>
              <a:rPr lang="en-US" baseline="-25000" dirty="0" smtClean="0"/>
              <a:t>2</a:t>
            </a:r>
            <a:endParaRPr lang="en-US" dirty="0"/>
          </a:p>
          <a:p>
            <a:r>
              <a:rPr lang="en-US" dirty="0" smtClean="0"/>
              <a:t>	  0.060 </a:t>
            </a:r>
            <a:r>
              <a:rPr lang="en-US" dirty="0"/>
              <a:t>CO</a:t>
            </a:r>
          </a:p>
          <a:p>
            <a:r>
              <a:rPr lang="en-US" dirty="0" smtClean="0"/>
              <a:t>	  0.024 </a:t>
            </a:r>
            <a:r>
              <a:rPr lang="en-US" dirty="0"/>
              <a:t>CH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dirty="0" smtClean="0"/>
              <a:t>                              39.0  K</a:t>
            </a:r>
          </a:p>
          <a:p>
            <a:endParaRPr lang="en-US" dirty="0"/>
          </a:p>
          <a:p>
            <a:r>
              <a:rPr lang="en-US" i="1" dirty="0" err="1"/>
              <a:t>Te</a:t>
            </a:r>
            <a:r>
              <a:rPr lang="en-US" i="1" dirty="0"/>
              <a:t>      (emission temp)  </a:t>
            </a:r>
            <a:r>
              <a:rPr lang="en-US" dirty="0"/>
              <a:t>39.2  K</a:t>
            </a:r>
          </a:p>
          <a:p>
            <a:r>
              <a:rPr lang="en-US" i="1" dirty="0" err="1"/>
              <a:t>Tna</a:t>
            </a:r>
            <a:r>
              <a:rPr lang="en-US" dirty="0"/>
              <a:t>   </a:t>
            </a:r>
            <a:r>
              <a:rPr lang="en-US" i="1" dirty="0"/>
              <a:t>(airless temp)       </a:t>
            </a:r>
            <a:r>
              <a:rPr lang="en-US" dirty="0"/>
              <a:t>35.9  </a:t>
            </a:r>
            <a:r>
              <a:rPr lang="en-US" dirty="0" smtClean="0"/>
              <a:t>K</a:t>
            </a:r>
          </a:p>
          <a:p>
            <a:endParaRPr lang="en-US" i="1" dirty="0" smtClean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e</a:t>
            </a:r>
            <a:r>
              <a:rPr lang="en-US" dirty="0" smtClean="0"/>
              <a:t>	                 0.994</a:t>
            </a:r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na</a:t>
            </a:r>
            <a:r>
              <a:rPr lang="en-US" dirty="0" smtClean="0"/>
              <a:t>	                 1.086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13" b="7513"/>
          <a:stretch>
            <a:fillRect/>
          </a:stretch>
        </p:blipFill>
        <p:spPr>
          <a:xfrm>
            <a:off x="2743200" y="1066800"/>
            <a:ext cx="5904390" cy="5500456"/>
          </a:xfrm>
        </p:spPr>
      </p:pic>
      <p:sp>
        <p:nvSpPr>
          <p:cNvPr id="3" name="TextBox 2"/>
          <p:cNvSpPr txBox="1"/>
          <p:nvPr/>
        </p:nvSpPr>
        <p:spPr>
          <a:xfrm>
            <a:off x="3200400" y="2971800"/>
            <a:ext cx="434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/>
              </a:rPr>
              <a:t>The </a:t>
            </a:r>
            <a:r>
              <a:rPr lang="en-US" sz="2400" i="1" dirty="0" err="1">
                <a:solidFill>
                  <a:srgbClr val="FFFFFF"/>
                </a:solidFill>
                <a:latin typeface="Arial"/>
              </a:rPr>
              <a:t>Ts</a:t>
            </a:r>
            <a:r>
              <a:rPr lang="en-US" sz="2400" i="1" dirty="0">
                <a:solidFill>
                  <a:srgbClr val="FFFFFF"/>
                </a:solidFill>
                <a:latin typeface="Arial"/>
              </a:rPr>
              <a:t> / </a:t>
            </a:r>
            <a:r>
              <a:rPr lang="en-US" sz="2400" i="1" dirty="0" err="1" smtClean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ratio is a measure of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the warming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effect of having an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atmosphere, Hence 1.086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means Triton’s mean global temperature is 8.6% warmer than it would be without an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atmosphere.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3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5" b="34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590800" cy="4242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 </a:t>
            </a:r>
            <a:r>
              <a:rPr lang="en-US" dirty="0" smtClean="0"/>
              <a:t>Distance           1.5237 Au</a:t>
            </a:r>
            <a:endParaRPr lang="en-US" dirty="0"/>
          </a:p>
          <a:p>
            <a:r>
              <a:rPr lang="en-US" dirty="0"/>
              <a:t>Sun Energy </a:t>
            </a:r>
            <a:r>
              <a:rPr lang="en-US" dirty="0" smtClean="0"/>
              <a:t>         586.2  Wm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Albedo	              0.235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	          685.4  Pa</a:t>
            </a:r>
            <a:endParaRPr lang="en-US" dirty="0"/>
          </a:p>
          <a:p>
            <a:r>
              <a:rPr lang="en-US" dirty="0"/>
              <a:t>%</a:t>
            </a:r>
            <a:r>
              <a:rPr lang="en-US" dirty="0" smtClean="0"/>
              <a:t> </a:t>
            </a:r>
            <a:r>
              <a:rPr lang="en-US" dirty="0"/>
              <a:t>Composition</a:t>
            </a:r>
          </a:p>
          <a:p>
            <a:r>
              <a:rPr lang="en-US" dirty="0" smtClean="0"/>
              <a:t>	95.32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2.70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1.60 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 smtClean="0"/>
              <a:t>	0.13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0.08 </a:t>
            </a:r>
            <a:r>
              <a:rPr lang="en-US" dirty="0"/>
              <a:t>CO</a:t>
            </a:r>
          </a:p>
          <a:p>
            <a:r>
              <a:rPr lang="en-US" dirty="0"/>
              <a:t>	</a:t>
            </a:r>
            <a:r>
              <a:rPr lang="en-US" dirty="0" smtClean="0"/>
              <a:t>0.021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 </a:t>
            </a:r>
            <a:r>
              <a:rPr lang="en-US" i="1" dirty="0" err="1"/>
              <a:t>Ts</a:t>
            </a:r>
            <a:r>
              <a:rPr lang="en-US" dirty="0"/>
              <a:t> </a:t>
            </a:r>
            <a:r>
              <a:rPr lang="en-US" dirty="0" smtClean="0"/>
              <a:t>	          190.6  K</a:t>
            </a:r>
          </a:p>
          <a:p>
            <a:endParaRPr lang="en-US" dirty="0"/>
          </a:p>
          <a:p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smtClean="0"/>
              <a:t>	          </a:t>
            </a:r>
            <a:r>
              <a:rPr lang="en-US" dirty="0" smtClean="0"/>
              <a:t>211.9  K</a:t>
            </a:r>
            <a:endParaRPr lang="en-US" dirty="0"/>
          </a:p>
          <a:p>
            <a:r>
              <a:rPr lang="en-US" i="1" dirty="0" err="1"/>
              <a:t>Tna</a:t>
            </a:r>
            <a:r>
              <a:rPr lang="en-US" dirty="0"/>
              <a:t> </a:t>
            </a:r>
            <a:r>
              <a:rPr lang="en-US" dirty="0" smtClean="0"/>
              <a:t>	          159.6  K</a:t>
            </a:r>
          </a:p>
          <a:p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e</a:t>
            </a:r>
            <a:r>
              <a:rPr lang="en-US" dirty="0"/>
              <a:t>	</a:t>
            </a:r>
            <a:r>
              <a:rPr lang="en-US" dirty="0" smtClean="0"/>
              <a:t>              0.899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na</a:t>
            </a:r>
            <a:r>
              <a:rPr lang="en-US" dirty="0"/>
              <a:t>	</a:t>
            </a:r>
            <a:r>
              <a:rPr lang="en-US" dirty="0" smtClean="0"/>
              <a:t>              1.194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EARTH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3600"/>
            <a:ext cx="2590800" cy="4242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Sun </a:t>
            </a:r>
            <a:r>
              <a:rPr lang="en-US" dirty="0" smtClean="0"/>
              <a:t>Distance       1.0  Au</a:t>
            </a:r>
            <a:endParaRPr lang="en-US" dirty="0"/>
          </a:p>
          <a:p>
            <a:r>
              <a:rPr lang="en-US" dirty="0" smtClean="0"/>
              <a:t>Sun Energy </a:t>
            </a:r>
            <a:r>
              <a:rPr lang="en-US" dirty="0"/>
              <a:t> </a:t>
            </a:r>
            <a:r>
              <a:rPr lang="en-US" dirty="0" smtClean="0"/>
              <a:t> 1,361    Wm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Albedo   </a:t>
            </a:r>
            <a:r>
              <a:rPr lang="en-US" dirty="0"/>
              <a:t> </a:t>
            </a:r>
            <a:r>
              <a:rPr lang="en-US" dirty="0" smtClean="0"/>
              <a:t>              0.294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	  98,550     Pa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1300" dirty="0" smtClean="0"/>
              <a:t>                     = 14.29 # ft</a:t>
            </a:r>
            <a:r>
              <a:rPr lang="en-US" sz="1300" baseline="30000" dirty="0" smtClean="0"/>
              <a:t>-2</a:t>
            </a:r>
            <a:endParaRPr lang="en-US" sz="1300" dirty="0"/>
          </a:p>
          <a:p>
            <a:endParaRPr lang="en-US" dirty="0" smtClean="0"/>
          </a:p>
          <a:p>
            <a:r>
              <a:rPr lang="en-US" dirty="0"/>
              <a:t>%</a:t>
            </a:r>
            <a:r>
              <a:rPr lang="en-US" dirty="0" smtClean="0"/>
              <a:t> </a:t>
            </a:r>
            <a:r>
              <a:rPr lang="en-US" dirty="0"/>
              <a:t>Composition</a:t>
            </a:r>
          </a:p>
          <a:p>
            <a:r>
              <a:rPr lang="en-US" dirty="0" smtClean="0"/>
              <a:t>	77.89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20.89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smtClean="0"/>
              <a:t>	0.932 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 smtClean="0"/>
              <a:t>	0.248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 smtClean="0"/>
              <a:t>	0.040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   287.4  K</a:t>
            </a:r>
            <a:endParaRPr lang="en-US" dirty="0"/>
          </a:p>
          <a:p>
            <a:r>
              <a:rPr lang="en-US" i="1" dirty="0" smtClean="0"/>
              <a:t>       </a:t>
            </a:r>
            <a:r>
              <a:rPr lang="en-US" sz="1300" dirty="0" smtClean="0"/>
              <a:t>                       = 57.6 F</a:t>
            </a:r>
          </a:p>
          <a:p>
            <a:endParaRPr lang="en-US" sz="1300" dirty="0" smtClean="0"/>
          </a:p>
          <a:p>
            <a:r>
              <a:rPr lang="en-US" i="1" dirty="0" err="1" smtClean="0"/>
              <a:t>Te</a:t>
            </a:r>
            <a:r>
              <a:rPr lang="en-US" i="1" dirty="0" smtClean="0"/>
              <a:t> 	        </a:t>
            </a:r>
            <a:r>
              <a:rPr lang="en-US" dirty="0" smtClean="0"/>
              <a:t>256.4  K</a:t>
            </a:r>
            <a:endParaRPr lang="en-US" dirty="0"/>
          </a:p>
          <a:p>
            <a:r>
              <a:rPr lang="en-US" i="1" dirty="0" err="1"/>
              <a:t>Tna</a:t>
            </a:r>
            <a:r>
              <a:rPr lang="en-US" dirty="0"/>
              <a:t> </a:t>
            </a:r>
            <a:r>
              <a:rPr lang="en-US" dirty="0" smtClean="0"/>
              <a:t>	        197     K</a:t>
            </a:r>
            <a:endParaRPr lang="en-US" dirty="0"/>
          </a:p>
          <a:p>
            <a:r>
              <a:rPr lang="en-US" sz="1300" dirty="0" smtClean="0"/>
              <a:t>                          = -105.1 F</a:t>
            </a:r>
          </a:p>
          <a:p>
            <a:endParaRPr lang="en-US" sz="1300" i="1" dirty="0" smtClean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e</a:t>
            </a:r>
            <a:r>
              <a:rPr lang="en-US" dirty="0"/>
              <a:t>	</a:t>
            </a:r>
            <a:r>
              <a:rPr lang="en-US" dirty="0" smtClean="0"/>
              <a:t>             1.12</a:t>
            </a:r>
            <a:endParaRPr lang="en-US" dirty="0"/>
          </a:p>
          <a:p>
            <a:r>
              <a:rPr lang="en-US" i="1" dirty="0" err="1" smtClean="0"/>
              <a:t>Ts</a:t>
            </a:r>
            <a:r>
              <a:rPr lang="en-US" i="1" dirty="0" smtClean="0"/>
              <a:t> / </a:t>
            </a:r>
            <a:r>
              <a:rPr lang="en-US" i="1" dirty="0" err="1" smtClean="0"/>
              <a:t>T</a:t>
            </a:r>
            <a:r>
              <a:rPr lang="en-US" dirty="0" err="1" smtClean="0"/>
              <a:t>na</a:t>
            </a:r>
            <a:r>
              <a:rPr lang="en-US" dirty="0"/>
              <a:t>	</a:t>
            </a:r>
            <a:r>
              <a:rPr lang="en-US" dirty="0" smtClean="0"/>
              <a:t>             1.46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5" b="3415"/>
          <a:stretch>
            <a:fillRect/>
          </a:stretch>
        </p:blipFill>
        <p:spPr>
          <a:xfrm>
            <a:off x="2743200" y="1066800"/>
            <a:ext cx="5904390" cy="5500456"/>
          </a:xfrm>
        </p:spPr>
      </p:pic>
      <p:sp>
        <p:nvSpPr>
          <p:cNvPr id="3" name="Rectangle 2"/>
          <p:cNvSpPr/>
          <p:nvPr/>
        </p:nvSpPr>
        <p:spPr>
          <a:xfrm>
            <a:off x="3886200" y="23622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Here </a:t>
            </a:r>
            <a:r>
              <a:rPr lang="en-US" sz="2400" b="1" i="1" dirty="0" err="1">
                <a:solidFill>
                  <a:srgbClr val="FFFFFF"/>
                </a:solidFill>
                <a:latin typeface="Arial"/>
              </a:rPr>
              <a:t>Ts</a:t>
            </a:r>
            <a:r>
              <a:rPr lang="en-US" sz="2400" b="1" i="1" dirty="0">
                <a:solidFill>
                  <a:srgbClr val="FFFFFF"/>
                </a:solidFill>
                <a:latin typeface="Arial"/>
              </a:rPr>
              <a:t> / </a:t>
            </a:r>
            <a:r>
              <a:rPr lang="en-US" sz="2400" b="1" i="1" dirty="0" err="1" smtClean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, the 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ratio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that measures 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of the warming effect of having an atmosphere,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Earth’s 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mean global temperature is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</a:rPr>
              <a:t>46% 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warmer than it would be without an atmosphere.</a:t>
            </a:r>
          </a:p>
        </p:txBody>
      </p:sp>
    </p:spTree>
    <p:extLst>
      <p:ext uri="{BB962C8B-B14F-4D97-AF65-F5344CB8AC3E}">
        <p14:creationId xmlns:p14="http://schemas.microsoft.com/office/powerpoint/2010/main" val="36003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73763"/>
      </a:hlink>
      <a:folHlink>
        <a:srgbClr val="07376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effectLst>
          <a:outerShdw blurRad="177800" dist="76200" dir="2700000" sx="101000" sy="101000" algn="tl" rotWithShape="0">
            <a:schemeClr val="bg1">
              <a:alpha val="56000"/>
            </a:schemeClr>
          </a:outerShdw>
        </a:effectLst>
        <a:scene3d>
          <a:camera prst="orthographicFront"/>
          <a:lightRig rig="threePt" dir="t"/>
        </a:scene3d>
        <a:sp3d>
          <a:bevelB w="165100" prst="coolSlant"/>
        </a:sp3d>
      </a:spPr>
      <a:bodyPr wrap="square" lIns="182880" tIns="91440" rIns="182880" rtlCol="0">
        <a:spAutoFit/>
      </a:bodyPr>
      <a:lstStyle>
        <a:defPPr>
          <a:defRPr sz="6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8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73763"/>
      </a:hlink>
      <a:folHlink>
        <a:srgbClr val="07376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50493</TotalTime>
  <Words>568</Words>
  <Application>Microsoft Office PowerPoint</Application>
  <PresentationFormat>On-screen Show (4:3)</PresentationFormat>
  <Paragraphs>194</Paragraphs>
  <Slides>21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8_Clarity</vt:lpstr>
      <vt:lpstr>2_Flow</vt:lpstr>
      <vt:lpstr>Karl Zeller &amp; Ned Nikolov  Independent Researchers Fort Collins CO, USA </vt:lpstr>
      <vt:lpstr>PowerPoint Presentation</vt:lpstr>
      <vt:lpstr>PowerPoint Presentation</vt:lpstr>
      <vt:lpstr>Correlative Relationships vs. Physical Laws</vt:lpstr>
      <vt:lpstr>PowerPoint Presentation</vt:lpstr>
      <vt:lpstr>PowerPoint Presentation</vt:lpstr>
      <vt:lpstr>TRITON</vt:lpstr>
      <vt:lpstr>MARS</vt:lpstr>
      <vt:lpstr>EARTH</vt:lpstr>
      <vt:lpstr>TITAN</vt:lpstr>
      <vt:lpstr>MOON</vt:lpstr>
      <vt:lpstr>VENUS</vt:lpstr>
      <vt:lpstr>Ex: 12 regression studies employing NASA DATA</vt:lpstr>
      <vt:lpstr>Linear Plot of the Ts - P 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Change: Magnitude and Causes</dc:title>
  <dc:creator>Nikolovs</dc:creator>
  <cp:lastModifiedBy>Ned Nikolov</cp:lastModifiedBy>
  <cp:revision>2332</cp:revision>
  <dcterms:created xsi:type="dcterms:W3CDTF">2006-08-16T00:00:00Z</dcterms:created>
  <dcterms:modified xsi:type="dcterms:W3CDTF">2018-09-15T18:43:58Z</dcterms:modified>
</cp:coreProperties>
</file>