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28"/>
  </p:notesMasterIdLst>
  <p:sldIdLst>
    <p:sldId id="257" r:id="rId2"/>
    <p:sldId id="328" r:id="rId3"/>
    <p:sldId id="293" r:id="rId4"/>
    <p:sldId id="339" r:id="rId5"/>
    <p:sldId id="294" r:id="rId6"/>
    <p:sldId id="305" r:id="rId7"/>
    <p:sldId id="300" r:id="rId8"/>
    <p:sldId id="340" r:id="rId9"/>
    <p:sldId id="370" r:id="rId10"/>
    <p:sldId id="369" r:id="rId11"/>
    <p:sldId id="373" r:id="rId12"/>
    <p:sldId id="374" r:id="rId13"/>
    <p:sldId id="376" r:id="rId14"/>
    <p:sldId id="331" r:id="rId15"/>
    <p:sldId id="327" r:id="rId16"/>
    <p:sldId id="375" r:id="rId17"/>
    <p:sldId id="380" r:id="rId18"/>
    <p:sldId id="377" r:id="rId19"/>
    <p:sldId id="381" r:id="rId20"/>
    <p:sldId id="338" r:id="rId21"/>
    <p:sldId id="336" r:id="rId22"/>
    <p:sldId id="342" r:id="rId23"/>
    <p:sldId id="337" r:id="rId24"/>
    <p:sldId id="343" r:id="rId25"/>
    <p:sldId id="344" r:id="rId26"/>
    <p:sldId id="382" r:id="rId27"/>
  </p:sldIdLst>
  <p:sldSz cx="9144000" cy="6858000" type="screen4x3"/>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EFF2"/>
    <a:srgbClr val="6E6E6E"/>
    <a:srgbClr val="000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58"/>
    <p:restoredTop sz="86327"/>
  </p:normalViewPr>
  <p:slideViewPr>
    <p:cSldViewPr snapToGrid="0" snapToObjects="1">
      <p:cViewPr varScale="1">
        <p:scale>
          <a:sx n="127" d="100"/>
          <a:sy n="127" d="100"/>
        </p:scale>
        <p:origin x="2056"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ssuncaoaraujo/Desktop/GRONELANDIA/GRONELANDI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ssuncaoaraujo/Desktop/GRONELANDIA/GRONELANDI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assuncaoaraujo/Desktop/GRONELANDIA/EStac&#807;o&#771;es%20Oeste/OESTE%20GRONELA&#770;NDIA.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Users/assuncaoaraujo/Desktop/GRONELANDIA/Este%20gronelandia/ESTE%20GRONELANDI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Users/assuncaoaraujo/Desktop/GRONELANDIA/GRONELANDIA.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663623523349254E-2"/>
          <c:y val="8.0742202650181311E-2"/>
          <c:w val="0.931328026541142"/>
          <c:h val="0.73339184654506162"/>
        </c:manualLayout>
      </c:layout>
      <c:scatterChart>
        <c:scatterStyle val="lineMarker"/>
        <c:varyColors val="0"/>
        <c:ser>
          <c:idx val="0"/>
          <c:order val="0"/>
          <c:tx>
            <c:strRef>
              <c:f>[GRONELANDIA.xlsx]Folha1!$B$1</c:f>
              <c:strCache>
                <c:ptCount val="1"/>
                <c:pt idx="0">
                  <c:v>ALLERT</c:v>
                </c:pt>
              </c:strCache>
            </c:strRef>
          </c:tx>
          <c:spPr>
            <a:ln w="19050" cap="rnd">
              <a:solidFill>
                <a:schemeClr val="bg1">
                  <a:lumMod val="65000"/>
                </a:schemeClr>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[GRONELANDIA.xlsx]Folha1!$B$2:$B$142</c:f>
              <c:numCache>
                <c:formatCode>General</c:formatCode>
                <c:ptCount val="141"/>
                <c:pt idx="71">
                  <c:v>-19.82</c:v>
                </c:pt>
                <c:pt idx="72">
                  <c:v>-19.62</c:v>
                </c:pt>
                <c:pt idx="73">
                  <c:v>-17.82</c:v>
                </c:pt>
                <c:pt idx="74">
                  <c:v>-19.100000000000001</c:v>
                </c:pt>
                <c:pt idx="75">
                  <c:v>-19.57</c:v>
                </c:pt>
                <c:pt idx="76">
                  <c:v>-20.13</c:v>
                </c:pt>
                <c:pt idx="77">
                  <c:v>-18.73</c:v>
                </c:pt>
                <c:pt idx="78">
                  <c:v>-18.97</c:v>
                </c:pt>
                <c:pt idx="79">
                  <c:v>-19.309999999999999</c:v>
                </c:pt>
                <c:pt idx="80">
                  <c:v>-19.170000000000002</c:v>
                </c:pt>
                <c:pt idx="81">
                  <c:v>-20.079999999999998</c:v>
                </c:pt>
                <c:pt idx="82">
                  <c:v>-18.55</c:v>
                </c:pt>
                <c:pt idx="83">
                  <c:v>-19.12</c:v>
                </c:pt>
                <c:pt idx="84">
                  <c:v>-19.91</c:v>
                </c:pt>
                <c:pt idx="85">
                  <c:v>-19.53</c:v>
                </c:pt>
                <c:pt idx="86">
                  <c:v>-19.809999999999999</c:v>
                </c:pt>
                <c:pt idx="87">
                  <c:v>-18.89</c:v>
                </c:pt>
                <c:pt idx="88">
                  <c:v>-20.12</c:v>
                </c:pt>
                <c:pt idx="89">
                  <c:v>-19.28</c:v>
                </c:pt>
                <c:pt idx="90">
                  <c:v>-19.79</c:v>
                </c:pt>
                <c:pt idx="91">
                  <c:v>-19.079999999999998</c:v>
                </c:pt>
                <c:pt idx="92">
                  <c:v>-20.28</c:v>
                </c:pt>
                <c:pt idx="93">
                  <c:v>-20.22</c:v>
                </c:pt>
                <c:pt idx="94">
                  <c:v>-19.940000000000001</c:v>
                </c:pt>
                <c:pt idx="95">
                  <c:v>-20.62</c:v>
                </c:pt>
                <c:pt idx="96">
                  <c:v>-20</c:v>
                </c:pt>
                <c:pt idx="97">
                  <c:v>-20.32</c:v>
                </c:pt>
                <c:pt idx="98">
                  <c:v>-19.920000000000002</c:v>
                </c:pt>
                <c:pt idx="99">
                  <c:v>-20.29</c:v>
                </c:pt>
                <c:pt idx="100">
                  <c:v>-19.57</c:v>
                </c:pt>
                <c:pt idx="101">
                  <c:v>-17.79</c:v>
                </c:pt>
                <c:pt idx="102">
                  <c:v>-19.13</c:v>
                </c:pt>
                <c:pt idx="103">
                  <c:v>-19.38</c:v>
                </c:pt>
                <c:pt idx="104">
                  <c:v>-19.82</c:v>
                </c:pt>
                <c:pt idx="105">
                  <c:v>-20.18</c:v>
                </c:pt>
                <c:pt idx="106">
                  <c:v>-19.62</c:v>
                </c:pt>
                <c:pt idx="107">
                  <c:v>-19.93</c:v>
                </c:pt>
                <c:pt idx="108">
                  <c:v>-18.25</c:v>
                </c:pt>
                <c:pt idx="109">
                  <c:v>-19.440000000000001</c:v>
                </c:pt>
                <c:pt idx="110">
                  <c:v>-18.7</c:v>
                </c:pt>
                <c:pt idx="111">
                  <c:v>-18.45</c:v>
                </c:pt>
                <c:pt idx="112">
                  <c:v>-20.149999999999999</c:v>
                </c:pt>
                <c:pt idx="113">
                  <c:v>-19.059999999999999</c:v>
                </c:pt>
                <c:pt idx="114">
                  <c:v>-18.66</c:v>
                </c:pt>
                <c:pt idx="115">
                  <c:v>-18.399999999999999</c:v>
                </c:pt>
                <c:pt idx="116">
                  <c:v>-18.43</c:v>
                </c:pt>
                <c:pt idx="117">
                  <c:v>-18.829999999999998</c:v>
                </c:pt>
                <c:pt idx="120">
                  <c:v>-18.38</c:v>
                </c:pt>
                <c:pt idx="121">
                  <c:v>-18.440000000000001</c:v>
                </c:pt>
                <c:pt idx="122">
                  <c:v>-17.440000000000001</c:v>
                </c:pt>
                <c:pt idx="123">
                  <c:v>-17.32</c:v>
                </c:pt>
              </c:numCache>
            </c:numRef>
          </c:yVal>
          <c:smooth val="0"/>
          <c:extLst>
            <c:ext xmlns:c16="http://schemas.microsoft.com/office/drawing/2014/chart" uri="{C3380CC4-5D6E-409C-BE32-E72D297353CC}">
              <c16:uniqueId val="{00000000-BB30-D94B-89DD-60C4A4A90C56}"/>
            </c:ext>
          </c:extLst>
        </c:ser>
        <c:ser>
          <c:idx val="1"/>
          <c:order val="1"/>
          <c:tx>
            <c:strRef>
              <c:f>[GRONELANDIA.xlsx]Folha1!$C$1</c:f>
              <c:strCache>
                <c:ptCount val="1"/>
                <c:pt idx="0">
                  <c:v>DANMARKSHAVN</c:v>
                </c:pt>
              </c:strCache>
            </c:strRef>
          </c:tx>
          <c:spPr>
            <a:ln w="19050" cap="rnd">
              <a:solidFill>
                <a:srgbClr val="002060"/>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[GRONELANDIA.xlsx]Folha1!$C$2:$C$142</c:f>
              <c:numCache>
                <c:formatCode>General</c:formatCode>
                <c:ptCount val="141"/>
                <c:pt idx="71">
                  <c:v>-12.72</c:v>
                </c:pt>
                <c:pt idx="72">
                  <c:v>-12.01</c:v>
                </c:pt>
                <c:pt idx="73">
                  <c:v>-11.28</c:v>
                </c:pt>
                <c:pt idx="74">
                  <c:v>-11.61</c:v>
                </c:pt>
                <c:pt idx="75">
                  <c:v>-12.2</c:v>
                </c:pt>
                <c:pt idx="76">
                  <c:v>-12.32</c:v>
                </c:pt>
                <c:pt idx="77">
                  <c:v>-10.02</c:v>
                </c:pt>
                <c:pt idx="78">
                  <c:v>-11.8</c:v>
                </c:pt>
                <c:pt idx="79">
                  <c:v>-12.11</c:v>
                </c:pt>
                <c:pt idx="80">
                  <c:v>-11.53</c:v>
                </c:pt>
                <c:pt idx="81">
                  <c:v>-12.71</c:v>
                </c:pt>
                <c:pt idx="82">
                  <c:v>-11.67</c:v>
                </c:pt>
                <c:pt idx="83">
                  <c:v>-12.79</c:v>
                </c:pt>
                <c:pt idx="84">
                  <c:v>-12.62</c:v>
                </c:pt>
                <c:pt idx="85">
                  <c:v>-11.28</c:v>
                </c:pt>
                <c:pt idx="86">
                  <c:v>-13.32</c:v>
                </c:pt>
                <c:pt idx="87">
                  <c:v>-12.78</c:v>
                </c:pt>
                <c:pt idx="88">
                  <c:v>-13.13</c:v>
                </c:pt>
                <c:pt idx="89">
                  <c:v>-12.75</c:v>
                </c:pt>
                <c:pt idx="90">
                  <c:v>-12.16</c:v>
                </c:pt>
                <c:pt idx="91">
                  <c:v>-12.83</c:v>
                </c:pt>
                <c:pt idx="92">
                  <c:v>-10.88</c:v>
                </c:pt>
                <c:pt idx="93">
                  <c:v>-12.87</c:v>
                </c:pt>
                <c:pt idx="94">
                  <c:v>-11.97</c:v>
                </c:pt>
                <c:pt idx="95">
                  <c:v>-13.34</c:v>
                </c:pt>
                <c:pt idx="96">
                  <c:v>-10.95</c:v>
                </c:pt>
                <c:pt idx="97">
                  <c:v>-12.7</c:v>
                </c:pt>
                <c:pt idx="98">
                  <c:v>-13.18</c:v>
                </c:pt>
                <c:pt idx="99">
                  <c:v>-12.04</c:v>
                </c:pt>
                <c:pt idx="100">
                  <c:v>-11.5</c:v>
                </c:pt>
                <c:pt idx="102">
                  <c:v>-11.91</c:v>
                </c:pt>
                <c:pt idx="103">
                  <c:v>-13.53</c:v>
                </c:pt>
                <c:pt idx="104">
                  <c:v>-11.57</c:v>
                </c:pt>
                <c:pt idx="105">
                  <c:v>-11.9</c:v>
                </c:pt>
                <c:pt idx="106">
                  <c:v>-12.6</c:v>
                </c:pt>
                <c:pt idx="107">
                  <c:v>-11.97</c:v>
                </c:pt>
                <c:pt idx="108">
                  <c:v>-11.97</c:v>
                </c:pt>
                <c:pt idx="109">
                  <c:v>-12.88</c:v>
                </c:pt>
                <c:pt idx="110">
                  <c:v>-10.78</c:v>
                </c:pt>
                <c:pt idx="111">
                  <c:v>-11.82</c:v>
                </c:pt>
                <c:pt idx="112">
                  <c:v>-11.9</c:v>
                </c:pt>
                <c:pt idx="113">
                  <c:v>-12.39</c:v>
                </c:pt>
                <c:pt idx="114">
                  <c:v>-12.22</c:v>
                </c:pt>
                <c:pt idx="115">
                  <c:v>-11.59</c:v>
                </c:pt>
                <c:pt idx="116">
                  <c:v>-10.97</c:v>
                </c:pt>
                <c:pt idx="117">
                  <c:v>-12.28</c:v>
                </c:pt>
                <c:pt idx="118">
                  <c:v>-10.86</c:v>
                </c:pt>
                <c:pt idx="119">
                  <c:v>-11.44</c:v>
                </c:pt>
                <c:pt idx="120">
                  <c:v>-11.77</c:v>
                </c:pt>
                <c:pt idx="121">
                  <c:v>-11.88</c:v>
                </c:pt>
                <c:pt idx="122">
                  <c:v>-10.28</c:v>
                </c:pt>
                <c:pt idx="123">
                  <c:v>-10.4</c:v>
                </c:pt>
                <c:pt idx="124">
                  <c:v>-11.06</c:v>
                </c:pt>
                <c:pt idx="125">
                  <c:v>-9.74</c:v>
                </c:pt>
                <c:pt idx="126">
                  <c:v>-10.16</c:v>
                </c:pt>
                <c:pt idx="127">
                  <c:v>-11.25</c:v>
                </c:pt>
                <c:pt idx="128">
                  <c:v>-10.92</c:v>
                </c:pt>
                <c:pt idx="129">
                  <c:v>-11.69</c:v>
                </c:pt>
                <c:pt idx="130">
                  <c:v>-11.09</c:v>
                </c:pt>
                <c:pt idx="131">
                  <c:v>-10</c:v>
                </c:pt>
                <c:pt idx="132">
                  <c:v>-10.08</c:v>
                </c:pt>
                <c:pt idx="133">
                  <c:v>-11.28</c:v>
                </c:pt>
                <c:pt idx="134">
                  <c:v>-10.33</c:v>
                </c:pt>
                <c:pt idx="135">
                  <c:v>-9.68</c:v>
                </c:pt>
                <c:pt idx="136">
                  <c:v>-8.9700000000000006</c:v>
                </c:pt>
                <c:pt idx="137">
                  <c:v>-11.73</c:v>
                </c:pt>
              </c:numCache>
            </c:numRef>
          </c:yVal>
          <c:smooth val="0"/>
          <c:extLst>
            <c:ext xmlns:c16="http://schemas.microsoft.com/office/drawing/2014/chart" uri="{C3380CC4-5D6E-409C-BE32-E72D297353CC}">
              <c16:uniqueId val="{00000001-BB30-D94B-89DD-60C4A4A90C56}"/>
            </c:ext>
          </c:extLst>
        </c:ser>
        <c:ser>
          <c:idx val="2"/>
          <c:order val="2"/>
          <c:tx>
            <c:strRef>
              <c:f>[GRONELANDIA.xlsx]Folha1!$D$1</c:f>
              <c:strCache>
                <c:ptCount val="1"/>
                <c:pt idx="0">
                  <c:v>UPERNAVIK</c:v>
                </c:pt>
              </c:strCache>
            </c:strRef>
          </c:tx>
          <c:spPr>
            <a:ln w="19050" cap="rnd">
              <a:solidFill>
                <a:srgbClr val="F100FF"/>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[GRONELANDIA.xlsx]Folha1!$D$2:$D$142</c:f>
              <c:numCache>
                <c:formatCode>General</c:formatCode>
                <c:ptCount val="141"/>
                <c:pt idx="0">
                  <c:v>-10.43</c:v>
                </c:pt>
                <c:pt idx="1">
                  <c:v>-9.15</c:v>
                </c:pt>
                <c:pt idx="2">
                  <c:v>-11.57</c:v>
                </c:pt>
                <c:pt idx="3">
                  <c:v>-8.4700000000000006</c:v>
                </c:pt>
                <c:pt idx="4">
                  <c:v>-11.82</c:v>
                </c:pt>
                <c:pt idx="5">
                  <c:v>-9.9600000000000009</c:v>
                </c:pt>
                <c:pt idx="6">
                  <c:v>-11.52</c:v>
                </c:pt>
                <c:pt idx="7">
                  <c:v>-12.76</c:v>
                </c:pt>
                <c:pt idx="8">
                  <c:v>-10.14</c:v>
                </c:pt>
                <c:pt idx="9">
                  <c:v>-11.43</c:v>
                </c:pt>
                <c:pt idx="10">
                  <c:v>-11.38</c:v>
                </c:pt>
                <c:pt idx="11">
                  <c:v>-11.19</c:v>
                </c:pt>
                <c:pt idx="12">
                  <c:v>-10.15</c:v>
                </c:pt>
                <c:pt idx="13">
                  <c:v>-9.07</c:v>
                </c:pt>
                <c:pt idx="14">
                  <c:v>-11.7</c:v>
                </c:pt>
                <c:pt idx="15">
                  <c:v>-9.0299999999999994</c:v>
                </c:pt>
                <c:pt idx="16">
                  <c:v>-11.85</c:v>
                </c:pt>
                <c:pt idx="17">
                  <c:v>-10.49</c:v>
                </c:pt>
                <c:pt idx="18">
                  <c:v>-12.01</c:v>
                </c:pt>
                <c:pt idx="19">
                  <c:v>-10.72</c:v>
                </c:pt>
                <c:pt idx="20">
                  <c:v>-8.0299999999999994</c:v>
                </c:pt>
                <c:pt idx="21">
                  <c:v>-9.99</c:v>
                </c:pt>
                <c:pt idx="22">
                  <c:v>-8.9600000000000009</c:v>
                </c:pt>
                <c:pt idx="23">
                  <c:v>-10.039999999999999</c:v>
                </c:pt>
                <c:pt idx="24">
                  <c:v>-10.3</c:v>
                </c:pt>
                <c:pt idx="25">
                  <c:v>-8.8699999999999992</c:v>
                </c:pt>
                <c:pt idx="26">
                  <c:v>-10.62</c:v>
                </c:pt>
                <c:pt idx="27">
                  <c:v>-11.04</c:v>
                </c:pt>
                <c:pt idx="28">
                  <c:v>-8.61</c:v>
                </c:pt>
                <c:pt idx="29">
                  <c:v>-9.0500000000000007</c:v>
                </c:pt>
                <c:pt idx="30">
                  <c:v>-10.99</c:v>
                </c:pt>
                <c:pt idx="31">
                  <c:v>-9.89</c:v>
                </c:pt>
                <c:pt idx="32">
                  <c:v>-8.33</c:v>
                </c:pt>
                <c:pt idx="33">
                  <c:v>-9.68</c:v>
                </c:pt>
                <c:pt idx="34">
                  <c:v>-11.45</c:v>
                </c:pt>
                <c:pt idx="35">
                  <c:v>-9.94</c:v>
                </c:pt>
                <c:pt idx="36">
                  <c:v>-8.26</c:v>
                </c:pt>
                <c:pt idx="37">
                  <c:v>-8.6199999999999992</c:v>
                </c:pt>
                <c:pt idx="38">
                  <c:v>-11.83</c:v>
                </c:pt>
                <c:pt idx="39">
                  <c:v>-10.35</c:v>
                </c:pt>
                <c:pt idx="40">
                  <c:v>-10.28</c:v>
                </c:pt>
                <c:pt idx="41">
                  <c:v>-10.41</c:v>
                </c:pt>
                <c:pt idx="42">
                  <c:v>-10.83</c:v>
                </c:pt>
                <c:pt idx="43">
                  <c:v>-8.5500000000000007</c:v>
                </c:pt>
                <c:pt idx="44">
                  <c:v>-8.3000000000000007</c:v>
                </c:pt>
                <c:pt idx="45">
                  <c:v>-10.35</c:v>
                </c:pt>
                <c:pt idx="46">
                  <c:v>-8.1</c:v>
                </c:pt>
                <c:pt idx="47">
                  <c:v>-8.1300000000000008</c:v>
                </c:pt>
                <c:pt idx="48">
                  <c:v>-6.12</c:v>
                </c:pt>
                <c:pt idx="49">
                  <c:v>-6.19</c:v>
                </c:pt>
                <c:pt idx="50">
                  <c:v>-6.82</c:v>
                </c:pt>
                <c:pt idx="51">
                  <c:v>-6.76</c:v>
                </c:pt>
                <c:pt idx="52">
                  <c:v>-6.76</c:v>
                </c:pt>
                <c:pt idx="53">
                  <c:v>-7.68</c:v>
                </c:pt>
                <c:pt idx="54">
                  <c:v>-8.2799999999999994</c:v>
                </c:pt>
                <c:pt idx="55">
                  <c:v>-7.84</c:v>
                </c:pt>
                <c:pt idx="56">
                  <c:v>-6.13</c:v>
                </c:pt>
                <c:pt idx="57">
                  <c:v>-6.45</c:v>
                </c:pt>
                <c:pt idx="58">
                  <c:v>-7.48</c:v>
                </c:pt>
                <c:pt idx="59">
                  <c:v>-6.02</c:v>
                </c:pt>
                <c:pt idx="60">
                  <c:v>-5.6</c:v>
                </c:pt>
                <c:pt idx="61">
                  <c:v>-6.75</c:v>
                </c:pt>
                <c:pt idx="62">
                  <c:v>-8.42</c:v>
                </c:pt>
                <c:pt idx="63">
                  <c:v>-7.85</c:v>
                </c:pt>
                <c:pt idx="66">
                  <c:v>-7.59</c:v>
                </c:pt>
                <c:pt idx="67">
                  <c:v>-5.43</c:v>
                </c:pt>
                <c:pt idx="70">
                  <c:v>-7.19</c:v>
                </c:pt>
                <c:pt idx="71">
                  <c:v>-6.85</c:v>
                </c:pt>
                <c:pt idx="72">
                  <c:v>-7.33</c:v>
                </c:pt>
                <c:pt idx="73">
                  <c:v>-6.68</c:v>
                </c:pt>
                <c:pt idx="74">
                  <c:v>-6.92</c:v>
                </c:pt>
                <c:pt idx="75">
                  <c:v>-7.65</c:v>
                </c:pt>
                <c:pt idx="76">
                  <c:v>-7.43</c:v>
                </c:pt>
                <c:pt idx="77">
                  <c:v>-6.95</c:v>
                </c:pt>
                <c:pt idx="78">
                  <c:v>-8.06</c:v>
                </c:pt>
                <c:pt idx="79">
                  <c:v>-7.28</c:v>
                </c:pt>
                <c:pt idx="80">
                  <c:v>-6.72</c:v>
                </c:pt>
                <c:pt idx="81">
                  <c:v>-8.34</c:v>
                </c:pt>
                <c:pt idx="82">
                  <c:v>-5.97</c:v>
                </c:pt>
                <c:pt idx="83">
                  <c:v>-5.82</c:v>
                </c:pt>
                <c:pt idx="84">
                  <c:v>-7.73</c:v>
                </c:pt>
                <c:pt idx="85">
                  <c:v>-5.96</c:v>
                </c:pt>
                <c:pt idx="86">
                  <c:v>-7.03</c:v>
                </c:pt>
                <c:pt idx="87">
                  <c:v>-6.18</c:v>
                </c:pt>
                <c:pt idx="88">
                  <c:v>-6.58</c:v>
                </c:pt>
                <c:pt idx="89">
                  <c:v>-6.3</c:v>
                </c:pt>
                <c:pt idx="90">
                  <c:v>-7.94</c:v>
                </c:pt>
                <c:pt idx="91">
                  <c:v>-8.06</c:v>
                </c:pt>
                <c:pt idx="92">
                  <c:v>-9.15</c:v>
                </c:pt>
                <c:pt idx="93">
                  <c:v>-7.85</c:v>
                </c:pt>
                <c:pt idx="94">
                  <c:v>-6.83</c:v>
                </c:pt>
                <c:pt idx="95">
                  <c:v>-8.44</c:v>
                </c:pt>
                <c:pt idx="96">
                  <c:v>-8.1</c:v>
                </c:pt>
                <c:pt idx="97">
                  <c:v>-6.01</c:v>
                </c:pt>
                <c:pt idx="98">
                  <c:v>-8.17</c:v>
                </c:pt>
                <c:pt idx="99">
                  <c:v>-6.27</c:v>
                </c:pt>
                <c:pt idx="100">
                  <c:v>-5.33</c:v>
                </c:pt>
                <c:pt idx="117">
                  <c:v>-7.91</c:v>
                </c:pt>
                <c:pt idx="118">
                  <c:v>-5.57</c:v>
                </c:pt>
                <c:pt idx="119">
                  <c:v>-7.1</c:v>
                </c:pt>
                <c:pt idx="120">
                  <c:v>-5.84</c:v>
                </c:pt>
                <c:pt idx="121">
                  <c:v>-6.12</c:v>
                </c:pt>
                <c:pt idx="122">
                  <c:v>-6.66</c:v>
                </c:pt>
              </c:numCache>
            </c:numRef>
          </c:yVal>
          <c:smooth val="0"/>
          <c:extLst>
            <c:ext xmlns:c16="http://schemas.microsoft.com/office/drawing/2014/chart" uri="{C3380CC4-5D6E-409C-BE32-E72D297353CC}">
              <c16:uniqueId val="{00000002-BB30-D94B-89DD-60C4A4A90C56}"/>
            </c:ext>
          </c:extLst>
        </c:ser>
        <c:ser>
          <c:idx val="3"/>
          <c:order val="3"/>
          <c:tx>
            <c:strRef>
              <c:f>[GRONELANDIA.xlsx]Folha1!$E$1</c:f>
              <c:strCache>
                <c:ptCount val="1"/>
                <c:pt idx="0">
                  <c:v>JAKOBSHAVN</c:v>
                </c:pt>
              </c:strCache>
            </c:strRef>
          </c:tx>
          <c:spPr>
            <a:ln w="22225" cap="rnd">
              <a:solidFill>
                <a:srgbClr val="00F8FF"/>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[GRONELANDIA.xlsx]Folha1!$E$2:$E$142</c:f>
              <c:numCache>
                <c:formatCode>General</c:formatCode>
                <c:ptCount val="141"/>
                <c:pt idx="0">
                  <c:v>-6.18</c:v>
                </c:pt>
                <c:pt idx="1">
                  <c:v>-3.28</c:v>
                </c:pt>
                <c:pt idx="2">
                  <c:v>-6.78</c:v>
                </c:pt>
                <c:pt idx="3">
                  <c:v>-3.88</c:v>
                </c:pt>
                <c:pt idx="4">
                  <c:v>-8.14</c:v>
                </c:pt>
                <c:pt idx="5">
                  <c:v>-4.47</c:v>
                </c:pt>
                <c:pt idx="6">
                  <c:v>-6.38</c:v>
                </c:pt>
                <c:pt idx="7">
                  <c:v>-7.09</c:v>
                </c:pt>
                <c:pt idx="8">
                  <c:v>-4.0199999999999996</c:v>
                </c:pt>
                <c:pt idx="9">
                  <c:v>-5.03</c:v>
                </c:pt>
                <c:pt idx="10">
                  <c:v>-6.23</c:v>
                </c:pt>
                <c:pt idx="11">
                  <c:v>-6.14</c:v>
                </c:pt>
                <c:pt idx="12">
                  <c:v>-3.98</c:v>
                </c:pt>
                <c:pt idx="13">
                  <c:v>-3.73</c:v>
                </c:pt>
                <c:pt idx="14">
                  <c:v>-7.79</c:v>
                </c:pt>
                <c:pt idx="15">
                  <c:v>-3.96</c:v>
                </c:pt>
                <c:pt idx="16">
                  <c:v>-6.95</c:v>
                </c:pt>
                <c:pt idx="17">
                  <c:v>-6.13</c:v>
                </c:pt>
                <c:pt idx="18">
                  <c:v>-6.78</c:v>
                </c:pt>
                <c:pt idx="19">
                  <c:v>-5.83</c:v>
                </c:pt>
                <c:pt idx="20">
                  <c:v>-2.91</c:v>
                </c:pt>
                <c:pt idx="21">
                  <c:v>-4.2699999999999996</c:v>
                </c:pt>
                <c:pt idx="22">
                  <c:v>-3.66</c:v>
                </c:pt>
                <c:pt idx="23">
                  <c:v>-4.83</c:v>
                </c:pt>
                <c:pt idx="24">
                  <c:v>-4.46</c:v>
                </c:pt>
                <c:pt idx="25">
                  <c:v>-2.8</c:v>
                </c:pt>
                <c:pt idx="26">
                  <c:v>-5.82</c:v>
                </c:pt>
                <c:pt idx="27">
                  <c:v>-5.78</c:v>
                </c:pt>
                <c:pt idx="28">
                  <c:v>-3.19</c:v>
                </c:pt>
                <c:pt idx="29">
                  <c:v>-3.86</c:v>
                </c:pt>
                <c:pt idx="30">
                  <c:v>-6.81</c:v>
                </c:pt>
                <c:pt idx="31">
                  <c:v>-4.62</c:v>
                </c:pt>
                <c:pt idx="32">
                  <c:v>-2.58</c:v>
                </c:pt>
                <c:pt idx="33">
                  <c:v>-4.07</c:v>
                </c:pt>
                <c:pt idx="34">
                  <c:v>-6.64</c:v>
                </c:pt>
                <c:pt idx="35">
                  <c:v>-4.92</c:v>
                </c:pt>
                <c:pt idx="36">
                  <c:v>-1.81</c:v>
                </c:pt>
                <c:pt idx="37">
                  <c:v>-4.22</c:v>
                </c:pt>
                <c:pt idx="38">
                  <c:v>-6.93</c:v>
                </c:pt>
                <c:pt idx="39">
                  <c:v>-5.18</c:v>
                </c:pt>
                <c:pt idx="40">
                  <c:v>-5.07</c:v>
                </c:pt>
                <c:pt idx="41">
                  <c:v>-4.6100000000000003</c:v>
                </c:pt>
                <c:pt idx="42">
                  <c:v>-5.37</c:v>
                </c:pt>
                <c:pt idx="43">
                  <c:v>-3.03</c:v>
                </c:pt>
                <c:pt idx="44">
                  <c:v>-2.64</c:v>
                </c:pt>
                <c:pt idx="45">
                  <c:v>-4.75</c:v>
                </c:pt>
                <c:pt idx="46">
                  <c:v>-2.2599999999999998</c:v>
                </c:pt>
                <c:pt idx="47">
                  <c:v>-3.19</c:v>
                </c:pt>
                <c:pt idx="48">
                  <c:v>-0.64</c:v>
                </c:pt>
                <c:pt idx="49">
                  <c:v>-0.64</c:v>
                </c:pt>
                <c:pt idx="50">
                  <c:v>-2.0499999999999998</c:v>
                </c:pt>
                <c:pt idx="51">
                  <c:v>-2.48</c:v>
                </c:pt>
                <c:pt idx="52">
                  <c:v>-1.56</c:v>
                </c:pt>
                <c:pt idx="53">
                  <c:v>-2.94</c:v>
                </c:pt>
                <c:pt idx="54">
                  <c:v>-2.81</c:v>
                </c:pt>
                <c:pt idx="55">
                  <c:v>-1.94</c:v>
                </c:pt>
                <c:pt idx="56">
                  <c:v>-0.99</c:v>
                </c:pt>
                <c:pt idx="57">
                  <c:v>-3.29</c:v>
                </c:pt>
                <c:pt idx="58">
                  <c:v>-4.12</c:v>
                </c:pt>
                <c:pt idx="59">
                  <c:v>-2.4900000000000002</c:v>
                </c:pt>
                <c:pt idx="60">
                  <c:v>-1.97</c:v>
                </c:pt>
                <c:pt idx="61">
                  <c:v>-1.1100000000000001</c:v>
                </c:pt>
                <c:pt idx="62">
                  <c:v>-3.3</c:v>
                </c:pt>
                <c:pt idx="63">
                  <c:v>-3.95</c:v>
                </c:pt>
                <c:pt idx="64">
                  <c:v>-4.28</c:v>
                </c:pt>
                <c:pt idx="65">
                  <c:v>-3.96</c:v>
                </c:pt>
                <c:pt idx="66">
                  <c:v>-2.13</c:v>
                </c:pt>
                <c:pt idx="67">
                  <c:v>-0.24</c:v>
                </c:pt>
                <c:pt idx="68">
                  <c:v>-2.59</c:v>
                </c:pt>
                <c:pt idx="69">
                  <c:v>-4.71</c:v>
                </c:pt>
                <c:pt idx="70">
                  <c:v>-4.07</c:v>
                </c:pt>
                <c:pt idx="71">
                  <c:v>-3.09</c:v>
                </c:pt>
                <c:pt idx="72">
                  <c:v>-3.34</c:v>
                </c:pt>
                <c:pt idx="73">
                  <c:v>-3.33</c:v>
                </c:pt>
                <c:pt idx="74">
                  <c:v>-3.17</c:v>
                </c:pt>
                <c:pt idx="75">
                  <c:v>-4.32</c:v>
                </c:pt>
                <c:pt idx="76">
                  <c:v>-4.13</c:v>
                </c:pt>
                <c:pt idx="77">
                  <c:v>-3.5</c:v>
                </c:pt>
                <c:pt idx="78">
                  <c:v>-3.58</c:v>
                </c:pt>
                <c:pt idx="79">
                  <c:v>-3.03</c:v>
                </c:pt>
                <c:pt idx="80">
                  <c:v>-2.0099999999999998</c:v>
                </c:pt>
                <c:pt idx="81">
                  <c:v>-4.38</c:v>
                </c:pt>
                <c:pt idx="82">
                  <c:v>-1.39</c:v>
                </c:pt>
                <c:pt idx="83">
                  <c:v>-1.97</c:v>
                </c:pt>
                <c:pt idx="84">
                  <c:v>-3.09</c:v>
                </c:pt>
                <c:pt idx="85">
                  <c:v>-1.52</c:v>
                </c:pt>
                <c:pt idx="86">
                  <c:v>-3.41</c:v>
                </c:pt>
                <c:pt idx="87">
                  <c:v>-3.71</c:v>
                </c:pt>
                <c:pt idx="88">
                  <c:v>-3.31</c:v>
                </c:pt>
                <c:pt idx="89">
                  <c:v>-2.33</c:v>
                </c:pt>
                <c:pt idx="90">
                  <c:v>-4.2699999999999996</c:v>
                </c:pt>
                <c:pt idx="91">
                  <c:v>-4.93</c:v>
                </c:pt>
                <c:pt idx="92">
                  <c:v>-6.14</c:v>
                </c:pt>
                <c:pt idx="93">
                  <c:v>-3.87</c:v>
                </c:pt>
                <c:pt idx="94">
                  <c:v>-2.72</c:v>
                </c:pt>
                <c:pt idx="95">
                  <c:v>-4.93</c:v>
                </c:pt>
                <c:pt idx="96">
                  <c:v>-4.34</c:v>
                </c:pt>
                <c:pt idx="97">
                  <c:v>-2.33</c:v>
                </c:pt>
                <c:pt idx="98">
                  <c:v>-4.53</c:v>
                </c:pt>
                <c:pt idx="99">
                  <c:v>-2.61</c:v>
                </c:pt>
                <c:pt idx="100">
                  <c:v>-2.56</c:v>
                </c:pt>
              </c:numCache>
            </c:numRef>
          </c:yVal>
          <c:smooth val="0"/>
          <c:extLst>
            <c:ext xmlns:c16="http://schemas.microsoft.com/office/drawing/2014/chart" uri="{C3380CC4-5D6E-409C-BE32-E72D297353CC}">
              <c16:uniqueId val="{00000003-BB30-D94B-89DD-60C4A4A90C56}"/>
            </c:ext>
          </c:extLst>
        </c:ser>
        <c:ser>
          <c:idx val="4"/>
          <c:order val="4"/>
          <c:tx>
            <c:strRef>
              <c:f>[GRONELANDIA.xlsx]Folha1!$F$1</c:f>
              <c:strCache>
                <c:ptCount val="1"/>
                <c:pt idx="0">
                  <c:v>ANGMAGSSALIK</c:v>
                </c:pt>
              </c:strCache>
            </c:strRef>
          </c:tx>
          <c:spPr>
            <a:ln w="19050" cap="rnd">
              <a:solidFill>
                <a:schemeClr val="accent5"/>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[GRONELANDIA.xlsx]Folha1!$F$2:$F$142</c:f>
              <c:numCache>
                <c:formatCode>General</c:formatCode>
                <c:ptCount val="141"/>
                <c:pt idx="15">
                  <c:v>-1.52</c:v>
                </c:pt>
                <c:pt idx="16">
                  <c:v>-2.93</c:v>
                </c:pt>
                <c:pt idx="17">
                  <c:v>-1.67</c:v>
                </c:pt>
                <c:pt idx="18">
                  <c:v>-1.64</c:v>
                </c:pt>
                <c:pt idx="19">
                  <c:v>-3.28</c:v>
                </c:pt>
                <c:pt idx="20">
                  <c:v>-1.34</c:v>
                </c:pt>
                <c:pt idx="21">
                  <c:v>-1.1499999999999999</c:v>
                </c:pt>
                <c:pt idx="22">
                  <c:v>-2.73</c:v>
                </c:pt>
                <c:pt idx="23">
                  <c:v>-2.38</c:v>
                </c:pt>
                <c:pt idx="24">
                  <c:v>-2.67</c:v>
                </c:pt>
                <c:pt idx="25">
                  <c:v>-2.52</c:v>
                </c:pt>
                <c:pt idx="26">
                  <c:v>-2.5099999999999998</c:v>
                </c:pt>
                <c:pt idx="27">
                  <c:v>-2.94</c:v>
                </c:pt>
                <c:pt idx="28">
                  <c:v>-1.1499999999999999</c:v>
                </c:pt>
                <c:pt idx="29">
                  <c:v>-1.45</c:v>
                </c:pt>
                <c:pt idx="30">
                  <c:v>-3.13</c:v>
                </c:pt>
                <c:pt idx="32">
                  <c:v>-1.18</c:v>
                </c:pt>
                <c:pt idx="33">
                  <c:v>-1.41</c:v>
                </c:pt>
                <c:pt idx="34">
                  <c:v>-2.73</c:v>
                </c:pt>
                <c:pt idx="35">
                  <c:v>-1.29</c:v>
                </c:pt>
                <c:pt idx="36">
                  <c:v>-0.5</c:v>
                </c:pt>
                <c:pt idx="37">
                  <c:v>-1.65</c:v>
                </c:pt>
                <c:pt idx="38">
                  <c:v>-2.72</c:v>
                </c:pt>
                <c:pt idx="39">
                  <c:v>-2.2200000000000002</c:v>
                </c:pt>
                <c:pt idx="40">
                  <c:v>-2.29</c:v>
                </c:pt>
                <c:pt idx="41">
                  <c:v>-2.38</c:v>
                </c:pt>
                <c:pt idx="42">
                  <c:v>-1.38</c:v>
                </c:pt>
                <c:pt idx="43">
                  <c:v>-0.93</c:v>
                </c:pt>
                <c:pt idx="44">
                  <c:v>-1.84</c:v>
                </c:pt>
                <c:pt idx="45">
                  <c:v>-1.08</c:v>
                </c:pt>
                <c:pt idx="46">
                  <c:v>-0.17</c:v>
                </c:pt>
                <c:pt idx="47">
                  <c:v>-0.12</c:v>
                </c:pt>
                <c:pt idx="48">
                  <c:v>0.71</c:v>
                </c:pt>
                <c:pt idx="49">
                  <c:v>0.93</c:v>
                </c:pt>
                <c:pt idx="50">
                  <c:v>-0.48</c:v>
                </c:pt>
                <c:pt idx="51">
                  <c:v>-0.83</c:v>
                </c:pt>
                <c:pt idx="52">
                  <c:v>0.48</c:v>
                </c:pt>
                <c:pt idx="53">
                  <c:v>-0.15</c:v>
                </c:pt>
                <c:pt idx="54">
                  <c:v>-0.33</c:v>
                </c:pt>
                <c:pt idx="55">
                  <c:v>-0.25</c:v>
                </c:pt>
                <c:pt idx="56">
                  <c:v>-0.87</c:v>
                </c:pt>
                <c:pt idx="57">
                  <c:v>-0.92</c:v>
                </c:pt>
                <c:pt idx="58">
                  <c:v>-1.24</c:v>
                </c:pt>
                <c:pt idx="59">
                  <c:v>0.76</c:v>
                </c:pt>
                <c:pt idx="60">
                  <c:v>-0.82</c:v>
                </c:pt>
                <c:pt idx="61">
                  <c:v>0.52</c:v>
                </c:pt>
                <c:pt idx="62">
                  <c:v>0.17</c:v>
                </c:pt>
                <c:pt idx="63">
                  <c:v>-1.56</c:v>
                </c:pt>
                <c:pt idx="64">
                  <c:v>-0.57999999999999996</c:v>
                </c:pt>
                <c:pt idx="65">
                  <c:v>0.02</c:v>
                </c:pt>
                <c:pt idx="66">
                  <c:v>0.14000000000000001</c:v>
                </c:pt>
                <c:pt idx="67">
                  <c:v>0.43</c:v>
                </c:pt>
                <c:pt idx="68">
                  <c:v>-0.45</c:v>
                </c:pt>
                <c:pt idx="69">
                  <c:v>-1.99</c:v>
                </c:pt>
                <c:pt idx="70">
                  <c:v>-7.0000000000000007E-2</c:v>
                </c:pt>
                <c:pt idx="71">
                  <c:v>-1.17</c:v>
                </c:pt>
                <c:pt idx="72">
                  <c:v>-1.0900000000000001</c:v>
                </c:pt>
                <c:pt idx="73">
                  <c:v>-0.82</c:v>
                </c:pt>
                <c:pt idx="74">
                  <c:v>-0.37</c:v>
                </c:pt>
                <c:pt idx="75">
                  <c:v>-1.08</c:v>
                </c:pt>
                <c:pt idx="76">
                  <c:v>-1.43</c:v>
                </c:pt>
                <c:pt idx="77">
                  <c:v>-0.52</c:v>
                </c:pt>
                <c:pt idx="78">
                  <c:v>-0.85</c:v>
                </c:pt>
                <c:pt idx="79">
                  <c:v>-1.05</c:v>
                </c:pt>
                <c:pt idx="80">
                  <c:v>-0.17</c:v>
                </c:pt>
                <c:pt idx="81">
                  <c:v>-0.75</c:v>
                </c:pt>
                <c:pt idx="82">
                  <c:v>-1.08</c:v>
                </c:pt>
                <c:pt idx="83">
                  <c:v>-1.57</c:v>
                </c:pt>
                <c:pt idx="84">
                  <c:v>-0.28000000000000003</c:v>
                </c:pt>
                <c:pt idx="85">
                  <c:v>-1.22</c:v>
                </c:pt>
                <c:pt idx="86">
                  <c:v>-2.23</c:v>
                </c:pt>
                <c:pt idx="87">
                  <c:v>-2.0699999999999998</c:v>
                </c:pt>
                <c:pt idx="88">
                  <c:v>-2.36</c:v>
                </c:pt>
                <c:pt idx="89">
                  <c:v>-2.4500000000000002</c:v>
                </c:pt>
                <c:pt idx="90">
                  <c:v>-1.48</c:v>
                </c:pt>
                <c:pt idx="91">
                  <c:v>-2.84</c:v>
                </c:pt>
                <c:pt idx="92">
                  <c:v>-1.49</c:v>
                </c:pt>
                <c:pt idx="93">
                  <c:v>-2.1800000000000002</c:v>
                </c:pt>
                <c:pt idx="94">
                  <c:v>-0.67</c:v>
                </c:pt>
                <c:pt idx="95">
                  <c:v>-1.93</c:v>
                </c:pt>
                <c:pt idx="96">
                  <c:v>-1.38</c:v>
                </c:pt>
                <c:pt idx="97">
                  <c:v>-1.1599999999999999</c:v>
                </c:pt>
                <c:pt idx="98">
                  <c:v>-1.4</c:v>
                </c:pt>
                <c:pt idx="99">
                  <c:v>-1.42</c:v>
                </c:pt>
                <c:pt idx="100">
                  <c:v>-0.44</c:v>
                </c:pt>
                <c:pt idx="101">
                  <c:v>-2.75</c:v>
                </c:pt>
                <c:pt idx="102">
                  <c:v>-2.27</c:v>
                </c:pt>
                <c:pt idx="103">
                  <c:v>-3.02</c:v>
                </c:pt>
                <c:pt idx="104">
                  <c:v>-1.94</c:v>
                </c:pt>
                <c:pt idx="105">
                  <c:v>-0.55000000000000004</c:v>
                </c:pt>
                <c:pt idx="106">
                  <c:v>-1.03</c:v>
                </c:pt>
                <c:pt idx="107">
                  <c:v>-0.99</c:v>
                </c:pt>
                <c:pt idx="108">
                  <c:v>-2.04</c:v>
                </c:pt>
                <c:pt idx="109">
                  <c:v>-2.2999999999999998</c:v>
                </c:pt>
                <c:pt idx="110">
                  <c:v>-1.8</c:v>
                </c:pt>
                <c:pt idx="111">
                  <c:v>-0.77</c:v>
                </c:pt>
                <c:pt idx="112">
                  <c:v>-1.66</c:v>
                </c:pt>
                <c:pt idx="113">
                  <c:v>-1.97</c:v>
                </c:pt>
                <c:pt idx="114">
                  <c:v>-1.05</c:v>
                </c:pt>
                <c:pt idx="115">
                  <c:v>-1.66</c:v>
                </c:pt>
                <c:pt idx="116">
                  <c:v>-0.31</c:v>
                </c:pt>
                <c:pt idx="117">
                  <c:v>-1.18</c:v>
                </c:pt>
                <c:pt idx="118">
                  <c:v>-0.89</c:v>
                </c:pt>
                <c:pt idx="119">
                  <c:v>-0.47</c:v>
                </c:pt>
                <c:pt idx="120">
                  <c:v>-0.43</c:v>
                </c:pt>
                <c:pt idx="121">
                  <c:v>-0.92</c:v>
                </c:pt>
                <c:pt idx="122">
                  <c:v>0.12</c:v>
                </c:pt>
                <c:pt idx="123">
                  <c:v>1.66</c:v>
                </c:pt>
                <c:pt idx="124">
                  <c:v>0.25</c:v>
                </c:pt>
                <c:pt idx="125">
                  <c:v>0.2</c:v>
                </c:pt>
                <c:pt idx="126">
                  <c:v>-0.7</c:v>
                </c:pt>
                <c:pt idx="127">
                  <c:v>0.28999999999999998</c:v>
                </c:pt>
                <c:pt idx="128">
                  <c:v>-0.42</c:v>
                </c:pt>
                <c:pt idx="129">
                  <c:v>-0.28999999999999998</c:v>
                </c:pt>
                <c:pt idx="130">
                  <c:v>0.82</c:v>
                </c:pt>
                <c:pt idx="131">
                  <c:v>0.06</c:v>
                </c:pt>
                <c:pt idx="132">
                  <c:v>0.03</c:v>
                </c:pt>
                <c:pt idx="133">
                  <c:v>-1.0900000000000001</c:v>
                </c:pt>
                <c:pt idx="135">
                  <c:v>-0.41</c:v>
                </c:pt>
                <c:pt idx="136">
                  <c:v>1.61</c:v>
                </c:pt>
                <c:pt idx="137">
                  <c:v>0.18</c:v>
                </c:pt>
              </c:numCache>
            </c:numRef>
          </c:yVal>
          <c:smooth val="0"/>
          <c:extLst>
            <c:ext xmlns:c16="http://schemas.microsoft.com/office/drawing/2014/chart" uri="{C3380CC4-5D6E-409C-BE32-E72D297353CC}">
              <c16:uniqueId val="{00000004-BB30-D94B-89DD-60C4A4A90C56}"/>
            </c:ext>
          </c:extLst>
        </c:ser>
        <c:ser>
          <c:idx val="5"/>
          <c:order val="5"/>
          <c:tx>
            <c:strRef>
              <c:f>[GRONELANDIA.xlsx]Folha1!$G$1</c:f>
              <c:strCache>
                <c:ptCount val="1"/>
                <c:pt idx="0">
                  <c:v>GODTHAB NUUK</c:v>
                </c:pt>
              </c:strCache>
            </c:strRef>
          </c:tx>
          <c:spPr>
            <a:ln w="19050" cap="rnd">
              <a:solidFill>
                <a:srgbClr val="92D050"/>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[GRONELANDIA.xlsx]Folha1!$G$2:$G$142</c:f>
              <c:numCache>
                <c:formatCode>General</c:formatCode>
                <c:ptCount val="141"/>
                <c:pt idx="0">
                  <c:v>-3.63</c:v>
                </c:pt>
                <c:pt idx="1">
                  <c:v>-2.2200000000000002</c:v>
                </c:pt>
                <c:pt idx="2">
                  <c:v>-4.9800000000000004</c:v>
                </c:pt>
                <c:pt idx="3">
                  <c:v>-4.38</c:v>
                </c:pt>
                <c:pt idx="4">
                  <c:v>-6.15</c:v>
                </c:pt>
                <c:pt idx="5">
                  <c:v>-3.58</c:v>
                </c:pt>
                <c:pt idx="6">
                  <c:v>-3.83</c:v>
                </c:pt>
                <c:pt idx="7">
                  <c:v>-4.17</c:v>
                </c:pt>
                <c:pt idx="8">
                  <c:v>-2.33</c:v>
                </c:pt>
                <c:pt idx="9">
                  <c:v>-3.48</c:v>
                </c:pt>
                <c:pt idx="10">
                  <c:v>-4.03</c:v>
                </c:pt>
                <c:pt idx="11">
                  <c:v>-3.59</c:v>
                </c:pt>
                <c:pt idx="12">
                  <c:v>-2.58</c:v>
                </c:pt>
                <c:pt idx="13">
                  <c:v>-2.02</c:v>
                </c:pt>
                <c:pt idx="14">
                  <c:v>-5.03</c:v>
                </c:pt>
                <c:pt idx="15">
                  <c:v>-1.74</c:v>
                </c:pt>
                <c:pt idx="16">
                  <c:v>-3.89</c:v>
                </c:pt>
                <c:pt idx="17">
                  <c:v>-4.0199999999999996</c:v>
                </c:pt>
                <c:pt idx="18">
                  <c:v>-5.33</c:v>
                </c:pt>
                <c:pt idx="20">
                  <c:v>-2.23</c:v>
                </c:pt>
                <c:pt idx="21">
                  <c:v>-2.46</c:v>
                </c:pt>
                <c:pt idx="22">
                  <c:v>-2.3199999999999998</c:v>
                </c:pt>
                <c:pt idx="23">
                  <c:v>-3.48</c:v>
                </c:pt>
                <c:pt idx="24">
                  <c:v>-3.42</c:v>
                </c:pt>
                <c:pt idx="25">
                  <c:v>-2.25</c:v>
                </c:pt>
                <c:pt idx="26">
                  <c:v>-4.1399999999999997</c:v>
                </c:pt>
                <c:pt idx="27">
                  <c:v>-4.13</c:v>
                </c:pt>
                <c:pt idx="28">
                  <c:v>-2.96</c:v>
                </c:pt>
                <c:pt idx="29">
                  <c:v>-2.36</c:v>
                </c:pt>
                <c:pt idx="30">
                  <c:v>-3.92</c:v>
                </c:pt>
                <c:pt idx="31">
                  <c:v>-3.12</c:v>
                </c:pt>
                <c:pt idx="32">
                  <c:v>-2.41</c:v>
                </c:pt>
                <c:pt idx="33">
                  <c:v>-3.53</c:v>
                </c:pt>
                <c:pt idx="34">
                  <c:v>-4.3600000000000003</c:v>
                </c:pt>
                <c:pt idx="35">
                  <c:v>-2.68</c:v>
                </c:pt>
                <c:pt idx="36">
                  <c:v>-1.29</c:v>
                </c:pt>
                <c:pt idx="37">
                  <c:v>-0.99</c:v>
                </c:pt>
                <c:pt idx="38">
                  <c:v>-4.0999999999999996</c:v>
                </c:pt>
                <c:pt idx="39">
                  <c:v>-2.58</c:v>
                </c:pt>
                <c:pt idx="40">
                  <c:v>-3.48</c:v>
                </c:pt>
                <c:pt idx="41">
                  <c:v>-3.77</c:v>
                </c:pt>
                <c:pt idx="42">
                  <c:v>-3.58</c:v>
                </c:pt>
                <c:pt idx="43">
                  <c:v>-1.79</c:v>
                </c:pt>
                <c:pt idx="44">
                  <c:v>-1.28</c:v>
                </c:pt>
                <c:pt idx="45">
                  <c:v>-3.31</c:v>
                </c:pt>
                <c:pt idx="46">
                  <c:v>-1.05</c:v>
                </c:pt>
                <c:pt idx="47">
                  <c:v>-1.64</c:v>
                </c:pt>
                <c:pt idx="48">
                  <c:v>-0.77</c:v>
                </c:pt>
                <c:pt idx="49">
                  <c:v>-0.28000000000000003</c:v>
                </c:pt>
                <c:pt idx="50">
                  <c:v>-1.77</c:v>
                </c:pt>
                <c:pt idx="51">
                  <c:v>-1.73</c:v>
                </c:pt>
                <c:pt idx="52">
                  <c:v>-0.71</c:v>
                </c:pt>
                <c:pt idx="53">
                  <c:v>-1.75</c:v>
                </c:pt>
                <c:pt idx="54">
                  <c:v>-1.9</c:v>
                </c:pt>
                <c:pt idx="55">
                  <c:v>-1.18</c:v>
                </c:pt>
                <c:pt idx="56">
                  <c:v>-0.57999999999999996</c:v>
                </c:pt>
                <c:pt idx="57">
                  <c:v>-2.5299999999999998</c:v>
                </c:pt>
                <c:pt idx="58">
                  <c:v>-3.25</c:v>
                </c:pt>
                <c:pt idx="59">
                  <c:v>-1.59</c:v>
                </c:pt>
                <c:pt idx="60">
                  <c:v>-1.18</c:v>
                </c:pt>
                <c:pt idx="61">
                  <c:v>7.0000000000000007E-2</c:v>
                </c:pt>
                <c:pt idx="62">
                  <c:v>-1.3</c:v>
                </c:pt>
                <c:pt idx="63">
                  <c:v>-2.4700000000000002</c:v>
                </c:pt>
                <c:pt idx="64">
                  <c:v>-2.2799999999999998</c:v>
                </c:pt>
                <c:pt idx="65">
                  <c:v>-2.62</c:v>
                </c:pt>
                <c:pt idx="66">
                  <c:v>-1.07</c:v>
                </c:pt>
                <c:pt idx="67">
                  <c:v>-0.13</c:v>
                </c:pt>
                <c:pt idx="68">
                  <c:v>-1.8</c:v>
                </c:pt>
                <c:pt idx="69">
                  <c:v>-3.62</c:v>
                </c:pt>
                <c:pt idx="70">
                  <c:v>-2.25</c:v>
                </c:pt>
                <c:pt idx="71">
                  <c:v>-1.82</c:v>
                </c:pt>
                <c:pt idx="72">
                  <c:v>-2.16</c:v>
                </c:pt>
                <c:pt idx="73">
                  <c:v>-1.47</c:v>
                </c:pt>
                <c:pt idx="74">
                  <c:v>-2.2599999999999998</c:v>
                </c:pt>
                <c:pt idx="75">
                  <c:v>-1.59</c:v>
                </c:pt>
                <c:pt idx="76">
                  <c:v>-1.89</c:v>
                </c:pt>
                <c:pt idx="77">
                  <c:v>-2.1</c:v>
                </c:pt>
                <c:pt idx="78">
                  <c:v>-1.32</c:v>
                </c:pt>
                <c:pt idx="79">
                  <c:v>-1.63</c:v>
                </c:pt>
                <c:pt idx="80">
                  <c:v>-1.07</c:v>
                </c:pt>
                <c:pt idx="81">
                  <c:v>-2.3199999999999998</c:v>
                </c:pt>
                <c:pt idx="82">
                  <c:v>-1.01</c:v>
                </c:pt>
                <c:pt idx="83">
                  <c:v>-1.75</c:v>
                </c:pt>
                <c:pt idx="84">
                  <c:v>-1.71</c:v>
                </c:pt>
                <c:pt idx="85">
                  <c:v>-0.78</c:v>
                </c:pt>
                <c:pt idx="86">
                  <c:v>-1.23</c:v>
                </c:pt>
                <c:pt idx="87">
                  <c:v>-3.05</c:v>
                </c:pt>
                <c:pt idx="88">
                  <c:v>-1.98</c:v>
                </c:pt>
                <c:pt idx="89">
                  <c:v>-1.83</c:v>
                </c:pt>
                <c:pt idx="90">
                  <c:v>-2.46</c:v>
                </c:pt>
                <c:pt idx="91">
                  <c:v>-2.66</c:v>
                </c:pt>
                <c:pt idx="92">
                  <c:v>-4.5599999999999996</c:v>
                </c:pt>
                <c:pt idx="93">
                  <c:v>-2.4300000000000002</c:v>
                </c:pt>
                <c:pt idx="94">
                  <c:v>-1.65</c:v>
                </c:pt>
                <c:pt idx="95">
                  <c:v>-2.7</c:v>
                </c:pt>
                <c:pt idx="96">
                  <c:v>-2.95</c:v>
                </c:pt>
                <c:pt idx="97">
                  <c:v>-0.55000000000000004</c:v>
                </c:pt>
                <c:pt idx="98">
                  <c:v>-2.56</c:v>
                </c:pt>
                <c:pt idx="99">
                  <c:v>-1.05</c:v>
                </c:pt>
                <c:pt idx="108">
                  <c:v>-1.58</c:v>
                </c:pt>
                <c:pt idx="109">
                  <c:v>-4.07</c:v>
                </c:pt>
                <c:pt idx="110">
                  <c:v>-2.86</c:v>
                </c:pt>
                <c:pt idx="111">
                  <c:v>-2.83</c:v>
                </c:pt>
                <c:pt idx="112">
                  <c:v>-3.84</c:v>
                </c:pt>
                <c:pt idx="113">
                  <c:v>-4.43</c:v>
                </c:pt>
                <c:pt idx="114">
                  <c:v>-2.93</c:v>
                </c:pt>
                <c:pt idx="115">
                  <c:v>-2.69</c:v>
                </c:pt>
                <c:pt idx="116">
                  <c:v>-1.42</c:v>
                </c:pt>
                <c:pt idx="117">
                  <c:v>-1.71</c:v>
                </c:pt>
                <c:pt idx="118">
                  <c:v>-1.49</c:v>
                </c:pt>
                <c:pt idx="119">
                  <c:v>-1.88</c:v>
                </c:pt>
                <c:pt idx="120">
                  <c:v>-1.3</c:v>
                </c:pt>
                <c:pt idx="121">
                  <c:v>-1.01</c:v>
                </c:pt>
                <c:pt idx="122">
                  <c:v>-1.41</c:v>
                </c:pt>
                <c:pt idx="123">
                  <c:v>-0.43</c:v>
                </c:pt>
                <c:pt idx="124">
                  <c:v>-0.23</c:v>
                </c:pt>
                <c:pt idx="125">
                  <c:v>-0.01</c:v>
                </c:pt>
                <c:pt idx="126">
                  <c:v>-0.33</c:v>
                </c:pt>
                <c:pt idx="127">
                  <c:v>-0.52</c:v>
                </c:pt>
                <c:pt idx="129">
                  <c:v>-1.28</c:v>
                </c:pt>
                <c:pt idx="130">
                  <c:v>2.25</c:v>
                </c:pt>
                <c:pt idx="131">
                  <c:v>-1.32</c:v>
                </c:pt>
                <c:pt idx="132">
                  <c:v>-0.13</c:v>
                </c:pt>
                <c:pt idx="133">
                  <c:v>-0.55000000000000004</c:v>
                </c:pt>
                <c:pt idx="134">
                  <c:v>-1.59</c:v>
                </c:pt>
                <c:pt idx="135">
                  <c:v>-2.89</c:v>
                </c:pt>
                <c:pt idx="136">
                  <c:v>-0.24</c:v>
                </c:pt>
                <c:pt idx="137">
                  <c:v>-1.06</c:v>
                </c:pt>
              </c:numCache>
            </c:numRef>
          </c:yVal>
          <c:smooth val="0"/>
          <c:extLst>
            <c:ext xmlns:c16="http://schemas.microsoft.com/office/drawing/2014/chart" uri="{C3380CC4-5D6E-409C-BE32-E72D297353CC}">
              <c16:uniqueId val="{00000005-BB30-D94B-89DD-60C4A4A90C56}"/>
            </c:ext>
          </c:extLst>
        </c:ser>
        <c:ser>
          <c:idx val="6"/>
          <c:order val="6"/>
          <c:tx>
            <c:strRef>
              <c:f>[GRONELANDIA.xlsx]Folha1!$H$1</c:f>
              <c:strCache>
                <c:ptCount val="1"/>
                <c:pt idx="0">
                  <c:v>IVIGTUT</c:v>
                </c:pt>
              </c:strCache>
            </c:strRef>
          </c:tx>
          <c:spPr>
            <a:ln w="19050" cap="rnd">
              <a:solidFill>
                <a:srgbClr val="FFA300"/>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[GRONELANDIA.xlsx]Folha1!$H$2:$H$142</c:f>
              <c:numCache>
                <c:formatCode>General</c:formatCode>
                <c:ptCount val="141"/>
                <c:pt idx="0">
                  <c:v>0.87</c:v>
                </c:pt>
                <c:pt idx="1">
                  <c:v>1.82</c:v>
                </c:pt>
                <c:pt idx="2">
                  <c:v>-1.03</c:v>
                </c:pt>
                <c:pt idx="3">
                  <c:v>-0.84</c:v>
                </c:pt>
                <c:pt idx="4">
                  <c:v>-1.96</c:v>
                </c:pt>
                <c:pt idx="5">
                  <c:v>0.6</c:v>
                </c:pt>
                <c:pt idx="6">
                  <c:v>0.92</c:v>
                </c:pt>
                <c:pt idx="7">
                  <c:v>-0.13</c:v>
                </c:pt>
                <c:pt idx="8">
                  <c:v>1.53</c:v>
                </c:pt>
                <c:pt idx="9">
                  <c:v>0.43</c:v>
                </c:pt>
                <c:pt idx="10">
                  <c:v>0.31</c:v>
                </c:pt>
                <c:pt idx="11">
                  <c:v>0.74</c:v>
                </c:pt>
                <c:pt idx="12">
                  <c:v>1.52</c:v>
                </c:pt>
                <c:pt idx="13">
                  <c:v>1.88</c:v>
                </c:pt>
                <c:pt idx="14">
                  <c:v>-1.28</c:v>
                </c:pt>
                <c:pt idx="15">
                  <c:v>2.2999999999999998</c:v>
                </c:pt>
                <c:pt idx="16">
                  <c:v>-0.32</c:v>
                </c:pt>
                <c:pt idx="17">
                  <c:v>-0.14000000000000001</c:v>
                </c:pt>
                <c:pt idx="18">
                  <c:v>-0.25</c:v>
                </c:pt>
                <c:pt idx="19">
                  <c:v>0.7</c:v>
                </c:pt>
                <c:pt idx="20">
                  <c:v>1</c:v>
                </c:pt>
                <c:pt idx="21">
                  <c:v>1.24</c:v>
                </c:pt>
                <c:pt idx="22">
                  <c:v>1.07</c:v>
                </c:pt>
                <c:pt idx="23">
                  <c:v>0.01</c:v>
                </c:pt>
                <c:pt idx="24">
                  <c:v>0.13</c:v>
                </c:pt>
                <c:pt idx="25">
                  <c:v>1.07</c:v>
                </c:pt>
                <c:pt idx="26">
                  <c:v>-0.41</c:v>
                </c:pt>
                <c:pt idx="27">
                  <c:v>-0.55000000000000004</c:v>
                </c:pt>
                <c:pt idx="28">
                  <c:v>0.42</c:v>
                </c:pt>
                <c:pt idx="29">
                  <c:v>1.64</c:v>
                </c:pt>
                <c:pt idx="30">
                  <c:v>0.36</c:v>
                </c:pt>
                <c:pt idx="31">
                  <c:v>1.23</c:v>
                </c:pt>
                <c:pt idx="32">
                  <c:v>1.2</c:v>
                </c:pt>
                <c:pt idx="33">
                  <c:v>0.64</c:v>
                </c:pt>
                <c:pt idx="34">
                  <c:v>0.12</c:v>
                </c:pt>
                <c:pt idx="35">
                  <c:v>1.67</c:v>
                </c:pt>
                <c:pt idx="36">
                  <c:v>2.89</c:v>
                </c:pt>
                <c:pt idx="37">
                  <c:v>2.88</c:v>
                </c:pt>
                <c:pt idx="38">
                  <c:v>0.16</c:v>
                </c:pt>
                <c:pt idx="40">
                  <c:v>-0.33</c:v>
                </c:pt>
                <c:pt idx="41">
                  <c:v>-0.44</c:v>
                </c:pt>
                <c:pt idx="42">
                  <c:v>-0.21</c:v>
                </c:pt>
                <c:pt idx="43">
                  <c:v>1.82</c:v>
                </c:pt>
                <c:pt idx="44">
                  <c:v>2.34</c:v>
                </c:pt>
                <c:pt idx="45">
                  <c:v>0.28000000000000003</c:v>
                </c:pt>
                <c:pt idx="46">
                  <c:v>2.4700000000000002</c:v>
                </c:pt>
                <c:pt idx="49">
                  <c:v>2.88</c:v>
                </c:pt>
                <c:pt idx="50">
                  <c:v>1.18</c:v>
                </c:pt>
                <c:pt idx="51">
                  <c:v>1.1599999999999999</c:v>
                </c:pt>
                <c:pt idx="52">
                  <c:v>2.75</c:v>
                </c:pt>
                <c:pt idx="53">
                  <c:v>1.38</c:v>
                </c:pt>
                <c:pt idx="54">
                  <c:v>1.02</c:v>
                </c:pt>
                <c:pt idx="55">
                  <c:v>2.23</c:v>
                </c:pt>
                <c:pt idx="56">
                  <c:v>2.88</c:v>
                </c:pt>
                <c:pt idx="57">
                  <c:v>1.22</c:v>
                </c:pt>
                <c:pt idx="58">
                  <c:v>-0.14000000000000001</c:v>
                </c:pt>
                <c:pt idx="59">
                  <c:v>1.33</c:v>
                </c:pt>
                <c:pt idx="60">
                  <c:v>2.52</c:v>
                </c:pt>
                <c:pt idx="61">
                  <c:v>3.24</c:v>
                </c:pt>
                <c:pt idx="62">
                  <c:v>2.73</c:v>
                </c:pt>
                <c:pt idx="63">
                  <c:v>1.32</c:v>
                </c:pt>
                <c:pt idx="64">
                  <c:v>1.29</c:v>
                </c:pt>
                <c:pt idx="65">
                  <c:v>1.24</c:v>
                </c:pt>
                <c:pt idx="66">
                  <c:v>2.58</c:v>
                </c:pt>
                <c:pt idx="67">
                  <c:v>3.21</c:v>
                </c:pt>
                <c:pt idx="68">
                  <c:v>1.76</c:v>
                </c:pt>
                <c:pt idx="69">
                  <c:v>0.45</c:v>
                </c:pt>
                <c:pt idx="70">
                  <c:v>1.66</c:v>
                </c:pt>
                <c:pt idx="71">
                  <c:v>2.1</c:v>
                </c:pt>
                <c:pt idx="72">
                  <c:v>2.0299999999999998</c:v>
                </c:pt>
                <c:pt idx="73">
                  <c:v>2.09</c:v>
                </c:pt>
                <c:pt idx="74">
                  <c:v>1.03</c:v>
                </c:pt>
                <c:pt idx="75">
                  <c:v>1.92</c:v>
                </c:pt>
                <c:pt idx="76">
                  <c:v>1.74</c:v>
                </c:pt>
                <c:pt idx="77">
                  <c:v>1.26</c:v>
                </c:pt>
                <c:pt idx="78">
                  <c:v>1.91</c:v>
                </c:pt>
                <c:pt idx="79">
                  <c:v>1.71</c:v>
                </c:pt>
                <c:pt idx="80">
                  <c:v>2.09</c:v>
                </c:pt>
                <c:pt idx="81">
                  <c:v>1.32</c:v>
                </c:pt>
                <c:pt idx="82">
                  <c:v>2.09</c:v>
                </c:pt>
                <c:pt idx="83">
                  <c:v>1.23</c:v>
                </c:pt>
                <c:pt idx="84">
                  <c:v>2.12</c:v>
                </c:pt>
                <c:pt idx="85">
                  <c:v>2.52</c:v>
                </c:pt>
                <c:pt idx="86">
                  <c:v>2.64</c:v>
                </c:pt>
              </c:numCache>
            </c:numRef>
          </c:yVal>
          <c:smooth val="0"/>
          <c:extLst>
            <c:ext xmlns:c16="http://schemas.microsoft.com/office/drawing/2014/chart" uri="{C3380CC4-5D6E-409C-BE32-E72D297353CC}">
              <c16:uniqueId val="{00000006-BB30-D94B-89DD-60C4A4A90C56}"/>
            </c:ext>
          </c:extLst>
        </c:ser>
        <c:ser>
          <c:idx val="7"/>
          <c:order val="7"/>
          <c:tx>
            <c:strRef>
              <c:f>[GRONELANDIA.xlsx]Folha1!$I$1</c:f>
              <c:strCache>
                <c:ptCount val="1"/>
                <c:pt idx="0">
                  <c:v>PRINS CHRISTI</c:v>
                </c:pt>
              </c:strCache>
            </c:strRef>
          </c:tx>
          <c:spPr>
            <a:ln w="31750" cap="rnd">
              <a:solidFill>
                <a:srgbClr val="FFFF00"/>
              </a:solidFill>
              <a:round/>
            </a:ln>
            <a:effectLst/>
          </c:spPr>
          <c:marker>
            <c:symbol val="none"/>
          </c:marker>
          <c:dPt>
            <c:idx val="97"/>
            <c:marker>
              <c:symbol val="none"/>
            </c:marker>
            <c:bubble3D val="0"/>
            <c:spPr>
              <a:ln w="19050" cap="rnd">
                <a:solidFill>
                  <a:srgbClr val="FFFF00"/>
                </a:solidFill>
                <a:round/>
              </a:ln>
              <a:effectLst/>
            </c:spPr>
            <c:extLst>
              <c:ext xmlns:c16="http://schemas.microsoft.com/office/drawing/2014/chart" uri="{C3380CC4-5D6E-409C-BE32-E72D297353CC}">
                <c16:uniqueId val="{00000008-BB30-D94B-89DD-60C4A4A90C56}"/>
              </c:ext>
            </c:extLst>
          </c:dPt>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[GRONELANDIA.xlsx]Folha1!$I$2:$I$142</c:f>
              <c:numCache>
                <c:formatCode>General</c:formatCode>
                <c:ptCount val="141"/>
                <c:pt idx="71">
                  <c:v>0.88</c:v>
                </c:pt>
                <c:pt idx="72">
                  <c:v>1.2</c:v>
                </c:pt>
                <c:pt idx="73">
                  <c:v>1.1399999999999999</c:v>
                </c:pt>
                <c:pt idx="74">
                  <c:v>1.2</c:v>
                </c:pt>
                <c:pt idx="75">
                  <c:v>0.9</c:v>
                </c:pt>
                <c:pt idx="76">
                  <c:v>1.1200000000000001</c:v>
                </c:pt>
                <c:pt idx="77">
                  <c:v>0.83</c:v>
                </c:pt>
                <c:pt idx="78">
                  <c:v>0.74</c:v>
                </c:pt>
                <c:pt idx="79">
                  <c:v>1.51</c:v>
                </c:pt>
                <c:pt idx="80">
                  <c:v>1.19</c:v>
                </c:pt>
                <c:pt idx="81">
                  <c:v>1.41</c:v>
                </c:pt>
                <c:pt idx="82">
                  <c:v>1.44</c:v>
                </c:pt>
                <c:pt idx="83">
                  <c:v>1.21</c:v>
                </c:pt>
                <c:pt idx="84">
                  <c:v>0.62</c:v>
                </c:pt>
                <c:pt idx="85">
                  <c:v>1.43</c:v>
                </c:pt>
                <c:pt idx="86">
                  <c:v>1.02</c:v>
                </c:pt>
                <c:pt idx="87">
                  <c:v>1.26</c:v>
                </c:pt>
                <c:pt idx="88">
                  <c:v>0.47</c:v>
                </c:pt>
                <c:pt idx="89">
                  <c:v>0.67</c:v>
                </c:pt>
                <c:pt idx="90">
                  <c:v>0.38</c:v>
                </c:pt>
                <c:pt idx="91">
                  <c:v>0.75</c:v>
                </c:pt>
                <c:pt idx="92">
                  <c:v>0.4</c:v>
                </c:pt>
                <c:pt idx="93">
                  <c:v>-0.32</c:v>
                </c:pt>
                <c:pt idx="94">
                  <c:v>0.16</c:v>
                </c:pt>
                <c:pt idx="95">
                  <c:v>0.62</c:v>
                </c:pt>
                <c:pt idx="96">
                  <c:v>0.3</c:v>
                </c:pt>
                <c:pt idx="97">
                  <c:v>0.3</c:v>
                </c:pt>
                <c:pt idx="98">
                  <c:v>1.51</c:v>
                </c:pt>
                <c:pt idx="99">
                  <c:v>0.45</c:v>
                </c:pt>
                <c:pt idx="100">
                  <c:v>1.17</c:v>
                </c:pt>
                <c:pt idx="101">
                  <c:v>1.07</c:v>
                </c:pt>
                <c:pt idx="103">
                  <c:v>-0.31</c:v>
                </c:pt>
                <c:pt idx="104">
                  <c:v>-0.55000000000000004</c:v>
                </c:pt>
                <c:pt idx="105">
                  <c:v>-0.23</c:v>
                </c:pt>
                <c:pt idx="106">
                  <c:v>1.05</c:v>
                </c:pt>
                <c:pt idx="107">
                  <c:v>1.07</c:v>
                </c:pt>
                <c:pt idx="108">
                  <c:v>1.08</c:v>
                </c:pt>
                <c:pt idx="109">
                  <c:v>0.93</c:v>
                </c:pt>
                <c:pt idx="110">
                  <c:v>0.41</c:v>
                </c:pt>
                <c:pt idx="112">
                  <c:v>0.61</c:v>
                </c:pt>
                <c:pt idx="113">
                  <c:v>-0.16</c:v>
                </c:pt>
                <c:pt idx="114">
                  <c:v>-0.67</c:v>
                </c:pt>
                <c:pt idx="115">
                  <c:v>0.34</c:v>
                </c:pt>
                <c:pt idx="116">
                  <c:v>0.08</c:v>
                </c:pt>
                <c:pt idx="117">
                  <c:v>1.1299999999999999</c:v>
                </c:pt>
                <c:pt idx="118">
                  <c:v>0.42</c:v>
                </c:pt>
                <c:pt idx="119">
                  <c:v>0.73</c:v>
                </c:pt>
                <c:pt idx="120">
                  <c:v>0.4</c:v>
                </c:pt>
                <c:pt idx="121">
                  <c:v>1.23</c:v>
                </c:pt>
                <c:pt idx="122">
                  <c:v>1.47</c:v>
                </c:pt>
                <c:pt idx="123">
                  <c:v>1.42</c:v>
                </c:pt>
                <c:pt idx="124">
                  <c:v>2.15</c:v>
                </c:pt>
                <c:pt idx="125">
                  <c:v>2.31</c:v>
                </c:pt>
                <c:pt idx="126">
                  <c:v>2.4</c:v>
                </c:pt>
                <c:pt idx="127">
                  <c:v>1.61</c:v>
                </c:pt>
                <c:pt idx="128">
                  <c:v>1.94</c:v>
                </c:pt>
                <c:pt idx="129">
                  <c:v>1.4</c:v>
                </c:pt>
                <c:pt idx="130">
                  <c:v>1.23</c:v>
                </c:pt>
                <c:pt idx="131">
                  <c:v>3.18</c:v>
                </c:pt>
                <c:pt idx="132">
                  <c:v>1.53</c:v>
                </c:pt>
                <c:pt idx="133">
                  <c:v>1.67</c:v>
                </c:pt>
                <c:pt idx="134">
                  <c:v>1.92</c:v>
                </c:pt>
                <c:pt idx="135">
                  <c:v>1.35</c:v>
                </c:pt>
                <c:pt idx="136">
                  <c:v>0.53</c:v>
                </c:pt>
                <c:pt idx="137">
                  <c:v>1.95</c:v>
                </c:pt>
              </c:numCache>
            </c:numRef>
          </c:yVal>
          <c:smooth val="0"/>
          <c:extLst>
            <c:ext xmlns:c16="http://schemas.microsoft.com/office/drawing/2014/chart" uri="{C3380CC4-5D6E-409C-BE32-E72D297353CC}">
              <c16:uniqueId val="{00000009-BB30-D94B-89DD-60C4A4A90C56}"/>
            </c:ext>
          </c:extLst>
        </c:ser>
        <c:ser>
          <c:idx val="8"/>
          <c:order val="8"/>
          <c:tx>
            <c:strRef>
              <c:f>[GRONELANDIA.xlsx]Folha1!$J$1</c:f>
              <c:strCache>
                <c:ptCount val="1"/>
                <c:pt idx="0">
                  <c:v>ANGMAGSSALIK</c:v>
                </c:pt>
              </c:strCache>
            </c:strRef>
          </c:tx>
          <c:spPr>
            <a:ln w="25400" cap="rnd">
              <a:solidFill>
                <a:schemeClr val="tx1"/>
              </a:solidFill>
              <a:prstDash val="solid"/>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[GRONELANDIA.xlsx]Folha1!$J$2:$J$142</c:f>
              <c:numCache>
                <c:formatCode>General</c:formatCode>
                <c:ptCount val="141"/>
                <c:pt idx="15">
                  <c:v>-1.52</c:v>
                </c:pt>
                <c:pt idx="16">
                  <c:v>-2.93</c:v>
                </c:pt>
                <c:pt idx="17">
                  <c:v>-1.67</c:v>
                </c:pt>
                <c:pt idx="18">
                  <c:v>-1.64</c:v>
                </c:pt>
                <c:pt idx="19">
                  <c:v>-3.28</c:v>
                </c:pt>
                <c:pt idx="20">
                  <c:v>-1.34</c:v>
                </c:pt>
                <c:pt idx="21">
                  <c:v>-1.1499999999999999</c:v>
                </c:pt>
                <c:pt idx="22">
                  <c:v>-2.73</c:v>
                </c:pt>
                <c:pt idx="23">
                  <c:v>-2.38</c:v>
                </c:pt>
                <c:pt idx="24">
                  <c:v>-2.67</c:v>
                </c:pt>
                <c:pt idx="25">
                  <c:v>-2.52</c:v>
                </c:pt>
                <c:pt idx="26">
                  <c:v>-2.5099999999999998</c:v>
                </c:pt>
                <c:pt idx="27">
                  <c:v>-2.94</c:v>
                </c:pt>
                <c:pt idx="28">
                  <c:v>-1.1499999999999999</c:v>
                </c:pt>
                <c:pt idx="29">
                  <c:v>-1.45</c:v>
                </c:pt>
                <c:pt idx="30">
                  <c:v>-3.13</c:v>
                </c:pt>
                <c:pt idx="32">
                  <c:v>-1.18</c:v>
                </c:pt>
                <c:pt idx="33">
                  <c:v>-1.41</c:v>
                </c:pt>
                <c:pt idx="34">
                  <c:v>-2.73</c:v>
                </c:pt>
                <c:pt idx="35">
                  <c:v>-1.29</c:v>
                </c:pt>
                <c:pt idx="36">
                  <c:v>-0.5</c:v>
                </c:pt>
                <c:pt idx="37">
                  <c:v>-1.65</c:v>
                </c:pt>
                <c:pt idx="38">
                  <c:v>-2.72</c:v>
                </c:pt>
                <c:pt idx="39">
                  <c:v>-2.2200000000000002</c:v>
                </c:pt>
                <c:pt idx="40">
                  <c:v>-2.29</c:v>
                </c:pt>
                <c:pt idx="41">
                  <c:v>-2.38</c:v>
                </c:pt>
                <c:pt idx="42">
                  <c:v>-1.38</c:v>
                </c:pt>
                <c:pt idx="43">
                  <c:v>-0.93</c:v>
                </c:pt>
                <c:pt idx="44">
                  <c:v>-1.84</c:v>
                </c:pt>
                <c:pt idx="45">
                  <c:v>-1.08</c:v>
                </c:pt>
                <c:pt idx="46">
                  <c:v>-0.17</c:v>
                </c:pt>
                <c:pt idx="47">
                  <c:v>-0.12</c:v>
                </c:pt>
                <c:pt idx="48">
                  <c:v>0.71</c:v>
                </c:pt>
                <c:pt idx="49">
                  <c:v>0.93</c:v>
                </c:pt>
                <c:pt idx="50">
                  <c:v>-0.48</c:v>
                </c:pt>
                <c:pt idx="51">
                  <c:v>-0.83</c:v>
                </c:pt>
                <c:pt idx="52">
                  <c:v>0.48</c:v>
                </c:pt>
                <c:pt idx="53">
                  <c:v>-0.15</c:v>
                </c:pt>
                <c:pt idx="54">
                  <c:v>-0.33</c:v>
                </c:pt>
                <c:pt idx="55">
                  <c:v>-0.25</c:v>
                </c:pt>
                <c:pt idx="56">
                  <c:v>-0.87</c:v>
                </c:pt>
                <c:pt idx="57">
                  <c:v>-0.92</c:v>
                </c:pt>
                <c:pt idx="58">
                  <c:v>-1.24</c:v>
                </c:pt>
                <c:pt idx="59">
                  <c:v>0.76</c:v>
                </c:pt>
                <c:pt idx="60">
                  <c:v>-0.82</c:v>
                </c:pt>
                <c:pt idx="61">
                  <c:v>0.52</c:v>
                </c:pt>
                <c:pt idx="62">
                  <c:v>0.17</c:v>
                </c:pt>
                <c:pt idx="63">
                  <c:v>-1.56</c:v>
                </c:pt>
                <c:pt idx="64">
                  <c:v>-0.57999999999999996</c:v>
                </c:pt>
                <c:pt idx="65">
                  <c:v>0.02</c:v>
                </c:pt>
                <c:pt idx="66">
                  <c:v>0.14000000000000001</c:v>
                </c:pt>
                <c:pt idx="67">
                  <c:v>0.43</c:v>
                </c:pt>
                <c:pt idx="68">
                  <c:v>-0.45</c:v>
                </c:pt>
                <c:pt idx="69">
                  <c:v>-1.99</c:v>
                </c:pt>
                <c:pt idx="70">
                  <c:v>-7.0000000000000007E-2</c:v>
                </c:pt>
                <c:pt idx="71">
                  <c:v>-1.17</c:v>
                </c:pt>
                <c:pt idx="72">
                  <c:v>-1.0900000000000001</c:v>
                </c:pt>
                <c:pt idx="73">
                  <c:v>-0.82</c:v>
                </c:pt>
                <c:pt idx="74">
                  <c:v>-0.37</c:v>
                </c:pt>
                <c:pt idx="75">
                  <c:v>-1.08</c:v>
                </c:pt>
                <c:pt idx="76">
                  <c:v>-1.43</c:v>
                </c:pt>
                <c:pt idx="77">
                  <c:v>-0.52</c:v>
                </c:pt>
                <c:pt idx="78">
                  <c:v>-0.85</c:v>
                </c:pt>
                <c:pt idx="79">
                  <c:v>-1.05</c:v>
                </c:pt>
                <c:pt idx="80">
                  <c:v>-0.17</c:v>
                </c:pt>
                <c:pt idx="81">
                  <c:v>-0.75</c:v>
                </c:pt>
                <c:pt idx="82">
                  <c:v>-1.08</c:v>
                </c:pt>
                <c:pt idx="83">
                  <c:v>-1.57</c:v>
                </c:pt>
                <c:pt idx="84">
                  <c:v>-0.28000000000000003</c:v>
                </c:pt>
                <c:pt idx="85">
                  <c:v>-1.22</c:v>
                </c:pt>
                <c:pt idx="86">
                  <c:v>-2.23</c:v>
                </c:pt>
                <c:pt idx="87">
                  <c:v>-2.0699999999999998</c:v>
                </c:pt>
                <c:pt idx="88">
                  <c:v>-2.36</c:v>
                </c:pt>
                <c:pt idx="89">
                  <c:v>-2.4500000000000002</c:v>
                </c:pt>
                <c:pt idx="90">
                  <c:v>-1.48</c:v>
                </c:pt>
                <c:pt idx="91">
                  <c:v>-2.84</c:v>
                </c:pt>
                <c:pt idx="92">
                  <c:v>-1.49</c:v>
                </c:pt>
                <c:pt idx="93">
                  <c:v>-2.1800000000000002</c:v>
                </c:pt>
                <c:pt idx="94">
                  <c:v>-0.67</c:v>
                </c:pt>
                <c:pt idx="95">
                  <c:v>-1.93</c:v>
                </c:pt>
                <c:pt idx="96">
                  <c:v>-1.38</c:v>
                </c:pt>
                <c:pt idx="97">
                  <c:v>-1.1599999999999999</c:v>
                </c:pt>
                <c:pt idx="98">
                  <c:v>-1.4</c:v>
                </c:pt>
                <c:pt idx="99">
                  <c:v>-1.42</c:v>
                </c:pt>
                <c:pt idx="100">
                  <c:v>-0.44</c:v>
                </c:pt>
                <c:pt idx="101">
                  <c:v>-2.75</c:v>
                </c:pt>
                <c:pt idx="102">
                  <c:v>-2.27</c:v>
                </c:pt>
                <c:pt idx="103">
                  <c:v>-3.02</c:v>
                </c:pt>
                <c:pt idx="104">
                  <c:v>-1.94</c:v>
                </c:pt>
                <c:pt idx="105">
                  <c:v>-0.55000000000000004</c:v>
                </c:pt>
                <c:pt idx="106">
                  <c:v>-1.03</c:v>
                </c:pt>
                <c:pt idx="107">
                  <c:v>-0.99</c:v>
                </c:pt>
                <c:pt idx="108">
                  <c:v>-2.04</c:v>
                </c:pt>
                <c:pt idx="109">
                  <c:v>-2.2999999999999998</c:v>
                </c:pt>
                <c:pt idx="110">
                  <c:v>-1.8</c:v>
                </c:pt>
                <c:pt idx="111">
                  <c:v>-0.77</c:v>
                </c:pt>
                <c:pt idx="112">
                  <c:v>-1.66</c:v>
                </c:pt>
                <c:pt idx="113">
                  <c:v>-1.97</c:v>
                </c:pt>
                <c:pt idx="114">
                  <c:v>-1.05</c:v>
                </c:pt>
                <c:pt idx="115">
                  <c:v>-1.66</c:v>
                </c:pt>
                <c:pt idx="116">
                  <c:v>-0.31</c:v>
                </c:pt>
                <c:pt idx="117">
                  <c:v>-1.18</c:v>
                </c:pt>
                <c:pt idx="118">
                  <c:v>-0.89</c:v>
                </c:pt>
                <c:pt idx="119">
                  <c:v>-0.47</c:v>
                </c:pt>
                <c:pt idx="120">
                  <c:v>-0.43</c:v>
                </c:pt>
                <c:pt idx="121">
                  <c:v>-0.92</c:v>
                </c:pt>
                <c:pt idx="122">
                  <c:v>0.12</c:v>
                </c:pt>
                <c:pt idx="123">
                  <c:v>1.66</c:v>
                </c:pt>
                <c:pt idx="124">
                  <c:v>0.25</c:v>
                </c:pt>
                <c:pt idx="125">
                  <c:v>0.2</c:v>
                </c:pt>
                <c:pt idx="126">
                  <c:v>-0.7</c:v>
                </c:pt>
                <c:pt idx="127">
                  <c:v>0.28999999999999998</c:v>
                </c:pt>
                <c:pt idx="128">
                  <c:v>-0.42</c:v>
                </c:pt>
                <c:pt idx="129">
                  <c:v>-0.28999999999999998</c:v>
                </c:pt>
                <c:pt idx="130">
                  <c:v>0.82</c:v>
                </c:pt>
                <c:pt idx="131">
                  <c:v>0.06</c:v>
                </c:pt>
                <c:pt idx="132">
                  <c:v>0.03</c:v>
                </c:pt>
                <c:pt idx="133">
                  <c:v>-1.0900000000000001</c:v>
                </c:pt>
                <c:pt idx="135">
                  <c:v>-0.41</c:v>
                </c:pt>
                <c:pt idx="136">
                  <c:v>1.61</c:v>
                </c:pt>
                <c:pt idx="137">
                  <c:v>0.18</c:v>
                </c:pt>
              </c:numCache>
            </c:numRef>
          </c:yVal>
          <c:smooth val="0"/>
          <c:extLst>
            <c:ext xmlns:c16="http://schemas.microsoft.com/office/drawing/2014/chart" uri="{C3380CC4-5D6E-409C-BE32-E72D297353CC}">
              <c16:uniqueId val="{0000000A-BB30-D94B-89DD-60C4A4A90C56}"/>
            </c:ext>
          </c:extLst>
        </c:ser>
        <c:ser>
          <c:idx val="9"/>
          <c:order val="9"/>
          <c:tx>
            <c:strRef>
              <c:f>[GRONELANDIA.xlsx]Folha1!$K$1</c:f>
              <c:strCache>
                <c:ptCount val="1"/>
                <c:pt idx="0">
                  <c:v>EGEDESMINDE</c:v>
                </c:pt>
              </c:strCache>
            </c:strRef>
          </c:tx>
          <c:spPr>
            <a:ln w="19050" cap="rnd">
              <a:solidFill>
                <a:srgbClr val="7030A0"/>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[GRONELANDIA.xlsx]Folha1!$K$2:$K$142</c:f>
              <c:numCache>
                <c:formatCode>General</c:formatCode>
                <c:ptCount val="141"/>
                <c:pt idx="51">
                  <c:v>-8.51</c:v>
                </c:pt>
                <c:pt idx="53">
                  <c:v>-5.64</c:v>
                </c:pt>
                <c:pt idx="54">
                  <c:v>-6.12</c:v>
                </c:pt>
                <c:pt idx="55">
                  <c:v>-6.67</c:v>
                </c:pt>
                <c:pt idx="56">
                  <c:v>-7.94</c:v>
                </c:pt>
                <c:pt idx="68">
                  <c:v>-7.49</c:v>
                </c:pt>
                <c:pt idx="69">
                  <c:v>-7.22</c:v>
                </c:pt>
                <c:pt idx="70">
                  <c:v>-7.9</c:v>
                </c:pt>
                <c:pt idx="71">
                  <c:v>-8.9700000000000006</c:v>
                </c:pt>
                <c:pt idx="72">
                  <c:v>-7.22</c:v>
                </c:pt>
                <c:pt idx="73">
                  <c:v>-7.52</c:v>
                </c:pt>
                <c:pt idx="74">
                  <c:v>-6.97</c:v>
                </c:pt>
                <c:pt idx="75">
                  <c:v>-7.43</c:v>
                </c:pt>
                <c:pt idx="76">
                  <c:v>-7.93</c:v>
                </c:pt>
                <c:pt idx="77">
                  <c:v>-6.41</c:v>
                </c:pt>
                <c:pt idx="78">
                  <c:v>-6.75</c:v>
                </c:pt>
                <c:pt idx="79">
                  <c:v>-8.69</c:v>
                </c:pt>
                <c:pt idx="80">
                  <c:v>-6.09</c:v>
                </c:pt>
                <c:pt idx="81">
                  <c:v>-6.97</c:v>
                </c:pt>
                <c:pt idx="82">
                  <c:v>-8.51</c:v>
                </c:pt>
                <c:pt idx="83">
                  <c:v>-7.92</c:v>
                </c:pt>
                <c:pt idx="84">
                  <c:v>-7.07</c:v>
                </c:pt>
                <c:pt idx="85">
                  <c:v>-6.6</c:v>
                </c:pt>
                <c:pt idx="86">
                  <c:v>-9.32</c:v>
                </c:pt>
                <c:pt idx="87">
                  <c:v>-8.7799999999999994</c:v>
                </c:pt>
                <c:pt idx="88">
                  <c:v>-9.8800000000000008</c:v>
                </c:pt>
                <c:pt idx="89">
                  <c:v>-9.1300000000000008</c:v>
                </c:pt>
                <c:pt idx="90">
                  <c:v>-7.63</c:v>
                </c:pt>
                <c:pt idx="91">
                  <c:v>-8.6199999999999992</c:v>
                </c:pt>
                <c:pt idx="92">
                  <c:v>-6.05</c:v>
                </c:pt>
                <c:pt idx="93">
                  <c:v>-8.6199999999999992</c:v>
                </c:pt>
                <c:pt idx="94">
                  <c:v>-6.12</c:v>
                </c:pt>
                <c:pt idx="95">
                  <c:v>-9.02</c:v>
                </c:pt>
                <c:pt idx="96">
                  <c:v>-7.26</c:v>
                </c:pt>
                <c:pt idx="97">
                  <c:v>-8.08</c:v>
                </c:pt>
                <c:pt idx="98">
                  <c:v>-8.8000000000000007</c:v>
                </c:pt>
                <c:pt idx="99">
                  <c:v>-8.02</c:v>
                </c:pt>
                <c:pt idx="100">
                  <c:v>-6.35</c:v>
                </c:pt>
                <c:pt idx="107">
                  <c:v>-6.71</c:v>
                </c:pt>
                <c:pt idx="108">
                  <c:v>-8.4</c:v>
                </c:pt>
                <c:pt idx="109">
                  <c:v>-7.82</c:v>
                </c:pt>
                <c:pt idx="110">
                  <c:v>-6.56</c:v>
                </c:pt>
                <c:pt idx="111">
                  <c:v>-6.9</c:v>
                </c:pt>
                <c:pt idx="112">
                  <c:v>-7.26</c:v>
                </c:pt>
                <c:pt idx="113">
                  <c:v>-6.07</c:v>
                </c:pt>
                <c:pt idx="114">
                  <c:v>-5.72</c:v>
                </c:pt>
                <c:pt idx="115">
                  <c:v>-4.99</c:v>
                </c:pt>
                <c:pt idx="116">
                  <c:v>-4.26</c:v>
                </c:pt>
                <c:pt idx="117">
                  <c:v>-3.72</c:v>
                </c:pt>
                <c:pt idx="118">
                  <c:v>-4.33</c:v>
                </c:pt>
                <c:pt idx="119">
                  <c:v>-3.45</c:v>
                </c:pt>
                <c:pt idx="120">
                  <c:v>-3.01</c:v>
                </c:pt>
                <c:pt idx="121">
                  <c:v>-3.33</c:v>
                </c:pt>
                <c:pt idx="122">
                  <c:v>-1.73</c:v>
                </c:pt>
                <c:pt idx="123">
                  <c:v>-2.3199999999999998</c:v>
                </c:pt>
                <c:pt idx="124">
                  <c:v>-2.34</c:v>
                </c:pt>
                <c:pt idx="125">
                  <c:v>-2.5299999999999998</c:v>
                </c:pt>
                <c:pt idx="126">
                  <c:v>-2.4900000000000002</c:v>
                </c:pt>
                <c:pt idx="127">
                  <c:v>-3.83</c:v>
                </c:pt>
                <c:pt idx="128">
                  <c:v>-3.32</c:v>
                </c:pt>
                <c:pt idx="129">
                  <c:v>0</c:v>
                </c:pt>
                <c:pt idx="130">
                  <c:v>-2.67</c:v>
                </c:pt>
                <c:pt idx="131">
                  <c:v>-3.05</c:v>
                </c:pt>
                <c:pt idx="133">
                  <c:v>-3.09</c:v>
                </c:pt>
                <c:pt idx="134">
                  <c:v>-5.0599999999999996</c:v>
                </c:pt>
                <c:pt idx="135">
                  <c:v>-2.19</c:v>
                </c:pt>
                <c:pt idx="136">
                  <c:v>-4.41</c:v>
                </c:pt>
              </c:numCache>
            </c:numRef>
          </c:yVal>
          <c:smooth val="0"/>
          <c:extLst>
            <c:ext xmlns:c16="http://schemas.microsoft.com/office/drawing/2014/chart" uri="{C3380CC4-5D6E-409C-BE32-E72D297353CC}">
              <c16:uniqueId val="{0000000B-BB30-D94B-89DD-60C4A4A90C56}"/>
            </c:ext>
          </c:extLst>
        </c:ser>
        <c:ser>
          <c:idx val="10"/>
          <c:order val="10"/>
          <c:tx>
            <c:strRef>
              <c:f>[GRONELANDIA.xlsx]Folha1!$L$1</c:f>
              <c:strCache>
                <c:ptCount val="1"/>
                <c:pt idx="0">
                  <c:v>KAP TOBIN</c:v>
                </c:pt>
              </c:strCache>
            </c:strRef>
          </c:tx>
          <c:spPr>
            <a:ln w="19050" cap="rnd">
              <a:solidFill>
                <a:schemeClr val="accent5">
                  <a:lumMod val="60000"/>
                </a:schemeClr>
              </a:solidFill>
              <a:round/>
            </a:ln>
            <a:effectLst/>
          </c:spPr>
          <c:marker>
            <c:symbol val="none"/>
          </c:marker>
          <c:xVal>
            <c:numRef>
              <c:f>[GRONELANDIA.xlsx]Folha1!$A$2:$A$142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numCache>
            </c:numRef>
          </c:xVal>
          <c:yVal>
            <c:numRef>
              <c:f>[GRONELANDIA.xlsx]Folha1!$L$2:$L$142</c:f>
              <c:numCache>
                <c:formatCode>General</c:formatCode>
                <c:ptCount val="141"/>
              </c:numCache>
            </c:numRef>
          </c:yVal>
          <c:smooth val="0"/>
          <c:extLst>
            <c:ext xmlns:c16="http://schemas.microsoft.com/office/drawing/2014/chart" uri="{C3380CC4-5D6E-409C-BE32-E72D297353CC}">
              <c16:uniqueId val="{0000000C-BB30-D94B-89DD-60C4A4A90C56}"/>
            </c:ext>
          </c:extLst>
        </c:ser>
        <c:dLbls>
          <c:showLegendKey val="0"/>
          <c:showVal val="0"/>
          <c:showCatName val="0"/>
          <c:showSerName val="0"/>
          <c:showPercent val="0"/>
          <c:showBubbleSize val="0"/>
        </c:dLbls>
        <c:axId val="1695118048"/>
        <c:axId val="1633247056"/>
      </c:scatterChart>
      <c:valAx>
        <c:axId val="1695118048"/>
        <c:scaling>
          <c:orientation val="minMax"/>
          <c:max val="2018"/>
          <c:min val="188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pt-PT"/>
          </a:p>
        </c:txPr>
        <c:crossAx val="1633247056"/>
        <c:crossesAt val="-24"/>
        <c:crossBetween val="midCat"/>
      </c:valAx>
      <c:valAx>
        <c:axId val="1633247056"/>
        <c:scaling>
          <c:orientation val="minMax"/>
          <c:max val="4"/>
          <c:min val="-2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pt-PT"/>
          </a:p>
        </c:txPr>
        <c:crossAx val="1695118048"/>
        <c:crosses val="autoZero"/>
        <c:crossBetween val="midCat"/>
      </c:valAx>
      <c:spPr>
        <a:noFill/>
        <a:ln>
          <a:noFill/>
        </a:ln>
        <a:effectLst/>
      </c:spPr>
    </c:plotArea>
    <c:legend>
      <c:legendPos val="b"/>
      <c:layout>
        <c:manualLayout>
          <c:xMode val="edge"/>
          <c:yMode val="edge"/>
          <c:x val="2.2665882700644083E-2"/>
          <c:y val="0.86666226687508419"/>
          <c:w val="0.97733411729935593"/>
          <c:h val="0.1195597556488351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pt-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65000"/>
      </a:schemeClr>
    </a:solidFill>
    <a:ln>
      <a:noFill/>
    </a:ln>
    <a:effectLst/>
  </c:spPr>
  <c:txPr>
    <a:bodyPr/>
    <a:lstStyle/>
    <a:p>
      <a:pPr>
        <a:defRPr/>
      </a:pPr>
      <a:endParaRPr lang="pt-P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PT"/>
        </a:p>
      </c:txPr>
    </c:title>
    <c:autoTitleDeleted val="0"/>
    <c:plotArea>
      <c:layout>
        <c:manualLayout>
          <c:layoutTarget val="inner"/>
          <c:xMode val="edge"/>
          <c:yMode val="edge"/>
          <c:x val="1.8416494880200061E-2"/>
          <c:y val="1.1711538461538461E-2"/>
          <c:w val="0.95463071542022915"/>
          <c:h val="0.88406102362204719"/>
        </c:manualLayout>
      </c:layout>
      <c:scatterChart>
        <c:scatterStyle val="lineMarker"/>
        <c:varyColors val="0"/>
        <c:ser>
          <c:idx val="0"/>
          <c:order val="0"/>
          <c:tx>
            <c:strRef>
              <c:f>Folha1!$K$1</c:f>
              <c:strCache>
                <c:ptCount val="1"/>
                <c:pt idx="0">
                  <c:v>ANGMAGSSALIK</c:v>
                </c:pt>
              </c:strCache>
            </c:strRef>
          </c:tx>
          <c:spPr>
            <a:ln w="19050" cap="rnd">
              <a:solidFill>
                <a:schemeClr val="accent1"/>
              </a:solidFill>
              <a:round/>
            </a:ln>
            <a:effectLst/>
          </c:spPr>
          <c:marker>
            <c:symbol val="none"/>
          </c:marker>
          <c:xVal>
            <c:numRef>
              <c:f>Folha1!$J$2:$J$142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numCache>
            </c:numRef>
          </c:xVal>
          <c:yVal>
            <c:numRef>
              <c:f>Folha1!$K$2:$K$142</c:f>
              <c:numCache>
                <c:formatCode>General</c:formatCode>
                <c:ptCount val="141"/>
                <c:pt idx="15">
                  <c:v>-1.52</c:v>
                </c:pt>
                <c:pt idx="16">
                  <c:v>-2.93</c:v>
                </c:pt>
                <c:pt idx="17">
                  <c:v>-1.67</c:v>
                </c:pt>
                <c:pt idx="18">
                  <c:v>-1.64</c:v>
                </c:pt>
                <c:pt idx="19">
                  <c:v>-3.28</c:v>
                </c:pt>
                <c:pt idx="20">
                  <c:v>-1.34</c:v>
                </c:pt>
                <c:pt idx="21">
                  <c:v>-1.1499999999999999</c:v>
                </c:pt>
                <c:pt idx="22">
                  <c:v>-2.73</c:v>
                </c:pt>
                <c:pt idx="23">
                  <c:v>-2.38</c:v>
                </c:pt>
                <c:pt idx="24">
                  <c:v>-2.67</c:v>
                </c:pt>
                <c:pt idx="25">
                  <c:v>-2.52</c:v>
                </c:pt>
                <c:pt idx="26">
                  <c:v>-2.5099999999999998</c:v>
                </c:pt>
                <c:pt idx="27">
                  <c:v>-2.94</c:v>
                </c:pt>
                <c:pt idx="28">
                  <c:v>-1.1499999999999999</c:v>
                </c:pt>
                <c:pt idx="29">
                  <c:v>-1.45</c:v>
                </c:pt>
                <c:pt idx="30">
                  <c:v>-3.13</c:v>
                </c:pt>
                <c:pt idx="32">
                  <c:v>-1.18</c:v>
                </c:pt>
                <c:pt idx="33">
                  <c:v>-1.41</c:v>
                </c:pt>
                <c:pt idx="34">
                  <c:v>-2.73</c:v>
                </c:pt>
                <c:pt idx="35">
                  <c:v>-1.29</c:v>
                </c:pt>
                <c:pt idx="36">
                  <c:v>-0.5</c:v>
                </c:pt>
                <c:pt idx="37">
                  <c:v>-1.65</c:v>
                </c:pt>
                <c:pt idx="38">
                  <c:v>-2.72</c:v>
                </c:pt>
                <c:pt idx="39">
                  <c:v>-2.2200000000000002</c:v>
                </c:pt>
                <c:pt idx="40">
                  <c:v>-2.29</c:v>
                </c:pt>
                <c:pt idx="41">
                  <c:v>-2.38</c:v>
                </c:pt>
                <c:pt idx="42">
                  <c:v>-1.38</c:v>
                </c:pt>
                <c:pt idx="43">
                  <c:v>-0.93</c:v>
                </c:pt>
                <c:pt idx="44">
                  <c:v>-1.84</c:v>
                </c:pt>
                <c:pt idx="45">
                  <c:v>-1.08</c:v>
                </c:pt>
                <c:pt idx="46">
                  <c:v>-0.17</c:v>
                </c:pt>
                <c:pt idx="47">
                  <c:v>-0.12</c:v>
                </c:pt>
                <c:pt idx="48">
                  <c:v>0.71</c:v>
                </c:pt>
                <c:pt idx="49">
                  <c:v>0.93</c:v>
                </c:pt>
                <c:pt idx="50">
                  <c:v>-0.48</c:v>
                </c:pt>
                <c:pt idx="51">
                  <c:v>-0.83</c:v>
                </c:pt>
                <c:pt idx="52">
                  <c:v>0.48</c:v>
                </c:pt>
                <c:pt idx="53">
                  <c:v>-0.15</c:v>
                </c:pt>
                <c:pt idx="54">
                  <c:v>-0.33</c:v>
                </c:pt>
                <c:pt idx="55">
                  <c:v>-0.25</c:v>
                </c:pt>
                <c:pt idx="56">
                  <c:v>-0.87</c:v>
                </c:pt>
                <c:pt idx="57">
                  <c:v>-0.92</c:v>
                </c:pt>
                <c:pt idx="58">
                  <c:v>-1.24</c:v>
                </c:pt>
                <c:pt idx="59">
                  <c:v>0.76</c:v>
                </c:pt>
                <c:pt idx="60">
                  <c:v>-0.82</c:v>
                </c:pt>
                <c:pt idx="61">
                  <c:v>0.52</c:v>
                </c:pt>
                <c:pt idx="62">
                  <c:v>0.17</c:v>
                </c:pt>
                <c:pt idx="63">
                  <c:v>-1.56</c:v>
                </c:pt>
                <c:pt idx="64">
                  <c:v>-0.57999999999999996</c:v>
                </c:pt>
                <c:pt idx="65">
                  <c:v>0.02</c:v>
                </c:pt>
                <c:pt idx="66">
                  <c:v>0.14000000000000001</c:v>
                </c:pt>
                <c:pt idx="67">
                  <c:v>0.43</c:v>
                </c:pt>
                <c:pt idx="68">
                  <c:v>-0.45</c:v>
                </c:pt>
                <c:pt idx="69">
                  <c:v>-1.99</c:v>
                </c:pt>
                <c:pt idx="70">
                  <c:v>-7.0000000000000007E-2</c:v>
                </c:pt>
                <c:pt idx="71">
                  <c:v>-1.17</c:v>
                </c:pt>
                <c:pt idx="72">
                  <c:v>-1.0900000000000001</c:v>
                </c:pt>
                <c:pt idx="73">
                  <c:v>-0.82</c:v>
                </c:pt>
                <c:pt idx="74">
                  <c:v>-0.37</c:v>
                </c:pt>
                <c:pt idx="75">
                  <c:v>-1.08</c:v>
                </c:pt>
                <c:pt idx="76">
                  <c:v>-1.43</c:v>
                </c:pt>
                <c:pt idx="77">
                  <c:v>-0.52</c:v>
                </c:pt>
                <c:pt idx="78">
                  <c:v>-0.85</c:v>
                </c:pt>
                <c:pt idx="79">
                  <c:v>-1.05</c:v>
                </c:pt>
                <c:pt idx="80">
                  <c:v>-0.17</c:v>
                </c:pt>
                <c:pt idx="81">
                  <c:v>-0.75</c:v>
                </c:pt>
                <c:pt idx="82">
                  <c:v>-1.08</c:v>
                </c:pt>
                <c:pt idx="83">
                  <c:v>-1.57</c:v>
                </c:pt>
                <c:pt idx="84">
                  <c:v>-0.28000000000000003</c:v>
                </c:pt>
                <c:pt idx="85">
                  <c:v>-1.22</c:v>
                </c:pt>
                <c:pt idx="86">
                  <c:v>-2.23</c:v>
                </c:pt>
                <c:pt idx="87">
                  <c:v>-2.0699999999999998</c:v>
                </c:pt>
                <c:pt idx="88">
                  <c:v>-2.36</c:v>
                </c:pt>
                <c:pt idx="89">
                  <c:v>-2.4500000000000002</c:v>
                </c:pt>
                <c:pt idx="90">
                  <c:v>-1.48</c:v>
                </c:pt>
                <c:pt idx="91">
                  <c:v>-2.84</c:v>
                </c:pt>
                <c:pt idx="92">
                  <c:v>-1.49</c:v>
                </c:pt>
                <c:pt idx="93">
                  <c:v>-2.1800000000000002</c:v>
                </c:pt>
                <c:pt idx="94">
                  <c:v>-0.67</c:v>
                </c:pt>
                <c:pt idx="95">
                  <c:v>-1.93</c:v>
                </c:pt>
                <c:pt idx="96">
                  <c:v>-1.38</c:v>
                </c:pt>
                <c:pt idx="97">
                  <c:v>-1.1599999999999999</c:v>
                </c:pt>
                <c:pt idx="98">
                  <c:v>-1.4</c:v>
                </c:pt>
                <c:pt idx="99">
                  <c:v>-1.42</c:v>
                </c:pt>
                <c:pt idx="100">
                  <c:v>-0.44</c:v>
                </c:pt>
                <c:pt idx="101">
                  <c:v>-2.75</c:v>
                </c:pt>
                <c:pt idx="102">
                  <c:v>-2.27</c:v>
                </c:pt>
                <c:pt idx="103">
                  <c:v>-3.02</c:v>
                </c:pt>
                <c:pt idx="104">
                  <c:v>-1.94</c:v>
                </c:pt>
                <c:pt idx="105">
                  <c:v>-0.55000000000000004</c:v>
                </c:pt>
                <c:pt idx="106">
                  <c:v>-1.03</c:v>
                </c:pt>
                <c:pt idx="107">
                  <c:v>-0.99</c:v>
                </c:pt>
                <c:pt idx="108">
                  <c:v>-2.04</c:v>
                </c:pt>
                <c:pt idx="109">
                  <c:v>-2.2999999999999998</c:v>
                </c:pt>
                <c:pt idx="110">
                  <c:v>-1.8</c:v>
                </c:pt>
                <c:pt idx="111">
                  <c:v>-0.77</c:v>
                </c:pt>
                <c:pt idx="112">
                  <c:v>-1.66</c:v>
                </c:pt>
                <c:pt idx="113">
                  <c:v>-1.97</c:v>
                </c:pt>
                <c:pt idx="114">
                  <c:v>-1.05</c:v>
                </c:pt>
                <c:pt idx="115">
                  <c:v>-1.66</c:v>
                </c:pt>
                <c:pt idx="116">
                  <c:v>-0.31</c:v>
                </c:pt>
                <c:pt idx="117">
                  <c:v>-1.18</c:v>
                </c:pt>
                <c:pt idx="118">
                  <c:v>-0.89</c:v>
                </c:pt>
                <c:pt idx="119">
                  <c:v>-0.47</c:v>
                </c:pt>
                <c:pt idx="120">
                  <c:v>-0.43</c:v>
                </c:pt>
                <c:pt idx="121">
                  <c:v>-0.92</c:v>
                </c:pt>
                <c:pt idx="122">
                  <c:v>0.12</c:v>
                </c:pt>
                <c:pt idx="123">
                  <c:v>1.66</c:v>
                </c:pt>
                <c:pt idx="124">
                  <c:v>0.25</c:v>
                </c:pt>
                <c:pt idx="125">
                  <c:v>0.2</c:v>
                </c:pt>
                <c:pt idx="126">
                  <c:v>-0.7</c:v>
                </c:pt>
                <c:pt idx="127">
                  <c:v>0.28999999999999998</c:v>
                </c:pt>
                <c:pt idx="128">
                  <c:v>-0.42</c:v>
                </c:pt>
                <c:pt idx="129">
                  <c:v>-0.28999999999999998</c:v>
                </c:pt>
                <c:pt idx="130">
                  <c:v>0.82</c:v>
                </c:pt>
                <c:pt idx="131">
                  <c:v>0.06</c:v>
                </c:pt>
                <c:pt idx="132">
                  <c:v>0.03</c:v>
                </c:pt>
                <c:pt idx="133">
                  <c:v>-1.0900000000000001</c:v>
                </c:pt>
                <c:pt idx="135">
                  <c:v>-0.41</c:v>
                </c:pt>
                <c:pt idx="136">
                  <c:v>1.61</c:v>
                </c:pt>
                <c:pt idx="137">
                  <c:v>0.18</c:v>
                </c:pt>
              </c:numCache>
            </c:numRef>
          </c:yVal>
          <c:smooth val="0"/>
          <c:extLst>
            <c:ext xmlns:c16="http://schemas.microsoft.com/office/drawing/2014/chart" uri="{C3380CC4-5D6E-409C-BE32-E72D297353CC}">
              <c16:uniqueId val="{00000000-F797-C140-8263-6496D2E74B5A}"/>
            </c:ext>
          </c:extLst>
        </c:ser>
        <c:dLbls>
          <c:showLegendKey val="0"/>
          <c:showVal val="0"/>
          <c:showCatName val="0"/>
          <c:showSerName val="0"/>
          <c:showPercent val="0"/>
          <c:showBubbleSize val="0"/>
        </c:dLbls>
        <c:axId val="1363777360"/>
        <c:axId val="1331400544"/>
      </c:scatterChart>
      <c:valAx>
        <c:axId val="1363777360"/>
        <c:scaling>
          <c:orientation val="minMax"/>
          <c:max val="2020"/>
          <c:min val="189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1331400544"/>
        <c:crosses val="autoZero"/>
        <c:crossBetween val="midCat"/>
      </c:valAx>
      <c:valAx>
        <c:axId val="1331400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1363777360"/>
        <c:crosses val="autoZero"/>
        <c:crossBetween val="midCat"/>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P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061164170656221E-2"/>
          <c:y val="6.1017527711474021E-2"/>
          <c:w val="0.92533786570346799"/>
          <c:h val="0.80323582572142027"/>
        </c:manualLayout>
      </c:layout>
      <c:scatterChart>
        <c:scatterStyle val="lineMarker"/>
        <c:varyColors val="0"/>
        <c:ser>
          <c:idx val="0"/>
          <c:order val="0"/>
          <c:tx>
            <c:strRef>
              <c:f>Folha1!$B$1</c:f>
              <c:strCache>
                <c:ptCount val="1"/>
                <c:pt idx="0">
                  <c:v>CARTWRIGHT </c:v>
                </c:pt>
              </c:strCache>
            </c:strRef>
          </c:tx>
          <c:spPr>
            <a:ln w="38100" cap="rnd">
              <a:solidFill>
                <a:schemeClr val="accent6">
                  <a:lumMod val="50000"/>
                </a:schemeClr>
              </a:solidFill>
              <a:round/>
            </a:ln>
            <a:effectLst/>
          </c:spPr>
          <c:marker>
            <c:symbol val="none"/>
          </c:marker>
          <c:xVal>
            <c:numRef>
              <c:f>Folha1!$A$2:$A$140</c:f>
              <c:numCache>
                <c:formatCode>General</c:formatCode>
                <c:ptCount val="139"/>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Folha1!$B$2:$B$140</c:f>
              <c:numCache>
                <c:formatCode>General</c:formatCode>
                <c:ptCount val="139"/>
                <c:pt idx="55">
                  <c:v>-0.93</c:v>
                </c:pt>
                <c:pt idx="56">
                  <c:v>0.75</c:v>
                </c:pt>
                <c:pt idx="58">
                  <c:v>0.05</c:v>
                </c:pt>
                <c:pt idx="59">
                  <c:v>-1.07</c:v>
                </c:pt>
                <c:pt idx="60">
                  <c:v>1.1399999999999999</c:v>
                </c:pt>
                <c:pt idx="61">
                  <c:v>-0.21</c:v>
                </c:pt>
                <c:pt idx="62">
                  <c:v>1.06</c:v>
                </c:pt>
                <c:pt idx="63">
                  <c:v>-1.18</c:v>
                </c:pt>
                <c:pt idx="64">
                  <c:v>-0.24</c:v>
                </c:pt>
                <c:pt idx="65">
                  <c:v>-0.23</c:v>
                </c:pt>
                <c:pt idx="66">
                  <c:v>-0.17</c:v>
                </c:pt>
                <c:pt idx="67">
                  <c:v>0.45</c:v>
                </c:pt>
                <c:pt idx="68">
                  <c:v>-0.2</c:v>
                </c:pt>
                <c:pt idx="69">
                  <c:v>-0.56999999999999995</c:v>
                </c:pt>
                <c:pt idx="70">
                  <c:v>-0.6</c:v>
                </c:pt>
                <c:pt idx="71">
                  <c:v>1.54</c:v>
                </c:pt>
                <c:pt idx="72">
                  <c:v>0.88</c:v>
                </c:pt>
                <c:pt idx="73">
                  <c:v>0.75</c:v>
                </c:pt>
                <c:pt idx="74">
                  <c:v>-0.28999999999999998</c:v>
                </c:pt>
                <c:pt idx="75">
                  <c:v>1.17</c:v>
                </c:pt>
                <c:pt idx="76">
                  <c:v>0.37</c:v>
                </c:pt>
                <c:pt idx="77">
                  <c:v>-1.33</c:v>
                </c:pt>
                <c:pt idx="78">
                  <c:v>1.6</c:v>
                </c:pt>
                <c:pt idx="79">
                  <c:v>-0.08</c:v>
                </c:pt>
                <c:pt idx="80">
                  <c:v>1.21</c:v>
                </c:pt>
                <c:pt idx="81">
                  <c:v>0.12</c:v>
                </c:pt>
                <c:pt idx="82">
                  <c:v>0.04</c:v>
                </c:pt>
                <c:pt idx="83">
                  <c:v>-0.2</c:v>
                </c:pt>
                <c:pt idx="84">
                  <c:v>-0.57999999999999996</c:v>
                </c:pt>
                <c:pt idx="85">
                  <c:v>-0.36</c:v>
                </c:pt>
                <c:pt idx="86">
                  <c:v>1.36</c:v>
                </c:pt>
                <c:pt idx="87">
                  <c:v>-0.14000000000000001</c:v>
                </c:pt>
                <c:pt idx="88">
                  <c:v>0.03</c:v>
                </c:pt>
                <c:pt idx="89">
                  <c:v>0.84</c:v>
                </c:pt>
                <c:pt idx="90">
                  <c:v>0.88</c:v>
                </c:pt>
                <c:pt idx="91">
                  <c:v>0.11</c:v>
                </c:pt>
                <c:pt idx="92">
                  <c:v>-2.76</c:v>
                </c:pt>
                <c:pt idx="93">
                  <c:v>-0.81</c:v>
                </c:pt>
                <c:pt idx="94">
                  <c:v>-1.5</c:v>
                </c:pt>
                <c:pt idx="95">
                  <c:v>-0.92</c:v>
                </c:pt>
                <c:pt idx="96">
                  <c:v>-1.02</c:v>
                </c:pt>
                <c:pt idx="97">
                  <c:v>0.48</c:v>
                </c:pt>
                <c:pt idx="98">
                  <c:v>-1.1399999999999999</c:v>
                </c:pt>
                <c:pt idx="99">
                  <c:v>0.8</c:v>
                </c:pt>
                <c:pt idx="100">
                  <c:v>-0.03</c:v>
                </c:pt>
                <c:pt idx="101">
                  <c:v>0.96</c:v>
                </c:pt>
                <c:pt idx="102">
                  <c:v>-0.97</c:v>
                </c:pt>
                <c:pt idx="103">
                  <c:v>-0.9</c:v>
                </c:pt>
                <c:pt idx="104">
                  <c:v>-1.1499999999999999</c:v>
                </c:pt>
                <c:pt idx="105">
                  <c:v>-0.94</c:v>
                </c:pt>
                <c:pt idx="106">
                  <c:v>-1.02</c:v>
                </c:pt>
                <c:pt idx="107">
                  <c:v>0.09</c:v>
                </c:pt>
                <c:pt idx="108">
                  <c:v>0.23</c:v>
                </c:pt>
                <c:pt idx="109">
                  <c:v>-1.03</c:v>
                </c:pt>
                <c:pt idx="111">
                  <c:v>-1.74</c:v>
                </c:pt>
                <c:pt idx="112">
                  <c:v>-1.95</c:v>
                </c:pt>
                <c:pt idx="113">
                  <c:v>-1.94</c:v>
                </c:pt>
                <c:pt idx="114">
                  <c:v>-0.67</c:v>
                </c:pt>
                <c:pt idx="115">
                  <c:v>-0.67</c:v>
                </c:pt>
                <c:pt idx="116">
                  <c:v>0.52</c:v>
                </c:pt>
                <c:pt idx="117">
                  <c:v>-0.2</c:v>
                </c:pt>
                <c:pt idx="118">
                  <c:v>1.04</c:v>
                </c:pt>
                <c:pt idx="119">
                  <c:v>1.31</c:v>
                </c:pt>
                <c:pt idx="120">
                  <c:v>0.63</c:v>
                </c:pt>
                <c:pt idx="122">
                  <c:v>-0.27</c:v>
                </c:pt>
                <c:pt idx="123">
                  <c:v>0.43</c:v>
                </c:pt>
                <c:pt idx="124">
                  <c:v>1.73</c:v>
                </c:pt>
                <c:pt idx="125">
                  <c:v>1.24</c:v>
                </c:pt>
                <c:pt idx="126">
                  <c:v>2.42</c:v>
                </c:pt>
                <c:pt idx="127">
                  <c:v>0.53</c:v>
                </c:pt>
                <c:pt idx="128">
                  <c:v>0.12</c:v>
                </c:pt>
                <c:pt idx="129">
                  <c:v>-0.01</c:v>
                </c:pt>
                <c:pt idx="130">
                  <c:v>3.09</c:v>
                </c:pt>
                <c:pt idx="131">
                  <c:v>1.66</c:v>
                </c:pt>
                <c:pt idx="132">
                  <c:v>1.46</c:v>
                </c:pt>
                <c:pt idx="133">
                  <c:v>1.43</c:v>
                </c:pt>
                <c:pt idx="134">
                  <c:v>-0.43</c:v>
                </c:pt>
                <c:pt idx="135">
                  <c:v>-1.58</c:v>
                </c:pt>
                <c:pt idx="136">
                  <c:v>-0.12</c:v>
                </c:pt>
                <c:pt idx="137">
                  <c:v>-0.18</c:v>
                </c:pt>
              </c:numCache>
            </c:numRef>
          </c:yVal>
          <c:smooth val="0"/>
          <c:extLst>
            <c:ext xmlns:c16="http://schemas.microsoft.com/office/drawing/2014/chart" uri="{C3380CC4-5D6E-409C-BE32-E72D297353CC}">
              <c16:uniqueId val="{00000000-8089-EA4D-B532-688E7F3CCEA1}"/>
            </c:ext>
          </c:extLst>
        </c:ser>
        <c:ser>
          <c:idx val="1"/>
          <c:order val="1"/>
          <c:tx>
            <c:strRef>
              <c:f>Folha1!$C$1</c:f>
              <c:strCache>
                <c:ptCount val="1"/>
                <c:pt idx="0">
                  <c:v>RESOLUTE</c:v>
                </c:pt>
              </c:strCache>
            </c:strRef>
          </c:tx>
          <c:spPr>
            <a:ln w="19050" cap="rnd">
              <a:solidFill>
                <a:srgbClr val="ED15E8"/>
              </a:solidFill>
              <a:round/>
            </a:ln>
            <a:effectLst/>
          </c:spPr>
          <c:marker>
            <c:symbol val="none"/>
          </c:marker>
          <c:xVal>
            <c:numRef>
              <c:f>Folha1!$A$2:$A$140</c:f>
              <c:numCache>
                <c:formatCode>General</c:formatCode>
                <c:ptCount val="139"/>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Folha1!$C$2:$C$140</c:f>
              <c:numCache>
                <c:formatCode>General</c:formatCode>
                <c:ptCount val="139"/>
                <c:pt idx="68">
                  <c:v>-16.22</c:v>
                </c:pt>
                <c:pt idx="69">
                  <c:v>-17.2</c:v>
                </c:pt>
                <c:pt idx="70">
                  <c:v>-16.920000000000002</c:v>
                </c:pt>
                <c:pt idx="71">
                  <c:v>-15.52</c:v>
                </c:pt>
                <c:pt idx="72">
                  <c:v>-15.81</c:v>
                </c:pt>
                <c:pt idx="73">
                  <c:v>-15.38</c:v>
                </c:pt>
                <c:pt idx="74">
                  <c:v>-16.27</c:v>
                </c:pt>
                <c:pt idx="75">
                  <c:v>-16.809999999999999</c:v>
                </c:pt>
                <c:pt idx="76">
                  <c:v>-17.38</c:v>
                </c:pt>
                <c:pt idx="77">
                  <c:v>-16.63</c:v>
                </c:pt>
                <c:pt idx="78">
                  <c:v>-16.18</c:v>
                </c:pt>
                <c:pt idx="79">
                  <c:v>-16.32</c:v>
                </c:pt>
                <c:pt idx="80">
                  <c:v>-15.69</c:v>
                </c:pt>
                <c:pt idx="81">
                  <c:v>-17.18</c:v>
                </c:pt>
                <c:pt idx="82">
                  <c:v>-15.62</c:v>
                </c:pt>
                <c:pt idx="83">
                  <c:v>-16.25</c:v>
                </c:pt>
                <c:pt idx="84">
                  <c:v>-17.59</c:v>
                </c:pt>
                <c:pt idx="85">
                  <c:v>-15.81</c:v>
                </c:pt>
                <c:pt idx="86">
                  <c:v>-17.239999999999998</c:v>
                </c:pt>
                <c:pt idx="87">
                  <c:v>-17.66</c:v>
                </c:pt>
                <c:pt idx="88">
                  <c:v>-16.25</c:v>
                </c:pt>
                <c:pt idx="89">
                  <c:v>-15.87</c:v>
                </c:pt>
                <c:pt idx="90">
                  <c:v>-16.21</c:v>
                </c:pt>
                <c:pt idx="91">
                  <c:v>-15.87</c:v>
                </c:pt>
                <c:pt idx="92">
                  <c:v>-18.93</c:v>
                </c:pt>
                <c:pt idx="93">
                  <c:v>-16.27</c:v>
                </c:pt>
                <c:pt idx="94">
                  <c:v>-17.25</c:v>
                </c:pt>
                <c:pt idx="95">
                  <c:v>-16.77</c:v>
                </c:pt>
                <c:pt idx="96">
                  <c:v>-17.23</c:v>
                </c:pt>
                <c:pt idx="97">
                  <c:v>-15.11</c:v>
                </c:pt>
                <c:pt idx="98">
                  <c:v>-17.43</c:v>
                </c:pt>
                <c:pt idx="99">
                  <c:v>-16.93</c:v>
                </c:pt>
                <c:pt idx="100">
                  <c:v>-15.58</c:v>
                </c:pt>
                <c:pt idx="101">
                  <c:v>-14.86</c:v>
                </c:pt>
                <c:pt idx="102">
                  <c:v>-16.61</c:v>
                </c:pt>
                <c:pt idx="103">
                  <c:v>-17.23</c:v>
                </c:pt>
                <c:pt idx="104">
                  <c:v>-16.73</c:v>
                </c:pt>
                <c:pt idx="105">
                  <c:v>-16.27</c:v>
                </c:pt>
                <c:pt idx="106">
                  <c:v>-16.98</c:v>
                </c:pt>
                <c:pt idx="107">
                  <c:v>-17.059999999999999</c:v>
                </c:pt>
                <c:pt idx="108">
                  <c:v>-14.57</c:v>
                </c:pt>
                <c:pt idx="109">
                  <c:v>-16.989999999999998</c:v>
                </c:pt>
                <c:pt idx="110">
                  <c:v>-16.850000000000001</c:v>
                </c:pt>
                <c:pt idx="111">
                  <c:v>-16.46</c:v>
                </c:pt>
                <c:pt idx="112">
                  <c:v>-17.09</c:v>
                </c:pt>
                <c:pt idx="113">
                  <c:v>-15.29</c:v>
                </c:pt>
                <c:pt idx="114">
                  <c:v>-16.04</c:v>
                </c:pt>
                <c:pt idx="115">
                  <c:v>-15.87</c:v>
                </c:pt>
                <c:pt idx="116">
                  <c:v>-15.86</c:v>
                </c:pt>
                <c:pt idx="117">
                  <c:v>-16.73</c:v>
                </c:pt>
                <c:pt idx="118">
                  <c:v>-13.88</c:v>
                </c:pt>
                <c:pt idx="119">
                  <c:v>-15.06</c:v>
                </c:pt>
                <c:pt idx="120">
                  <c:v>-15.88</c:v>
                </c:pt>
                <c:pt idx="121">
                  <c:v>-15.97</c:v>
                </c:pt>
                <c:pt idx="122">
                  <c:v>-15.16</c:v>
                </c:pt>
                <c:pt idx="123">
                  <c:v>-14.68</c:v>
                </c:pt>
                <c:pt idx="124">
                  <c:v>-16.61</c:v>
                </c:pt>
                <c:pt idx="125">
                  <c:v>-14.73</c:v>
                </c:pt>
                <c:pt idx="126">
                  <c:v>-12.95</c:v>
                </c:pt>
                <c:pt idx="127">
                  <c:v>-15.23</c:v>
                </c:pt>
                <c:pt idx="128">
                  <c:v>-14.95</c:v>
                </c:pt>
                <c:pt idx="129">
                  <c:v>-14.5</c:v>
                </c:pt>
                <c:pt idx="130">
                  <c:v>-12.13</c:v>
                </c:pt>
                <c:pt idx="131">
                  <c:v>-14.1</c:v>
                </c:pt>
                <c:pt idx="132">
                  <c:v>-13.74</c:v>
                </c:pt>
                <c:pt idx="133">
                  <c:v>-15.24</c:v>
                </c:pt>
                <c:pt idx="134">
                  <c:v>-15.56</c:v>
                </c:pt>
                <c:pt idx="135">
                  <c:v>-13.98</c:v>
                </c:pt>
                <c:pt idx="136">
                  <c:v>-13.57</c:v>
                </c:pt>
                <c:pt idx="137">
                  <c:v>-15.53</c:v>
                </c:pt>
              </c:numCache>
            </c:numRef>
          </c:yVal>
          <c:smooth val="0"/>
          <c:extLst>
            <c:ext xmlns:c16="http://schemas.microsoft.com/office/drawing/2014/chart" uri="{C3380CC4-5D6E-409C-BE32-E72D297353CC}">
              <c16:uniqueId val="{00000001-8089-EA4D-B532-688E7F3CCEA1}"/>
            </c:ext>
          </c:extLst>
        </c:ser>
        <c:ser>
          <c:idx val="2"/>
          <c:order val="2"/>
          <c:tx>
            <c:strRef>
              <c:f>Folha1!$D$1</c:f>
              <c:strCache>
                <c:ptCount val="1"/>
                <c:pt idx="0">
                  <c:v>EUREKA</c:v>
                </c:pt>
              </c:strCache>
            </c:strRef>
          </c:tx>
          <c:spPr>
            <a:ln w="38100" cap="rnd">
              <a:solidFill>
                <a:srgbClr val="7030A0"/>
              </a:solidFill>
              <a:prstDash val="solid"/>
              <a:round/>
            </a:ln>
            <a:effectLst/>
          </c:spPr>
          <c:marker>
            <c:symbol val="none"/>
          </c:marker>
          <c:xVal>
            <c:numRef>
              <c:f>Folha1!$A$2:$A$140</c:f>
              <c:numCache>
                <c:formatCode>General</c:formatCode>
                <c:ptCount val="139"/>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Folha1!$D$2:$D$140</c:f>
              <c:numCache>
                <c:formatCode>General</c:formatCode>
                <c:ptCount val="139"/>
                <c:pt idx="68">
                  <c:v>-19.68</c:v>
                </c:pt>
                <c:pt idx="69">
                  <c:v>-19.91</c:v>
                </c:pt>
                <c:pt idx="70">
                  <c:v>-20.18</c:v>
                </c:pt>
                <c:pt idx="71">
                  <c:v>-18.93</c:v>
                </c:pt>
                <c:pt idx="72">
                  <c:v>-19.28</c:v>
                </c:pt>
                <c:pt idx="73">
                  <c:v>-17.89</c:v>
                </c:pt>
                <c:pt idx="74">
                  <c:v>-18.809999999999999</c:v>
                </c:pt>
                <c:pt idx="75">
                  <c:v>-18.91</c:v>
                </c:pt>
                <c:pt idx="76">
                  <c:v>-20.22</c:v>
                </c:pt>
                <c:pt idx="77">
                  <c:v>-19.78</c:v>
                </c:pt>
                <c:pt idx="78">
                  <c:v>-19</c:v>
                </c:pt>
                <c:pt idx="79">
                  <c:v>-19.12</c:v>
                </c:pt>
                <c:pt idx="80">
                  <c:v>-18.12</c:v>
                </c:pt>
                <c:pt idx="81">
                  <c:v>-20.11</c:v>
                </c:pt>
                <c:pt idx="82">
                  <c:v>-18.29</c:v>
                </c:pt>
                <c:pt idx="83">
                  <c:v>-19.149999999999999</c:v>
                </c:pt>
                <c:pt idx="84">
                  <c:v>-20.14</c:v>
                </c:pt>
                <c:pt idx="85">
                  <c:v>-18.53</c:v>
                </c:pt>
                <c:pt idx="86">
                  <c:v>-20.16</c:v>
                </c:pt>
                <c:pt idx="87">
                  <c:v>-18.55</c:v>
                </c:pt>
                <c:pt idx="89">
                  <c:v>-20.18</c:v>
                </c:pt>
                <c:pt idx="90">
                  <c:v>-19.89</c:v>
                </c:pt>
                <c:pt idx="91">
                  <c:v>-19.75</c:v>
                </c:pt>
                <c:pt idx="92">
                  <c:v>-21.54</c:v>
                </c:pt>
                <c:pt idx="93">
                  <c:v>-21.07</c:v>
                </c:pt>
                <c:pt idx="94">
                  <c:v>-20.94</c:v>
                </c:pt>
                <c:pt idx="95">
                  <c:v>-20.51</c:v>
                </c:pt>
                <c:pt idx="96">
                  <c:v>-20.66</c:v>
                </c:pt>
                <c:pt idx="97">
                  <c:v>-19.36</c:v>
                </c:pt>
                <c:pt idx="98">
                  <c:v>-20.12</c:v>
                </c:pt>
                <c:pt idx="99">
                  <c:v>-20.81</c:v>
                </c:pt>
                <c:pt idx="100">
                  <c:v>-20.2</c:v>
                </c:pt>
                <c:pt idx="101">
                  <c:v>-17.93</c:v>
                </c:pt>
                <c:pt idx="102">
                  <c:v>-19.670000000000002</c:v>
                </c:pt>
                <c:pt idx="103">
                  <c:v>-19.600000000000001</c:v>
                </c:pt>
                <c:pt idx="104">
                  <c:v>-20.74</c:v>
                </c:pt>
                <c:pt idx="105">
                  <c:v>-20.23</c:v>
                </c:pt>
                <c:pt idx="106">
                  <c:v>-19.97</c:v>
                </c:pt>
                <c:pt idx="108">
                  <c:v>-16.89</c:v>
                </c:pt>
                <c:pt idx="109">
                  <c:v>-20.39</c:v>
                </c:pt>
                <c:pt idx="110">
                  <c:v>-19.420000000000002</c:v>
                </c:pt>
                <c:pt idx="111">
                  <c:v>-18.43</c:v>
                </c:pt>
                <c:pt idx="112">
                  <c:v>-20.73</c:v>
                </c:pt>
                <c:pt idx="113">
                  <c:v>-18.64</c:v>
                </c:pt>
                <c:pt idx="114">
                  <c:v>-17.87</c:v>
                </c:pt>
                <c:pt idx="115">
                  <c:v>-18.3</c:v>
                </c:pt>
                <c:pt idx="116">
                  <c:v>-19.22</c:v>
                </c:pt>
                <c:pt idx="117">
                  <c:v>-18.82</c:v>
                </c:pt>
                <c:pt idx="118">
                  <c:v>-17.54</c:v>
                </c:pt>
                <c:pt idx="119">
                  <c:v>-18.64</c:v>
                </c:pt>
                <c:pt idx="120">
                  <c:v>-19.88</c:v>
                </c:pt>
                <c:pt idx="121">
                  <c:v>-18.61</c:v>
                </c:pt>
                <c:pt idx="122">
                  <c:v>-17.920000000000002</c:v>
                </c:pt>
                <c:pt idx="123">
                  <c:v>-17.510000000000002</c:v>
                </c:pt>
                <c:pt idx="124">
                  <c:v>-18.72</c:v>
                </c:pt>
                <c:pt idx="125">
                  <c:v>-17.34</c:v>
                </c:pt>
                <c:pt idx="126">
                  <c:v>-16.82</c:v>
                </c:pt>
                <c:pt idx="127">
                  <c:v>-17.77</c:v>
                </c:pt>
                <c:pt idx="128">
                  <c:v>-18.2</c:v>
                </c:pt>
                <c:pt idx="129">
                  <c:v>-17.98</c:v>
                </c:pt>
                <c:pt idx="130">
                  <c:v>-16.190000000000001</c:v>
                </c:pt>
                <c:pt idx="131">
                  <c:v>-16.43</c:v>
                </c:pt>
                <c:pt idx="132">
                  <c:v>-17.88</c:v>
                </c:pt>
                <c:pt idx="133">
                  <c:v>-19.41</c:v>
                </c:pt>
                <c:pt idx="134">
                  <c:v>-18.670000000000002</c:v>
                </c:pt>
                <c:pt idx="135">
                  <c:v>-18.12</c:v>
                </c:pt>
                <c:pt idx="136">
                  <c:v>-16.62</c:v>
                </c:pt>
                <c:pt idx="137">
                  <c:v>-17.739999999999998</c:v>
                </c:pt>
              </c:numCache>
            </c:numRef>
          </c:yVal>
          <c:smooth val="0"/>
          <c:extLst>
            <c:ext xmlns:c16="http://schemas.microsoft.com/office/drawing/2014/chart" uri="{C3380CC4-5D6E-409C-BE32-E72D297353CC}">
              <c16:uniqueId val="{00000002-8089-EA4D-B532-688E7F3CCEA1}"/>
            </c:ext>
          </c:extLst>
        </c:ser>
        <c:ser>
          <c:idx val="3"/>
          <c:order val="3"/>
          <c:tx>
            <c:strRef>
              <c:f>Folha1!$E$1</c:f>
              <c:strCache>
                <c:ptCount val="1"/>
                <c:pt idx="0">
                  <c:v>CAPE DYER</c:v>
                </c:pt>
              </c:strCache>
            </c:strRef>
          </c:tx>
          <c:spPr>
            <a:ln w="19050" cap="rnd">
              <a:solidFill>
                <a:srgbClr val="00B050"/>
              </a:solidFill>
              <a:round/>
            </a:ln>
            <a:effectLst/>
          </c:spPr>
          <c:marker>
            <c:symbol val="none"/>
          </c:marker>
          <c:xVal>
            <c:numRef>
              <c:f>Folha1!$A$2:$A$140</c:f>
              <c:numCache>
                <c:formatCode>General</c:formatCode>
                <c:ptCount val="139"/>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Folha1!$E$2:$E$140</c:f>
              <c:numCache>
                <c:formatCode>General</c:formatCode>
                <c:ptCount val="139"/>
                <c:pt idx="80">
                  <c:v>-9.34</c:v>
                </c:pt>
                <c:pt idx="81">
                  <c:v>-12.31</c:v>
                </c:pt>
                <c:pt idx="82">
                  <c:v>-9.52</c:v>
                </c:pt>
                <c:pt idx="83">
                  <c:v>-9.7100000000000009</c:v>
                </c:pt>
                <c:pt idx="84">
                  <c:v>-10.92</c:v>
                </c:pt>
                <c:pt idx="85">
                  <c:v>-9.43</c:v>
                </c:pt>
                <c:pt idx="86">
                  <c:v>-10.029999999999999</c:v>
                </c:pt>
                <c:pt idx="87">
                  <c:v>-11.32</c:v>
                </c:pt>
                <c:pt idx="88">
                  <c:v>-9.86</c:v>
                </c:pt>
                <c:pt idx="89">
                  <c:v>-9.36</c:v>
                </c:pt>
                <c:pt idx="90">
                  <c:v>-10.81</c:v>
                </c:pt>
                <c:pt idx="91">
                  <c:v>-10.47</c:v>
                </c:pt>
                <c:pt idx="92">
                  <c:v>-13.52</c:v>
                </c:pt>
                <c:pt idx="93">
                  <c:v>-10.46</c:v>
                </c:pt>
                <c:pt idx="94">
                  <c:v>-9.85</c:v>
                </c:pt>
                <c:pt idx="95">
                  <c:v>-11.35</c:v>
                </c:pt>
                <c:pt idx="96">
                  <c:v>-11.12</c:v>
                </c:pt>
                <c:pt idx="97">
                  <c:v>-8.7899999999999991</c:v>
                </c:pt>
                <c:pt idx="98">
                  <c:v>-12.25</c:v>
                </c:pt>
                <c:pt idx="99">
                  <c:v>-9.67</c:v>
                </c:pt>
                <c:pt idx="100">
                  <c:v>-9.1199999999999992</c:v>
                </c:pt>
                <c:pt idx="101">
                  <c:v>-10.28</c:v>
                </c:pt>
                <c:pt idx="102">
                  <c:v>-10.88</c:v>
                </c:pt>
                <c:pt idx="103">
                  <c:v>-13.35</c:v>
                </c:pt>
                <c:pt idx="104">
                  <c:v>-12.83</c:v>
                </c:pt>
                <c:pt idx="105">
                  <c:v>-8.99</c:v>
                </c:pt>
                <c:pt idx="106">
                  <c:v>-10.32</c:v>
                </c:pt>
                <c:pt idx="107">
                  <c:v>-11.32</c:v>
                </c:pt>
                <c:pt idx="108">
                  <c:v>-9.6300000000000008</c:v>
                </c:pt>
                <c:pt idx="109">
                  <c:v>-12.05</c:v>
                </c:pt>
              </c:numCache>
            </c:numRef>
          </c:yVal>
          <c:smooth val="0"/>
          <c:extLst>
            <c:ext xmlns:c16="http://schemas.microsoft.com/office/drawing/2014/chart" uri="{C3380CC4-5D6E-409C-BE32-E72D297353CC}">
              <c16:uniqueId val="{00000003-8089-EA4D-B532-688E7F3CCEA1}"/>
            </c:ext>
          </c:extLst>
        </c:ser>
        <c:ser>
          <c:idx val="4"/>
          <c:order val="4"/>
          <c:tx>
            <c:strRef>
              <c:f>Folha1!$F$1</c:f>
              <c:strCache>
                <c:ptCount val="1"/>
                <c:pt idx="0">
                  <c:v>POND INLET</c:v>
                </c:pt>
              </c:strCache>
            </c:strRef>
          </c:tx>
          <c:spPr>
            <a:ln w="19050" cap="rnd">
              <a:solidFill>
                <a:srgbClr val="844A8B"/>
              </a:solidFill>
              <a:round/>
            </a:ln>
            <a:effectLst/>
          </c:spPr>
          <c:marker>
            <c:symbol val="none"/>
          </c:marker>
          <c:xVal>
            <c:numRef>
              <c:f>Folha1!$A$2:$A$140</c:f>
              <c:numCache>
                <c:formatCode>General</c:formatCode>
                <c:ptCount val="139"/>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Folha1!$F$2:$F$140</c:f>
              <c:numCache>
                <c:formatCode>General</c:formatCode>
                <c:ptCount val="139"/>
                <c:pt idx="96">
                  <c:v>-16.399999999999999</c:v>
                </c:pt>
                <c:pt idx="97">
                  <c:v>-13.53</c:v>
                </c:pt>
                <c:pt idx="98">
                  <c:v>-16.88</c:v>
                </c:pt>
                <c:pt idx="99">
                  <c:v>-15.48</c:v>
                </c:pt>
                <c:pt idx="100">
                  <c:v>-13.68</c:v>
                </c:pt>
                <c:pt idx="101">
                  <c:v>-13.28</c:v>
                </c:pt>
                <c:pt idx="102">
                  <c:v>-15.07</c:v>
                </c:pt>
                <c:pt idx="103">
                  <c:v>-16.97</c:v>
                </c:pt>
                <c:pt idx="104">
                  <c:v>-15.62</c:v>
                </c:pt>
                <c:pt idx="105">
                  <c:v>-14.55</c:v>
                </c:pt>
                <c:pt idx="106">
                  <c:v>-15.31</c:v>
                </c:pt>
                <c:pt idx="107">
                  <c:v>-15.94</c:v>
                </c:pt>
                <c:pt idx="108">
                  <c:v>-12.46</c:v>
                </c:pt>
                <c:pt idx="109">
                  <c:v>-15.77</c:v>
                </c:pt>
                <c:pt idx="119">
                  <c:v>-14.64</c:v>
                </c:pt>
                <c:pt idx="120">
                  <c:v>-14.33</c:v>
                </c:pt>
                <c:pt idx="121">
                  <c:v>-14.92</c:v>
                </c:pt>
                <c:pt idx="122">
                  <c:v>-14.03</c:v>
                </c:pt>
                <c:pt idx="123">
                  <c:v>-13.07</c:v>
                </c:pt>
                <c:pt idx="124">
                  <c:v>-14.19</c:v>
                </c:pt>
              </c:numCache>
            </c:numRef>
          </c:yVal>
          <c:smooth val="0"/>
          <c:extLst>
            <c:ext xmlns:c16="http://schemas.microsoft.com/office/drawing/2014/chart" uri="{C3380CC4-5D6E-409C-BE32-E72D297353CC}">
              <c16:uniqueId val="{00000004-8089-EA4D-B532-688E7F3CCEA1}"/>
            </c:ext>
          </c:extLst>
        </c:ser>
        <c:ser>
          <c:idx val="5"/>
          <c:order val="5"/>
          <c:tx>
            <c:strRef>
              <c:f>Folha1!$G$1</c:f>
              <c:strCache>
                <c:ptCount val="1"/>
                <c:pt idx="0">
                  <c:v>DEWAR LAKES</c:v>
                </c:pt>
              </c:strCache>
            </c:strRef>
          </c:tx>
          <c:spPr>
            <a:ln w="19050" cap="rnd">
              <a:solidFill>
                <a:srgbClr val="C00000"/>
              </a:solidFill>
              <a:round/>
            </a:ln>
            <a:effectLst/>
          </c:spPr>
          <c:marker>
            <c:symbol val="none"/>
          </c:marker>
          <c:xVal>
            <c:numRef>
              <c:f>Folha1!$A$2:$A$140</c:f>
              <c:numCache>
                <c:formatCode>General</c:formatCode>
                <c:ptCount val="139"/>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Folha1!$G$2:$G$140</c:f>
              <c:numCache>
                <c:formatCode>General</c:formatCode>
                <c:ptCount val="139"/>
                <c:pt idx="79">
                  <c:v>-14.09</c:v>
                </c:pt>
                <c:pt idx="80">
                  <c:v>-11.19</c:v>
                </c:pt>
                <c:pt idx="81">
                  <c:v>-14.67</c:v>
                </c:pt>
                <c:pt idx="82">
                  <c:v>-12.09</c:v>
                </c:pt>
                <c:pt idx="83">
                  <c:v>-12.22</c:v>
                </c:pt>
                <c:pt idx="84">
                  <c:v>-14.51</c:v>
                </c:pt>
                <c:pt idx="85">
                  <c:v>-13.18</c:v>
                </c:pt>
                <c:pt idx="86">
                  <c:v>-11.83</c:v>
                </c:pt>
                <c:pt idx="87">
                  <c:v>-14.16</c:v>
                </c:pt>
                <c:pt idx="88">
                  <c:v>-12.3</c:v>
                </c:pt>
                <c:pt idx="89">
                  <c:v>-11.83</c:v>
                </c:pt>
                <c:pt idx="90">
                  <c:v>-13.68</c:v>
                </c:pt>
                <c:pt idx="91">
                  <c:v>-13.28</c:v>
                </c:pt>
                <c:pt idx="92">
                  <c:v>-16.28</c:v>
                </c:pt>
                <c:pt idx="93">
                  <c:v>-13.33</c:v>
                </c:pt>
                <c:pt idx="94">
                  <c:v>-13.18</c:v>
                </c:pt>
                <c:pt idx="95">
                  <c:v>-13.34</c:v>
                </c:pt>
                <c:pt idx="96">
                  <c:v>-14.6</c:v>
                </c:pt>
                <c:pt idx="97">
                  <c:v>-11.31</c:v>
                </c:pt>
                <c:pt idx="98">
                  <c:v>-16.18</c:v>
                </c:pt>
                <c:pt idx="99">
                  <c:v>-13.01</c:v>
                </c:pt>
                <c:pt idx="100">
                  <c:v>-11.39</c:v>
                </c:pt>
                <c:pt idx="101">
                  <c:v>-11.36</c:v>
                </c:pt>
                <c:pt idx="102">
                  <c:v>-12.7</c:v>
                </c:pt>
                <c:pt idx="103">
                  <c:v>-14.24</c:v>
                </c:pt>
                <c:pt idx="104">
                  <c:v>-12.93</c:v>
                </c:pt>
                <c:pt idx="105">
                  <c:v>-11.19</c:v>
                </c:pt>
                <c:pt idx="106">
                  <c:v>-13.09</c:v>
                </c:pt>
                <c:pt idx="107">
                  <c:v>-13.43</c:v>
                </c:pt>
                <c:pt idx="108">
                  <c:v>-11.32</c:v>
                </c:pt>
                <c:pt idx="109">
                  <c:v>-14.67</c:v>
                </c:pt>
                <c:pt idx="123">
                  <c:v>-11.38</c:v>
                </c:pt>
              </c:numCache>
            </c:numRef>
          </c:yVal>
          <c:smooth val="0"/>
          <c:extLst>
            <c:ext xmlns:c16="http://schemas.microsoft.com/office/drawing/2014/chart" uri="{C3380CC4-5D6E-409C-BE32-E72D297353CC}">
              <c16:uniqueId val="{00000005-8089-EA4D-B532-688E7F3CCEA1}"/>
            </c:ext>
          </c:extLst>
        </c:ser>
        <c:ser>
          <c:idx val="6"/>
          <c:order val="6"/>
          <c:tx>
            <c:strRef>
              <c:f>Folha1!$H$1</c:f>
              <c:strCache>
                <c:ptCount val="1"/>
                <c:pt idx="0">
                  <c:v>CAPE HOOPER</c:v>
                </c:pt>
              </c:strCache>
            </c:strRef>
          </c:tx>
          <c:spPr>
            <a:ln w="19050" cap="rnd">
              <a:solidFill>
                <a:srgbClr val="FFC000"/>
              </a:solidFill>
              <a:round/>
            </a:ln>
            <a:effectLst/>
          </c:spPr>
          <c:marker>
            <c:symbol val="none"/>
          </c:marker>
          <c:xVal>
            <c:numRef>
              <c:f>Folha1!$A$2:$A$140</c:f>
              <c:numCache>
                <c:formatCode>General</c:formatCode>
                <c:ptCount val="139"/>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Folha1!$H$2:$H$140</c:f>
              <c:numCache>
                <c:formatCode>General</c:formatCode>
                <c:ptCount val="139"/>
                <c:pt idx="77">
                  <c:v>-11.68</c:v>
                </c:pt>
                <c:pt idx="78">
                  <c:v>-12.08</c:v>
                </c:pt>
                <c:pt idx="79">
                  <c:v>-12.35</c:v>
                </c:pt>
                <c:pt idx="80">
                  <c:v>-10.88</c:v>
                </c:pt>
                <c:pt idx="81">
                  <c:v>-13.5</c:v>
                </c:pt>
                <c:pt idx="82">
                  <c:v>-10.83</c:v>
                </c:pt>
                <c:pt idx="83">
                  <c:v>-11.23</c:v>
                </c:pt>
                <c:pt idx="84">
                  <c:v>-12.81</c:v>
                </c:pt>
                <c:pt idx="85">
                  <c:v>-11.26</c:v>
                </c:pt>
                <c:pt idx="86">
                  <c:v>-10.77</c:v>
                </c:pt>
                <c:pt idx="87">
                  <c:v>-11.93</c:v>
                </c:pt>
                <c:pt idx="88">
                  <c:v>-10.7</c:v>
                </c:pt>
                <c:pt idx="89">
                  <c:v>-10.73</c:v>
                </c:pt>
                <c:pt idx="90">
                  <c:v>-12.03</c:v>
                </c:pt>
                <c:pt idx="91">
                  <c:v>-11.97</c:v>
                </c:pt>
                <c:pt idx="92">
                  <c:v>-14.49</c:v>
                </c:pt>
                <c:pt idx="93">
                  <c:v>-12.78</c:v>
                </c:pt>
                <c:pt idx="94">
                  <c:v>-11.47</c:v>
                </c:pt>
                <c:pt idx="95">
                  <c:v>-11.76</c:v>
                </c:pt>
                <c:pt idx="96">
                  <c:v>-12.4</c:v>
                </c:pt>
                <c:pt idx="97">
                  <c:v>-10.43</c:v>
                </c:pt>
                <c:pt idx="98">
                  <c:v>-13.84</c:v>
                </c:pt>
                <c:pt idx="99">
                  <c:v>-11.74</c:v>
                </c:pt>
                <c:pt idx="100">
                  <c:v>-9.85</c:v>
                </c:pt>
                <c:pt idx="101">
                  <c:v>-10.7</c:v>
                </c:pt>
                <c:pt idx="102">
                  <c:v>-11.83</c:v>
                </c:pt>
                <c:pt idx="103">
                  <c:v>-14.16</c:v>
                </c:pt>
                <c:pt idx="104">
                  <c:v>-12.69</c:v>
                </c:pt>
                <c:pt idx="105">
                  <c:v>-11.11</c:v>
                </c:pt>
                <c:pt idx="106">
                  <c:v>-11.98</c:v>
                </c:pt>
                <c:pt idx="107">
                  <c:v>-12.64</c:v>
                </c:pt>
                <c:pt idx="108">
                  <c:v>-10.53</c:v>
                </c:pt>
                <c:pt idx="109">
                  <c:v>-12.72</c:v>
                </c:pt>
              </c:numCache>
            </c:numRef>
          </c:yVal>
          <c:smooth val="0"/>
          <c:extLst>
            <c:ext xmlns:c16="http://schemas.microsoft.com/office/drawing/2014/chart" uri="{C3380CC4-5D6E-409C-BE32-E72D297353CC}">
              <c16:uniqueId val="{00000006-8089-EA4D-B532-688E7F3CCEA1}"/>
            </c:ext>
          </c:extLst>
        </c:ser>
        <c:dLbls>
          <c:showLegendKey val="0"/>
          <c:showVal val="0"/>
          <c:showCatName val="0"/>
          <c:showSerName val="0"/>
          <c:showPercent val="0"/>
          <c:showBubbleSize val="0"/>
        </c:dLbls>
        <c:axId val="1638992224"/>
        <c:axId val="1637434400"/>
      </c:scatterChart>
      <c:valAx>
        <c:axId val="1638992224"/>
        <c:scaling>
          <c:orientation val="minMax"/>
          <c:max val="2017"/>
          <c:min val="193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pt-PT"/>
          </a:p>
        </c:txPr>
        <c:crossAx val="1637434400"/>
        <c:crosses val="autoZero"/>
        <c:crossBetween val="midCat"/>
        <c:minorUnit val="5"/>
      </c:valAx>
      <c:valAx>
        <c:axId val="1637434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pt-PT"/>
          </a:p>
        </c:txPr>
        <c:crossAx val="16389922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pt-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65000"/>
      </a:schemeClr>
    </a:solidFill>
    <a:ln>
      <a:noFill/>
    </a:ln>
    <a:effectLst/>
  </c:spPr>
  <c:txPr>
    <a:bodyPr/>
    <a:lstStyle/>
    <a:p>
      <a:pPr>
        <a:defRPr sz="1050" b="1">
          <a:solidFill>
            <a:schemeClr val="bg1"/>
          </a:solidFill>
        </a:defRPr>
      </a:pPr>
      <a:endParaRPr lang="pt-PT"/>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Folha1!$B$1</c:f>
              <c:strCache>
                <c:ptCount val="1"/>
                <c:pt idx="0">
                  <c:v>REYKJAVIC</c:v>
                </c:pt>
              </c:strCache>
            </c:strRef>
          </c:tx>
          <c:spPr>
            <a:ln w="19050" cap="rnd">
              <a:solidFill>
                <a:srgbClr val="FF0000"/>
              </a:solidFill>
              <a:round/>
            </a:ln>
            <a:effectLst/>
          </c:spPr>
          <c:marker>
            <c:symbol val="none"/>
          </c:marker>
          <c:xVal>
            <c:numRef>
              <c:f>Folha1!$A$2:$A$147</c:f>
              <c:numCache>
                <c:formatCode>General</c:formatCode>
                <c:ptCount val="146"/>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Folha1!$B$2:$B$147</c:f>
              <c:numCache>
                <c:formatCode>General</c:formatCode>
                <c:ptCount val="146"/>
                <c:pt idx="21">
                  <c:v>4.76</c:v>
                </c:pt>
                <c:pt idx="22">
                  <c:v>4.17</c:v>
                </c:pt>
                <c:pt idx="23">
                  <c:v>3.77</c:v>
                </c:pt>
                <c:pt idx="24">
                  <c:v>4.58</c:v>
                </c:pt>
                <c:pt idx="25">
                  <c:v>4.5999999999999996</c:v>
                </c:pt>
                <c:pt idx="26">
                  <c:v>4.4800000000000004</c:v>
                </c:pt>
                <c:pt idx="27">
                  <c:v>3.68</c:v>
                </c:pt>
                <c:pt idx="28">
                  <c:v>4.59</c:v>
                </c:pt>
                <c:pt idx="29">
                  <c:v>4.28</c:v>
                </c:pt>
                <c:pt idx="30">
                  <c:v>3.43</c:v>
                </c:pt>
                <c:pt idx="31">
                  <c:v>4.6100000000000003</c:v>
                </c:pt>
                <c:pt idx="32">
                  <c:v>5.03</c:v>
                </c:pt>
                <c:pt idx="33">
                  <c:v>4.49</c:v>
                </c:pt>
                <c:pt idx="34">
                  <c:v>3.6</c:v>
                </c:pt>
                <c:pt idx="35">
                  <c:v>4.68</c:v>
                </c:pt>
                <c:pt idx="36">
                  <c:v>4.37</c:v>
                </c:pt>
                <c:pt idx="37">
                  <c:v>4.17</c:v>
                </c:pt>
                <c:pt idx="40">
                  <c:v>3.96</c:v>
                </c:pt>
                <c:pt idx="41">
                  <c:v>3.84</c:v>
                </c:pt>
                <c:pt idx="42">
                  <c:v>4.34</c:v>
                </c:pt>
                <c:pt idx="43">
                  <c:v>4.67</c:v>
                </c:pt>
                <c:pt idx="44">
                  <c:v>4.24</c:v>
                </c:pt>
                <c:pt idx="45">
                  <c:v>4.71</c:v>
                </c:pt>
                <c:pt idx="47">
                  <c:v>5.03</c:v>
                </c:pt>
                <c:pt idx="48">
                  <c:v>5.89</c:v>
                </c:pt>
                <c:pt idx="49">
                  <c:v>5.68</c:v>
                </c:pt>
                <c:pt idx="50">
                  <c:v>4.74</c:v>
                </c:pt>
                <c:pt idx="51">
                  <c:v>5.15</c:v>
                </c:pt>
                <c:pt idx="52">
                  <c:v>5.55</c:v>
                </c:pt>
                <c:pt idx="53">
                  <c:v>5.94</c:v>
                </c:pt>
                <c:pt idx="54">
                  <c:v>5.0599999999999996</c:v>
                </c:pt>
                <c:pt idx="55">
                  <c:v>5.48</c:v>
                </c:pt>
                <c:pt idx="56">
                  <c:v>5.18</c:v>
                </c:pt>
                <c:pt idx="57">
                  <c:v>4.6100000000000003</c:v>
                </c:pt>
                <c:pt idx="58">
                  <c:v>5.33</c:v>
                </c:pt>
                <c:pt idx="59">
                  <c:v>5.43</c:v>
                </c:pt>
                <c:pt idx="60">
                  <c:v>3.88</c:v>
                </c:pt>
                <c:pt idx="61">
                  <c:v>4.99</c:v>
                </c:pt>
                <c:pt idx="62">
                  <c:v>4.72</c:v>
                </c:pt>
                <c:pt idx="63">
                  <c:v>4.72</c:v>
                </c:pt>
                <c:pt idx="64">
                  <c:v>5.07</c:v>
                </c:pt>
                <c:pt idx="65">
                  <c:v>5.91</c:v>
                </c:pt>
                <c:pt idx="66">
                  <c:v>5.49</c:v>
                </c:pt>
                <c:pt idx="67">
                  <c:v>5.22</c:v>
                </c:pt>
                <c:pt idx="68">
                  <c:v>5.29</c:v>
                </c:pt>
                <c:pt idx="69">
                  <c:v>4.74</c:v>
                </c:pt>
                <c:pt idx="70">
                  <c:v>5.51</c:v>
                </c:pt>
                <c:pt idx="71">
                  <c:v>4.72</c:v>
                </c:pt>
                <c:pt idx="72">
                  <c:v>4.3499999999999996</c:v>
                </c:pt>
                <c:pt idx="73">
                  <c:v>5.13</c:v>
                </c:pt>
                <c:pt idx="74">
                  <c:v>5.0199999999999996</c:v>
                </c:pt>
                <c:pt idx="75">
                  <c:v>4.3099999999999996</c:v>
                </c:pt>
                <c:pt idx="76">
                  <c:v>4.7300000000000004</c:v>
                </c:pt>
                <c:pt idx="77">
                  <c:v>4.9800000000000004</c:v>
                </c:pt>
                <c:pt idx="78">
                  <c:v>4.78</c:v>
                </c:pt>
                <c:pt idx="79">
                  <c:v>4.88</c:v>
                </c:pt>
                <c:pt idx="80">
                  <c:v>5.32</c:v>
                </c:pt>
                <c:pt idx="81">
                  <c:v>4.78</c:v>
                </c:pt>
                <c:pt idx="82">
                  <c:v>4.17</c:v>
                </c:pt>
                <c:pt idx="83">
                  <c:v>4.4800000000000004</c:v>
                </c:pt>
                <c:pt idx="84">
                  <c:v>5.74</c:v>
                </c:pt>
                <c:pt idx="85">
                  <c:v>4.6500000000000004</c:v>
                </c:pt>
                <c:pt idx="86">
                  <c:v>4.74</c:v>
                </c:pt>
                <c:pt idx="87">
                  <c:v>4.4800000000000004</c:v>
                </c:pt>
                <c:pt idx="88">
                  <c:v>4.84</c:v>
                </c:pt>
                <c:pt idx="89">
                  <c:v>4.37</c:v>
                </c:pt>
                <c:pt idx="90">
                  <c:v>4.33</c:v>
                </c:pt>
                <c:pt idx="91">
                  <c:v>5.05</c:v>
                </c:pt>
                <c:pt idx="92">
                  <c:v>5.57</c:v>
                </c:pt>
                <c:pt idx="93">
                  <c:v>4.74</c:v>
                </c:pt>
                <c:pt idx="94">
                  <c:v>5.14</c:v>
                </c:pt>
                <c:pt idx="95">
                  <c:v>4.3099999999999996</c:v>
                </c:pt>
                <c:pt idx="96">
                  <c:v>4.8600000000000003</c:v>
                </c:pt>
                <c:pt idx="97">
                  <c:v>4.4800000000000004</c:v>
                </c:pt>
                <c:pt idx="98">
                  <c:v>4.67</c:v>
                </c:pt>
                <c:pt idx="99">
                  <c:v>3.3</c:v>
                </c:pt>
                <c:pt idx="100">
                  <c:v>4.62</c:v>
                </c:pt>
                <c:pt idx="101">
                  <c:v>3.69</c:v>
                </c:pt>
                <c:pt idx="102">
                  <c:v>4.08</c:v>
                </c:pt>
                <c:pt idx="103">
                  <c:v>3.49</c:v>
                </c:pt>
                <c:pt idx="104">
                  <c:v>4.1399999999999997</c:v>
                </c:pt>
                <c:pt idx="105">
                  <c:v>4.7300000000000004</c:v>
                </c:pt>
                <c:pt idx="106">
                  <c:v>4.26</c:v>
                </c:pt>
                <c:pt idx="107">
                  <c:v>5.04</c:v>
                </c:pt>
                <c:pt idx="108">
                  <c:v>4.4800000000000004</c:v>
                </c:pt>
                <c:pt idx="109">
                  <c:v>3.88</c:v>
                </c:pt>
                <c:pt idx="110">
                  <c:v>4.51</c:v>
                </c:pt>
                <c:pt idx="111">
                  <c:v>5.0199999999999996</c:v>
                </c:pt>
                <c:pt idx="112">
                  <c:v>4.46</c:v>
                </c:pt>
                <c:pt idx="113">
                  <c:v>4.5199999999999996</c:v>
                </c:pt>
                <c:pt idx="114">
                  <c:v>4.03</c:v>
                </c:pt>
                <c:pt idx="115">
                  <c:v>3.7</c:v>
                </c:pt>
                <c:pt idx="116">
                  <c:v>4.96</c:v>
                </c:pt>
                <c:pt idx="117">
                  <c:v>4.8899999999999997</c:v>
                </c:pt>
                <c:pt idx="118">
                  <c:v>4.79</c:v>
                </c:pt>
                <c:pt idx="119">
                  <c:v>4.6500000000000004</c:v>
                </c:pt>
                <c:pt idx="120">
                  <c:v>4.4400000000000004</c:v>
                </c:pt>
                <c:pt idx="121">
                  <c:v>4.96</c:v>
                </c:pt>
                <c:pt idx="122">
                  <c:v>5.22</c:v>
                </c:pt>
                <c:pt idx="123">
                  <c:v>6.42</c:v>
                </c:pt>
                <c:pt idx="124">
                  <c:v>5.65</c:v>
                </c:pt>
                <c:pt idx="125">
                  <c:v>4.87</c:v>
                </c:pt>
                <c:pt idx="126">
                  <c:v>5.44</c:v>
                </c:pt>
                <c:pt idx="127">
                  <c:v>5.58</c:v>
                </c:pt>
                <c:pt idx="128">
                  <c:v>5.38</c:v>
                </c:pt>
                <c:pt idx="129">
                  <c:v>5.58</c:v>
                </c:pt>
                <c:pt idx="130">
                  <c:v>5.92</c:v>
                </c:pt>
                <c:pt idx="131">
                  <c:v>5.58</c:v>
                </c:pt>
                <c:pt idx="132">
                  <c:v>5.3</c:v>
                </c:pt>
                <c:pt idx="133">
                  <c:v>5.09</c:v>
                </c:pt>
                <c:pt idx="134">
                  <c:v>6.02</c:v>
                </c:pt>
                <c:pt idx="135">
                  <c:v>4.5</c:v>
                </c:pt>
                <c:pt idx="136">
                  <c:v>5.69</c:v>
                </c:pt>
                <c:pt idx="137">
                  <c:v>5.88</c:v>
                </c:pt>
              </c:numCache>
            </c:numRef>
          </c:yVal>
          <c:smooth val="0"/>
          <c:extLst>
            <c:ext xmlns:c16="http://schemas.microsoft.com/office/drawing/2014/chart" uri="{C3380CC4-5D6E-409C-BE32-E72D297353CC}">
              <c16:uniqueId val="{00000000-288C-8942-A52E-F23A3085EF7A}"/>
            </c:ext>
          </c:extLst>
        </c:ser>
        <c:ser>
          <c:idx val="1"/>
          <c:order val="1"/>
          <c:tx>
            <c:strRef>
              <c:f>Folha1!$E$1</c:f>
              <c:strCache>
                <c:ptCount val="1"/>
                <c:pt idx="0">
                  <c:v>JAN MAYEN</c:v>
                </c:pt>
              </c:strCache>
            </c:strRef>
          </c:tx>
          <c:spPr>
            <a:ln w="19050" cap="rnd">
              <a:solidFill>
                <a:srgbClr val="00B0F0"/>
              </a:solidFill>
              <a:round/>
            </a:ln>
            <a:effectLst/>
          </c:spPr>
          <c:marker>
            <c:symbol val="none"/>
          </c:marker>
          <c:xVal>
            <c:numRef>
              <c:f>Folha1!$A$2:$A$147</c:f>
              <c:numCache>
                <c:formatCode>General</c:formatCode>
                <c:ptCount val="146"/>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Folha1!$E$2:$E$147</c:f>
              <c:numCache>
                <c:formatCode>General</c:formatCode>
                <c:ptCount val="146"/>
                <c:pt idx="42">
                  <c:v>-1.42</c:v>
                </c:pt>
                <c:pt idx="43">
                  <c:v>-1.62</c:v>
                </c:pt>
                <c:pt idx="44">
                  <c:v>-1.1499999999999999</c:v>
                </c:pt>
                <c:pt idx="45">
                  <c:v>-0.97</c:v>
                </c:pt>
                <c:pt idx="46">
                  <c:v>-1.32</c:v>
                </c:pt>
                <c:pt idx="47">
                  <c:v>-1.86</c:v>
                </c:pt>
                <c:pt idx="48">
                  <c:v>-1.38</c:v>
                </c:pt>
                <c:pt idx="49">
                  <c:v>-1.06</c:v>
                </c:pt>
                <c:pt idx="50">
                  <c:v>-0.24</c:v>
                </c:pt>
                <c:pt idx="51">
                  <c:v>-1.1100000000000001</c:v>
                </c:pt>
                <c:pt idx="52">
                  <c:v>-1.42</c:v>
                </c:pt>
                <c:pt idx="53">
                  <c:v>-0.62</c:v>
                </c:pt>
                <c:pt idx="54">
                  <c:v>-0.72</c:v>
                </c:pt>
                <c:pt idx="55">
                  <c:v>-1.1599999999999999</c:v>
                </c:pt>
                <c:pt idx="56">
                  <c:v>-1.53</c:v>
                </c:pt>
                <c:pt idx="57">
                  <c:v>-1.59</c:v>
                </c:pt>
                <c:pt idx="58">
                  <c:v>-0.8</c:v>
                </c:pt>
                <c:pt idx="59">
                  <c:v>7.0000000000000007E-2</c:v>
                </c:pt>
                <c:pt idx="65">
                  <c:v>-0.46</c:v>
                </c:pt>
                <c:pt idx="66">
                  <c:v>-0.6</c:v>
                </c:pt>
                <c:pt idx="67">
                  <c:v>0.04</c:v>
                </c:pt>
                <c:pt idx="68">
                  <c:v>-2.11</c:v>
                </c:pt>
                <c:pt idx="69">
                  <c:v>-1.36</c:v>
                </c:pt>
                <c:pt idx="70">
                  <c:v>-0.11</c:v>
                </c:pt>
                <c:pt idx="71">
                  <c:v>-1.73</c:v>
                </c:pt>
                <c:pt idx="72">
                  <c:v>-1.21</c:v>
                </c:pt>
                <c:pt idx="73">
                  <c:v>-0.93</c:v>
                </c:pt>
                <c:pt idx="74">
                  <c:v>-1.19</c:v>
                </c:pt>
                <c:pt idx="75">
                  <c:v>-1.97</c:v>
                </c:pt>
                <c:pt idx="76">
                  <c:v>-1.52</c:v>
                </c:pt>
                <c:pt idx="77">
                  <c:v>-0.32</c:v>
                </c:pt>
                <c:pt idx="78">
                  <c:v>-0.52</c:v>
                </c:pt>
                <c:pt idx="79">
                  <c:v>-1.66</c:v>
                </c:pt>
                <c:pt idx="80">
                  <c:v>7.0000000000000007E-2</c:v>
                </c:pt>
                <c:pt idx="81">
                  <c:v>-0.69</c:v>
                </c:pt>
                <c:pt idx="82">
                  <c:v>-1.72</c:v>
                </c:pt>
                <c:pt idx="84">
                  <c:v>-1.23</c:v>
                </c:pt>
                <c:pt idx="85">
                  <c:v>-1.21</c:v>
                </c:pt>
                <c:pt idx="86">
                  <c:v>-2.4700000000000002</c:v>
                </c:pt>
                <c:pt idx="87">
                  <c:v>-2.34</c:v>
                </c:pt>
                <c:pt idx="89">
                  <c:v>-2.93</c:v>
                </c:pt>
                <c:pt idx="90">
                  <c:v>-0.94</c:v>
                </c:pt>
                <c:pt idx="91">
                  <c:v>-2.2200000000000002</c:v>
                </c:pt>
                <c:pt idx="92">
                  <c:v>-0.67</c:v>
                </c:pt>
                <c:pt idx="93">
                  <c:v>-1.98</c:v>
                </c:pt>
                <c:pt idx="94">
                  <c:v>0.25</c:v>
                </c:pt>
                <c:pt idx="95">
                  <c:v>-1.43</c:v>
                </c:pt>
                <c:pt idx="96">
                  <c:v>-0.47</c:v>
                </c:pt>
                <c:pt idx="97">
                  <c:v>-1.5</c:v>
                </c:pt>
                <c:pt idx="98">
                  <c:v>-1.42</c:v>
                </c:pt>
                <c:pt idx="99">
                  <c:v>-1.61</c:v>
                </c:pt>
                <c:pt idx="100">
                  <c:v>-0.3</c:v>
                </c:pt>
                <c:pt idx="101">
                  <c:v>-2</c:v>
                </c:pt>
                <c:pt idx="102">
                  <c:v>-1.87</c:v>
                </c:pt>
                <c:pt idx="103">
                  <c:v>-1.07</c:v>
                </c:pt>
                <c:pt idx="104">
                  <c:v>0.31</c:v>
                </c:pt>
                <c:pt idx="105">
                  <c:v>-0.7</c:v>
                </c:pt>
                <c:pt idx="106">
                  <c:v>-1.22</c:v>
                </c:pt>
                <c:pt idx="107">
                  <c:v>-0.38</c:v>
                </c:pt>
                <c:pt idx="108">
                  <c:v>-2.5299999999999998</c:v>
                </c:pt>
                <c:pt idx="109">
                  <c:v>-1.19</c:v>
                </c:pt>
                <c:pt idx="110">
                  <c:v>-0.66</c:v>
                </c:pt>
                <c:pt idx="111">
                  <c:v>0.32</c:v>
                </c:pt>
                <c:pt idx="112">
                  <c:v>-0.43</c:v>
                </c:pt>
                <c:pt idx="113">
                  <c:v>-0.28000000000000003</c:v>
                </c:pt>
                <c:pt idx="114">
                  <c:v>-0.17</c:v>
                </c:pt>
                <c:pt idx="115">
                  <c:v>-0.46</c:v>
                </c:pt>
                <c:pt idx="116">
                  <c:v>-0.54</c:v>
                </c:pt>
                <c:pt idx="117">
                  <c:v>-1.39</c:v>
                </c:pt>
                <c:pt idx="118">
                  <c:v>-0.32</c:v>
                </c:pt>
                <c:pt idx="119">
                  <c:v>0.74</c:v>
                </c:pt>
                <c:pt idx="120">
                  <c:v>-0.12</c:v>
                </c:pt>
                <c:pt idx="121">
                  <c:v>-1.1299999999999999</c:v>
                </c:pt>
                <c:pt idx="122">
                  <c:v>1.04</c:v>
                </c:pt>
                <c:pt idx="123">
                  <c:v>0.78</c:v>
                </c:pt>
                <c:pt idx="124">
                  <c:v>0.69</c:v>
                </c:pt>
                <c:pt idx="125">
                  <c:v>0.38</c:v>
                </c:pt>
                <c:pt idx="126">
                  <c:v>0.94</c:v>
                </c:pt>
                <c:pt idx="127">
                  <c:v>0.4</c:v>
                </c:pt>
                <c:pt idx="128">
                  <c:v>0.64</c:v>
                </c:pt>
                <c:pt idx="129">
                  <c:v>0.81</c:v>
                </c:pt>
                <c:pt idx="130">
                  <c:v>0.62</c:v>
                </c:pt>
                <c:pt idx="131">
                  <c:v>1.08</c:v>
                </c:pt>
                <c:pt idx="132">
                  <c:v>0.2</c:v>
                </c:pt>
                <c:pt idx="133">
                  <c:v>0.14000000000000001</c:v>
                </c:pt>
                <c:pt idx="134">
                  <c:v>2.0299999999999998</c:v>
                </c:pt>
                <c:pt idx="135">
                  <c:v>0.87</c:v>
                </c:pt>
                <c:pt idx="136">
                  <c:v>1.94</c:v>
                </c:pt>
                <c:pt idx="137">
                  <c:v>1.75</c:v>
                </c:pt>
              </c:numCache>
            </c:numRef>
          </c:yVal>
          <c:smooth val="0"/>
          <c:extLst>
            <c:ext xmlns:c16="http://schemas.microsoft.com/office/drawing/2014/chart" uri="{C3380CC4-5D6E-409C-BE32-E72D297353CC}">
              <c16:uniqueId val="{00000001-288C-8942-A52E-F23A3085EF7A}"/>
            </c:ext>
          </c:extLst>
        </c:ser>
        <c:ser>
          <c:idx val="2"/>
          <c:order val="2"/>
          <c:tx>
            <c:strRef>
              <c:f>Folha1!$C$1</c:f>
              <c:strCache>
                <c:ptCount val="1"/>
                <c:pt idx="0">
                  <c:v>STYKHOLSMUR</c:v>
                </c:pt>
              </c:strCache>
            </c:strRef>
          </c:tx>
          <c:spPr>
            <a:ln w="19050" cap="rnd">
              <a:solidFill>
                <a:srgbClr val="FFC000"/>
              </a:solidFill>
              <a:round/>
            </a:ln>
            <a:effectLst/>
          </c:spPr>
          <c:marker>
            <c:symbol val="none"/>
          </c:marker>
          <c:xVal>
            <c:numRef>
              <c:f>Folha1!$A$2:$A$147</c:f>
              <c:numCache>
                <c:formatCode>General</c:formatCode>
                <c:ptCount val="146"/>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Folha1!$C$2:$C$147</c:f>
              <c:numCache>
                <c:formatCode>General</c:formatCode>
                <c:ptCount val="146"/>
                <c:pt idx="4">
                  <c:v>3.19</c:v>
                </c:pt>
                <c:pt idx="5">
                  <c:v>2.09</c:v>
                </c:pt>
                <c:pt idx="6">
                  <c:v>1.94</c:v>
                </c:pt>
                <c:pt idx="7">
                  <c:v>2.15</c:v>
                </c:pt>
                <c:pt idx="8">
                  <c:v>2.4</c:v>
                </c:pt>
                <c:pt idx="9">
                  <c:v>3.74</c:v>
                </c:pt>
                <c:pt idx="10">
                  <c:v>3.45</c:v>
                </c:pt>
                <c:pt idx="11">
                  <c:v>3.84</c:v>
                </c:pt>
                <c:pt idx="12">
                  <c:v>1.33</c:v>
                </c:pt>
                <c:pt idx="13">
                  <c:v>3.03</c:v>
                </c:pt>
                <c:pt idx="14">
                  <c:v>3.74</c:v>
                </c:pt>
                <c:pt idx="15">
                  <c:v>3.3</c:v>
                </c:pt>
                <c:pt idx="16">
                  <c:v>2.8</c:v>
                </c:pt>
                <c:pt idx="17">
                  <c:v>3.26</c:v>
                </c:pt>
                <c:pt idx="18">
                  <c:v>3.24</c:v>
                </c:pt>
                <c:pt idx="19">
                  <c:v>2.68</c:v>
                </c:pt>
                <c:pt idx="20">
                  <c:v>3.4</c:v>
                </c:pt>
                <c:pt idx="21">
                  <c:v>3.93</c:v>
                </c:pt>
                <c:pt idx="22">
                  <c:v>2.4500000000000002</c:v>
                </c:pt>
                <c:pt idx="23">
                  <c:v>2.4700000000000002</c:v>
                </c:pt>
                <c:pt idx="24">
                  <c:v>3.13</c:v>
                </c:pt>
                <c:pt idx="25">
                  <c:v>3.25</c:v>
                </c:pt>
                <c:pt idx="26">
                  <c:v>3.26</c:v>
                </c:pt>
                <c:pt idx="27">
                  <c:v>2.1800000000000002</c:v>
                </c:pt>
                <c:pt idx="28">
                  <c:v>4.25</c:v>
                </c:pt>
                <c:pt idx="29">
                  <c:v>4.07</c:v>
                </c:pt>
                <c:pt idx="30">
                  <c:v>2.56</c:v>
                </c:pt>
                <c:pt idx="31">
                  <c:v>3.33</c:v>
                </c:pt>
                <c:pt idx="32">
                  <c:v>3.92</c:v>
                </c:pt>
                <c:pt idx="33">
                  <c:v>3.65</c:v>
                </c:pt>
                <c:pt idx="34">
                  <c:v>2.78</c:v>
                </c:pt>
                <c:pt idx="35">
                  <c:v>3.82</c:v>
                </c:pt>
                <c:pt idx="36">
                  <c:v>3.68</c:v>
                </c:pt>
                <c:pt idx="37">
                  <c:v>2.81</c:v>
                </c:pt>
                <c:pt idx="38">
                  <c:v>2.7</c:v>
                </c:pt>
                <c:pt idx="39">
                  <c:v>2.97</c:v>
                </c:pt>
                <c:pt idx="40">
                  <c:v>3.22</c:v>
                </c:pt>
                <c:pt idx="41">
                  <c:v>3.25</c:v>
                </c:pt>
                <c:pt idx="42">
                  <c:v>3.57</c:v>
                </c:pt>
                <c:pt idx="43">
                  <c:v>3.28</c:v>
                </c:pt>
                <c:pt idx="44">
                  <c:v>3.38</c:v>
                </c:pt>
                <c:pt idx="45">
                  <c:v>3.84</c:v>
                </c:pt>
                <c:pt idx="46">
                  <c:v>3.69</c:v>
                </c:pt>
                <c:pt idx="47">
                  <c:v>3.73</c:v>
                </c:pt>
                <c:pt idx="48">
                  <c:v>4.58</c:v>
                </c:pt>
                <c:pt idx="49">
                  <c:v>3.38</c:v>
                </c:pt>
                <c:pt idx="50">
                  <c:v>3.75</c:v>
                </c:pt>
                <c:pt idx="51">
                  <c:v>3.84</c:v>
                </c:pt>
                <c:pt idx="52">
                  <c:v>4.1100000000000003</c:v>
                </c:pt>
                <c:pt idx="53">
                  <c:v>4.68</c:v>
                </c:pt>
                <c:pt idx="54">
                  <c:v>4.33</c:v>
                </c:pt>
                <c:pt idx="55">
                  <c:v>3.66</c:v>
                </c:pt>
                <c:pt idx="56">
                  <c:v>4.0999999999999996</c:v>
                </c:pt>
                <c:pt idx="57">
                  <c:v>3.6</c:v>
                </c:pt>
                <c:pt idx="58">
                  <c:v>4.0999999999999996</c:v>
                </c:pt>
                <c:pt idx="59">
                  <c:v>4.8099999999999996</c:v>
                </c:pt>
                <c:pt idx="60">
                  <c:v>3.62</c:v>
                </c:pt>
                <c:pt idx="61">
                  <c:v>5</c:v>
                </c:pt>
                <c:pt idx="62">
                  <c:v>3.97</c:v>
                </c:pt>
                <c:pt idx="63">
                  <c:v>3.13</c:v>
                </c:pt>
                <c:pt idx="64">
                  <c:v>3.74</c:v>
                </c:pt>
                <c:pt idx="65">
                  <c:v>4.13</c:v>
                </c:pt>
                <c:pt idx="66">
                  <c:v>4.01</c:v>
                </c:pt>
                <c:pt idx="67">
                  <c:v>3.54</c:v>
                </c:pt>
                <c:pt idx="68">
                  <c:v>3.44</c:v>
                </c:pt>
                <c:pt idx="69">
                  <c:v>3.18</c:v>
                </c:pt>
                <c:pt idx="70">
                  <c:v>3.41</c:v>
                </c:pt>
                <c:pt idx="71">
                  <c:v>3.04</c:v>
                </c:pt>
                <c:pt idx="72">
                  <c:v>3.25</c:v>
                </c:pt>
                <c:pt idx="73">
                  <c:v>4.01</c:v>
                </c:pt>
                <c:pt idx="74">
                  <c:v>3.85</c:v>
                </c:pt>
                <c:pt idx="75">
                  <c:v>3.46</c:v>
                </c:pt>
                <c:pt idx="76">
                  <c:v>3.81</c:v>
                </c:pt>
                <c:pt idx="77">
                  <c:v>4.13</c:v>
                </c:pt>
                <c:pt idx="78">
                  <c:v>3.57</c:v>
                </c:pt>
                <c:pt idx="79">
                  <c:v>3.93</c:v>
                </c:pt>
                <c:pt idx="80">
                  <c:v>4.4800000000000004</c:v>
                </c:pt>
                <c:pt idx="81">
                  <c:v>3.94</c:v>
                </c:pt>
                <c:pt idx="82">
                  <c:v>3.28</c:v>
                </c:pt>
                <c:pt idx="83">
                  <c:v>3.18</c:v>
                </c:pt>
                <c:pt idx="86">
                  <c:v>3.5</c:v>
                </c:pt>
                <c:pt idx="87">
                  <c:v>3.3</c:v>
                </c:pt>
                <c:pt idx="88">
                  <c:v>3.53</c:v>
                </c:pt>
                <c:pt idx="89">
                  <c:v>2.96</c:v>
                </c:pt>
                <c:pt idx="90">
                  <c:v>3.18</c:v>
                </c:pt>
                <c:pt idx="91">
                  <c:v>3.61</c:v>
                </c:pt>
                <c:pt idx="92">
                  <c:v>4.53</c:v>
                </c:pt>
                <c:pt idx="93">
                  <c:v>3.79</c:v>
                </c:pt>
                <c:pt idx="94">
                  <c:v>4.43</c:v>
                </c:pt>
                <c:pt idx="95">
                  <c:v>3.46</c:v>
                </c:pt>
                <c:pt idx="96">
                  <c:v>4.29</c:v>
                </c:pt>
                <c:pt idx="97">
                  <c:v>3.65</c:v>
                </c:pt>
                <c:pt idx="98">
                  <c:v>3.99</c:v>
                </c:pt>
                <c:pt idx="99">
                  <c:v>2.56</c:v>
                </c:pt>
                <c:pt idx="100">
                  <c:v>4.1900000000000004</c:v>
                </c:pt>
                <c:pt idx="101">
                  <c:v>2.69</c:v>
                </c:pt>
                <c:pt idx="102">
                  <c:v>3.29</c:v>
                </c:pt>
                <c:pt idx="103">
                  <c:v>2.75</c:v>
                </c:pt>
                <c:pt idx="104">
                  <c:v>3.6</c:v>
                </c:pt>
                <c:pt idx="105">
                  <c:v>4.03</c:v>
                </c:pt>
                <c:pt idx="106">
                  <c:v>3.53</c:v>
                </c:pt>
                <c:pt idx="107">
                  <c:v>4.5</c:v>
                </c:pt>
                <c:pt idx="108">
                  <c:v>3.63</c:v>
                </c:pt>
                <c:pt idx="109">
                  <c:v>3.47</c:v>
                </c:pt>
                <c:pt idx="110">
                  <c:v>4.03</c:v>
                </c:pt>
                <c:pt idx="111">
                  <c:v>4.53</c:v>
                </c:pt>
                <c:pt idx="112">
                  <c:v>4.1100000000000003</c:v>
                </c:pt>
                <c:pt idx="113">
                  <c:v>3.89</c:v>
                </c:pt>
                <c:pt idx="114">
                  <c:v>3.35</c:v>
                </c:pt>
                <c:pt idx="115">
                  <c:v>2.92</c:v>
                </c:pt>
                <c:pt idx="116">
                  <c:v>4.3</c:v>
                </c:pt>
                <c:pt idx="117">
                  <c:v>3.94</c:v>
                </c:pt>
                <c:pt idx="118">
                  <c:v>3.84</c:v>
                </c:pt>
                <c:pt idx="119">
                  <c:v>3.89</c:v>
                </c:pt>
                <c:pt idx="120">
                  <c:v>4.05</c:v>
                </c:pt>
                <c:pt idx="130">
                  <c:v>5.35</c:v>
                </c:pt>
                <c:pt idx="131">
                  <c:v>4.72</c:v>
                </c:pt>
                <c:pt idx="132">
                  <c:v>4.67</c:v>
                </c:pt>
                <c:pt idx="133">
                  <c:v>4.5199999999999996</c:v>
                </c:pt>
                <c:pt idx="134">
                  <c:v>5.29</c:v>
                </c:pt>
                <c:pt idx="135">
                  <c:v>3.98</c:v>
                </c:pt>
                <c:pt idx="136">
                  <c:v>5.28</c:v>
                </c:pt>
                <c:pt idx="137">
                  <c:v>5.28</c:v>
                </c:pt>
              </c:numCache>
            </c:numRef>
          </c:yVal>
          <c:smooth val="0"/>
          <c:extLst>
            <c:ext xmlns:c16="http://schemas.microsoft.com/office/drawing/2014/chart" uri="{C3380CC4-5D6E-409C-BE32-E72D297353CC}">
              <c16:uniqueId val="{00000002-288C-8942-A52E-F23A3085EF7A}"/>
            </c:ext>
          </c:extLst>
        </c:ser>
        <c:ser>
          <c:idx val="3"/>
          <c:order val="3"/>
          <c:tx>
            <c:strRef>
              <c:f>Folha1!$D$1</c:f>
              <c:strCache>
                <c:ptCount val="1"/>
                <c:pt idx="0">
                  <c:v>GRIMSEY</c:v>
                </c:pt>
              </c:strCache>
            </c:strRef>
          </c:tx>
          <c:spPr>
            <a:ln w="19050" cap="rnd">
              <a:solidFill>
                <a:schemeClr val="accent6">
                  <a:lumMod val="50000"/>
                </a:schemeClr>
              </a:solidFill>
              <a:round/>
            </a:ln>
            <a:effectLst/>
          </c:spPr>
          <c:marker>
            <c:symbol val="none"/>
          </c:marker>
          <c:xVal>
            <c:numRef>
              <c:f>Folha1!$A$2:$A$147</c:f>
              <c:numCache>
                <c:formatCode>General</c:formatCode>
                <c:ptCount val="146"/>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xVal>
          <c:yVal>
            <c:numRef>
              <c:f>Folha1!$D$2:$D$147</c:f>
              <c:numCache>
                <c:formatCode>General</c:formatCode>
                <c:ptCount val="146"/>
                <c:pt idx="0">
                  <c:v>2.2400000000000002</c:v>
                </c:pt>
                <c:pt idx="1">
                  <c:v>-0.52</c:v>
                </c:pt>
                <c:pt idx="2">
                  <c:v>-0.73</c:v>
                </c:pt>
                <c:pt idx="3">
                  <c:v>1.82</c:v>
                </c:pt>
                <c:pt idx="4">
                  <c:v>2.2799999999999998</c:v>
                </c:pt>
                <c:pt idx="5">
                  <c:v>0.68</c:v>
                </c:pt>
                <c:pt idx="6">
                  <c:v>-0.16</c:v>
                </c:pt>
                <c:pt idx="7">
                  <c:v>0.02</c:v>
                </c:pt>
                <c:pt idx="8">
                  <c:v>-0.23</c:v>
                </c:pt>
                <c:pt idx="9">
                  <c:v>2.68</c:v>
                </c:pt>
                <c:pt idx="10">
                  <c:v>1.84</c:v>
                </c:pt>
                <c:pt idx="11">
                  <c:v>1.63</c:v>
                </c:pt>
                <c:pt idx="12">
                  <c:v>-0.87</c:v>
                </c:pt>
                <c:pt idx="13">
                  <c:v>1.1399999999999999</c:v>
                </c:pt>
                <c:pt idx="14">
                  <c:v>2.4700000000000002</c:v>
                </c:pt>
                <c:pt idx="15">
                  <c:v>1.22</c:v>
                </c:pt>
                <c:pt idx="17">
                  <c:v>1.76</c:v>
                </c:pt>
                <c:pt idx="18">
                  <c:v>1.89</c:v>
                </c:pt>
                <c:pt idx="19">
                  <c:v>1.18</c:v>
                </c:pt>
                <c:pt idx="20">
                  <c:v>1.9</c:v>
                </c:pt>
                <c:pt idx="21">
                  <c:v>2.1800000000000002</c:v>
                </c:pt>
                <c:pt idx="22">
                  <c:v>-0.2</c:v>
                </c:pt>
                <c:pt idx="23">
                  <c:v>0.72</c:v>
                </c:pt>
                <c:pt idx="24">
                  <c:v>2.0299999999999998</c:v>
                </c:pt>
                <c:pt idx="25">
                  <c:v>1.44</c:v>
                </c:pt>
                <c:pt idx="26">
                  <c:v>1.35</c:v>
                </c:pt>
                <c:pt idx="27">
                  <c:v>0.26</c:v>
                </c:pt>
                <c:pt idx="28">
                  <c:v>2.9</c:v>
                </c:pt>
                <c:pt idx="29">
                  <c:v>2.39</c:v>
                </c:pt>
                <c:pt idx="30">
                  <c:v>0.92</c:v>
                </c:pt>
                <c:pt idx="31">
                  <c:v>1.53</c:v>
                </c:pt>
                <c:pt idx="32">
                  <c:v>2.29</c:v>
                </c:pt>
                <c:pt idx="33">
                  <c:v>2.1</c:v>
                </c:pt>
                <c:pt idx="34">
                  <c:v>1.02</c:v>
                </c:pt>
                <c:pt idx="35">
                  <c:v>1.36</c:v>
                </c:pt>
                <c:pt idx="36">
                  <c:v>2.11</c:v>
                </c:pt>
                <c:pt idx="37">
                  <c:v>0.73</c:v>
                </c:pt>
                <c:pt idx="38">
                  <c:v>0.52</c:v>
                </c:pt>
                <c:pt idx="39">
                  <c:v>0.98</c:v>
                </c:pt>
                <c:pt idx="40">
                  <c:v>1.84</c:v>
                </c:pt>
                <c:pt idx="41">
                  <c:v>1.23</c:v>
                </c:pt>
                <c:pt idx="42">
                  <c:v>1.86</c:v>
                </c:pt>
                <c:pt idx="43">
                  <c:v>2.17</c:v>
                </c:pt>
                <c:pt idx="44">
                  <c:v>1.33</c:v>
                </c:pt>
                <c:pt idx="45">
                  <c:v>2.4900000000000002</c:v>
                </c:pt>
                <c:pt idx="46">
                  <c:v>2.35</c:v>
                </c:pt>
                <c:pt idx="48">
                  <c:v>3.58</c:v>
                </c:pt>
                <c:pt idx="49">
                  <c:v>2.68</c:v>
                </c:pt>
                <c:pt idx="50">
                  <c:v>2.12</c:v>
                </c:pt>
                <c:pt idx="61">
                  <c:v>2.99</c:v>
                </c:pt>
                <c:pt idx="62">
                  <c:v>3.16</c:v>
                </c:pt>
                <c:pt idx="63">
                  <c:v>2.0699999999999998</c:v>
                </c:pt>
                <c:pt idx="64">
                  <c:v>2.61</c:v>
                </c:pt>
                <c:pt idx="65">
                  <c:v>3.08</c:v>
                </c:pt>
                <c:pt idx="66">
                  <c:v>3.03</c:v>
                </c:pt>
                <c:pt idx="67">
                  <c:v>3.13</c:v>
                </c:pt>
                <c:pt idx="68">
                  <c:v>2.5</c:v>
                </c:pt>
                <c:pt idx="69">
                  <c:v>1.85</c:v>
                </c:pt>
                <c:pt idx="71">
                  <c:v>1.74</c:v>
                </c:pt>
                <c:pt idx="72">
                  <c:v>1.75</c:v>
                </c:pt>
                <c:pt idx="73">
                  <c:v>2.41</c:v>
                </c:pt>
                <c:pt idx="74">
                  <c:v>2.34</c:v>
                </c:pt>
                <c:pt idx="75">
                  <c:v>2.13</c:v>
                </c:pt>
                <c:pt idx="76">
                  <c:v>1.61</c:v>
                </c:pt>
                <c:pt idx="77">
                  <c:v>2.39</c:v>
                </c:pt>
                <c:pt idx="78">
                  <c:v>1.76</c:v>
                </c:pt>
                <c:pt idx="79">
                  <c:v>2.33</c:v>
                </c:pt>
                <c:pt idx="80">
                  <c:v>2.84</c:v>
                </c:pt>
                <c:pt idx="81">
                  <c:v>2.3199999999999998</c:v>
                </c:pt>
                <c:pt idx="82">
                  <c:v>1.63</c:v>
                </c:pt>
                <c:pt idx="85">
                  <c:v>1.56</c:v>
                </c:pt>
                <c:pt idx="86">
                  <c:v>1.9</c:v>
                </c:pt>
                <c:pt idx="87">
                  <c:v>1.48</c:v>
                </c:pt>
                <c:pt idx="88">
                  <c:v>0.95</c:v>
                </c:pt>
                <c:pt idx="89">
                  <c:v>1.1599999999999999</c:v>
                </c:pt>
                <c:pt idx="90">
                  <c:v>1.79</c:v>
                </c:pt>
                <c:pt idx="91">
                  <c:v>1.7</c:v>
                </c:pt>
                <c:pt idx="92">
                  <c:v>3.33</c:v>
                </c:pt>
                <c:pt idx="93">
                  <c:v>2.42</c:v>
                </c:pt>
                <c:pt idx="94">
                  <c:v>3.16</c:v>
                </c:pt>
                <c:pt idx="95">
                  <c:v>1.87</c:v>
                </c:pt>
                <c:pt idx="96">
                  <c:v>3.04</c:v>
                </c:pt>
                <c:pt idx="97">
                  <c:v>2.4</c:v>
                </c:pt>
                <c:pt idx="98">
                  <c:v>2.69</c:v>
                </c:pt>
                <c:pt idx="99">
                  <c:v>1.08</c:v>
                </c:pt>
                <c:pt idx="100">
                  <c:v>3.38</c:v>
                </c:pt>
                <c:pt idx="111">
                  <c:v>3.71</c:v>
                </c:pt>
                <c:pt idx="112">
                  <c:v>2.96</c:v>
                </c:pt>
                <c:pt idx="113">
                  <c:v>2.48</c:v>
                </c:pt>
                <c:pt idx="114">
                  <c:v>2.83</c:v>
                </c:pt>
                <c:pt idx="115">
                  <c:v>2.4900000000000002</c:v>
                </c:pt>
                <c:pt idx="116">
                  <c:v>3.52</c:v>
                </c:pt>
              </c:numCache>
            </c:numRef>
          </c:yVal>
          <c:smooth val="0"/>
          <c:extLst>
            <c:ext xmlns:c16="http://schemas.microsoft.com/office/drawing/2014/chart" uri="{C3380CC4-5D6E-409C-BE32-E72D297353CC}">
              <c16:uniqueId val="{00000003-288C-8942-A52E-F23A3085EF7A}"/>
            </c:ext>
          </c:extLst>
        </c:ser>
        <c:dLbls>
          <c:showLegendKey val="0"/>
          <c:showVal val="0"/>
          <c:showCatName val="0"/>
          <c:showSerName val="0"/>
          <c:showPercent val="0"/>
          <c:showBubbleSize val="0"/>
        </c:dLbls>
        <c:axId val="1240094368"/>
        <c:axId val="1239934960"/>
      </c:scatterChart>
      <c:valAx>
        <c:axId val="1240094368"/>
        <c:scaling>
          <c:orientation val="minMax"/>
          <c:max val="2020"/>
          <c:min val="188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b" anchorCtr="1"/>
          <a:lstStyle/>
          <a:p>
            <a:pPr>
              <a:defRPr sz="1000" b="1" i="0" u="none" strike="noStrike" kern="1200" baseline="0">
                <a:solidFill>
                  <a:schemeClr val="tx1">
                    <a:lumMod val="65000"/>
                    <a:lumOff val="35000"/>
                  </a:schemeClr>
                </a:solidFill>
                <a:latin typeface="+mn-lt"/>
                <a:ea typeface="+mn-ea"/>
                <a:cs typeface="+mn-cs"/>
              </a:defRPr>
            </a:pPr>
            <a:endParaRPr lang="pt-PT"/>
          </a:p>
        </c:txPr>
        <c:crossAx val="1239934960"/>
        <c:crossesAt val="-3"/>
        <c:crossBetween val="midCat"/>
      </c:valAx>
      <c:valAx>
        <c:axId val="1239934960"/>
        <c:scaling>
          <c:orientation val="minMax"/>
          <c:min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pt-PT"/>
          </a:p>
        </c:txPr>
        <c:crossAx val="1240094368"/>
        <c:crosses val="autoZero"/>
        <c:crossBetween val="midCat"/>
      </c:valAx>
      <c:spPr>
        <a:solidFill>
          <a:schemeClr val="tx1">
            <a:lumMod val="7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pt-P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PT"/>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rgbClr val="FF0000"/>
                </a:solidFill>
              </a:rPr>
              <a:t>ANGMAGSSALIK</a:t>
            </a:r>
          </a:p>
        </c:rich>
      </c:tx>
      <c:layout>
        <c:manualLayout>
          <c:xMode val="edge"/>
          <c:yMode val="edge"/>
          <c:x val="0.41208964264082376"/>
          <c:y val="5.03067789242852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PT"/>
        </a:p>
      </c:txPr>
    </c:title>
    <c:autoTitleDeleted val="0"/>
    <c:plotArea>
      <c:layout>
        <c:manualLayout>
          <c:layoutTarget val="inner"/>
          <c:xMode val="edge"/>
          <c:yMode val="edge"/>
          <c:x val="2.8930210646746085E-2"/>
          <c:y val="3.0199383854191148E-2"/>
          <c:w val="0.95463071542022915"/>
          <c:h val="0.88406102362204719"/>
        </c:manualLayout>
      </c:layout>
      <c:scatterChart>
        <c:scatterStyle val="lineMarker"/>
        <c:varyColors val="0"/>
        <c:ser>
          <c:idx val="0"/>
          <c:order val="0"/>
          <c:tx>
            <c:strRef>
              <c:f>Folha1!$K$1</c:f>
              <c:strCache>
                <c:ptCount val="1"/>
                <c:pt idx="0">
                  <c:v>ANGMAGSSALIK</c:v>
                </c:pt>
              </c:strCache>
            </c:strRef>
          </c:tx>
          <c:spPr>
            <a:ln w="19050" cap="rnd">
              <a:solidFill>
                <a:schemeClr val="accent1"/>
              </a:solidFill>
              <a:round/>
            </a:ln>
            <a:effectLst/>
          </c:spPr>
          <c:marker>
            <c:symbol val="none"/>
          </c:marker>
          <c:xVal>
            <c:numRef>
              <c:f>Folha1!$J$2:$J$142</c:f>
              <c:numCache>
                <c:formatCode>General</c:formatCod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numCache>
            </c:numRef>
          </c:xVal>
          <c:yVal>
            <c:numRef>
              <c:f>Folha1!$K$2:$K$142</c:f>
              <c:numCache>
                <c:formatCode>General</c:formatCode>
                <c:ptCount val="141"/>
                <c:pt idx="15">
                  <c:v>-1.52</c:v>
                </c:pt>
                <c:pt idx="16">
                  <c:v>-2.93</c:v>
                </c:pt>
                <c:pt idx="17">
                  <c:v>-1.67</c:v>
                </c:pt>
                <c:pt idx="18">
                  <c:v>-1.64</c:v>
                </c:pt>
                <c:pt idx="19">
                  <c:v>-3.28</c:v>
                </c:pt>
                <c:pt idx="20">
                  <c:v>-1.34</c:v>
                </c:pt>
                <c:pt idx="21">
                  <c:v>-1.1499999999999999</c:v>
                </c:pt>
                <c:pt idx="22">
                  <c:v>-2.73</c:v>
                </c:pt>
                <c:pt idx="23">
                  <c:v>-2.38</c:v>
                </c:pt>
                <c:pt idx="24">
                  <c:v>-2.67</c:v>
                </c:pt>
                <c:pt idx="25">
                  <c:v>-2.52</c:v>
                </c:pt>
                <c:pt idx="26">
                  <c:v>-2.5099999999999998</c:v>
                </c:pt>
                <c:pt idx="27">
                  <c:v>-2.94</c:v>
                </c:pt>
                <c:pt idx="28">
                  <c:v>-1.1499999999999999</c:v>
                </c:pt>
                <c:pt idx="29">
                  <c:v>-1.45</c:v>
                </c:pt>
                <c:pt idx="30">
                  <c:v>-3.13</c:v>
                </c:pt>
                <c:pt idx="32">
                  <c:v>-1.18</c:v>
                </c:pt>
                <c:pt idx="33">
                  <c:v>-1.41</c:v>
                </c:pt>
                <c:pt idx="34">
                  <c:v>-2.73</c:v>
                </c:pt>
                <c:pt idx="35">
                  <c:v>-1.29</c:v>
                </c:pt>
                <c:pt idx="36">
                  <c:v>-0.5</c:v>
                </c:pt>
                <c:pt idx="37">
                  <c:v>-1.65</c:v>
                </c:pt>
                <c:pt idx="38">
                  <c:v>-2.72</c:v>
                </c:pt>
                <c:pt idx="39">
                  <c:v>-2.2200000000000002</c:v>
                </c:pt>
                <c:pt idx="40">
                  <c:v>-2.29</c:v>
                </c:pt>
                <c:pt idx="41">
                  <c:v>-2.38</c:v>
                </c:pt>
                <c:pt idx="42">
                  <c:v>-1.38</c:v>
                </c:pt>
                <c:pt idx="43">
                  <c:v>-0.93</c:v>
                </c:pt>
                <c:pt idx="44">
                  <c:v>-1.84</c:v>
                </c:pt>
                <c:pt idx="45">
                  <c:v>-1.08</c:v>
                </c:pt>
                <c:pt idx="46">
                  <c:v>-0.17</c:v>
                </c:pt>
                <c:pt idx="47">
                  <c:v>-0.12</c:v>
                </c:pt>
                <c:pt idx="48">
                  <c:v>0.71</c:v>
                </c:pt>
                <c:pt idx="49">
                  <c:v>0.93</c:v>
                </c:pt>
                <c:pt idx="50">
                  <c:v>-0.48</c:v>
                </c:pt>
                <c:pt idx="51">
                  <c:v>-0.83</c:v>
                </c:pt>
                <c:pt idx="52">
                  <c:v>0.48</c:v>
                </c:pt>
                <c:pt idx="53">
                  <c:v>-0.15</c:v>
                </c:pt>
                <c:pt idx="54">
                  <c:v>-0.33</c:v>
                </c:pt>
                <c:pt idx="55">
                  <c:v>-0.25</c:v>
                </c:pt>
                <c:pt idx="56">
                  <c:v>-0.87</c:v>
                </c:pt>
                <c:pt idx="57">
                  <c:v>-0.92</c:v>
                </c:pt>
                <c:pt idx="58">
                  <c:v>-1.24</c:v>
                </c:pt>
                <c:pt idx="59">
                  <c:v>0.76</c:v>
                </c:pt>
                <c:pt idx="60">
                  <c:v>-0.82</c:v>
                </c:pt>
                <c:pt idx="61">
                  <c:v>0.52</c:v>
                </c:pt>
                <c:pt idx="62">
                  <c:v>0.17</c:v>
                </c:pt>
                <c:pt idx="63">
                  <c:v>-1.56</c:v>
                </c:pt>
                <c:pt idx="64">
                  <c:v>-0.57999999999999996</c:v>
                </c:pt>
                <c:pt idx="65">
                  <c:v>0.02</c:v>
                </c:pt>
                <c:pt idx="66">
                  <c:v>0.14000000000000001</c:v>
                </c:pt>
                <c:pt idx="67">
                  <c:v>0.43</c:v>
                </c:pt>
                <c:pt idx="68">
                  <c:v>-0.45</c:v>
                </c:pt>
                <c:pt idx="69">
                  <c:v>-1.99</c:v>
                </c:pt>
                <c:pt idx="70">
                  <c:v>-7.0000000000000007E-2</c:v>
                </c:pt>
                <c:pt idx="71">
                  <c:v>-1.17</c:v>
                </c:pt>
                <c:pt idx="72">
                  <c:v>-1.0900000000000001</c:v>
                </c:pt>
                <c:pt idx="73">
                  <c:v>-0.82</c:v>
                </c:pt>
                <c:pt idx="74">
                  <c:v>-0.37</c:v>
                </c:pt>
                <c:pt idx="75">
                  <c:v>-1.08</c:v>
                </c:pt>
                <c:pt idx="76">
                  <c:v>-1.43</c:v>
                </c:pt>
                <c:pt idx="77">
                  <c:v>-0.52</c:v>
                </c:pt>
                <c:pt idx="78">
                  <c:v>-0.85</c:v>
                </c:pt>
                <c:pt idx="79">
                  <c:v>-1.05</c:v>
                </c:pt>
                <c:pt idx="80">
                  <c:v>-0.17</c:v>
                </c:pt>
                <c:pt idx="81">
                  <c:v>-0.75</c:v>
                </c:pt>
                <c:pt idx="82">
                  <c:v>-1.08</c:v>
                </c:pt>
                <c:pt idx="83">
                  <c:v>-1.57</c:v>
                </c:pt>
                <c:pt idx="84">
                  <c:v>-0.28000000000000003</c:v>
                </c:pt>
                <c:pt idx="85">
                  <c:v>-1.22</c:v>
                </c:pt>
                <c:pt idx="86">
                  <c:v>-2.23</c:v>
                </c:pt>
                <c:pt idx="87">
                  <c:v>-2.0699999999999998</c:v>
                </c:pt>
                <c:pt idx="88">
                  <c:v>-2.36</c:v>
                </c:pt>
                <c:pt idx="89">
                  <c:v>-2.4500000000000002</c:v>
                </c:pt>
                <c:pt idx="90">
                  <c:v>-1.48</c:v>
                </c:pt>
                <c:pt idx="91">
                  <c:v>-2.84</c:v>
                </c:pt>
                <c:pt idx="92">
                  <c:v>-1.49</c:v>
                </c:pt>
                <c:pt idx="93">
                  <c:v>-2.1800000000000002</c:v>
                </c:pt>
                <c:pt idx="94">
                  <c:v>-0.67</c:v>
                </c:pt>
                <c:pt idx="95">
                  <c:v>-1.93</c:v>
                </c:pt>
                <c:pt idx="96">
                  <c:v>-1.38</c:v>
                </c:pt>
                <c:pt idx="97">
                  <c:v>-1.1599999999999999</c:v>
                </c:pt>
                <c:pt idx="98">
                  <c:v>-1.4</c:v>
                </c:pt>
                <c:pt idx="99">
                  <c:v>-1.42</c:v>
                </c:pt>
                <c:pt idx="100">
                  <c:v>-0.44</c:v>
                </c:pt>
                <c:pt idx="101">
                  <c:v>-2.75</c:v>
                </c:pt>
                <c:pt idx="102">
                  <c:v>-2.27</c:v>
                </c:pt>
                <c:pt idx="103">
                  <c:v>-3.02</c:v>
                </c:pt>
                <c:pt idx="104">
                  <c:v>-1.94</c:v>
                </c:pt>
                <c:pt idx="105">
                  <c:v>-0.55000000000000004</c:v>
                </c:pt>
                <c:pt idx="106">
                  <c:v>-1.03</c:v>
                </c:pt>
                <c:pt idx="107">
                  <c:v>-0.99</c:v>
                </c:pt>
                <c:pt idx="108">
                  <c:v>-2.04</c:v>
                </c:pt>
                <c:pt idx="109">
                  <c:v>-2.2999999999999998</c:v>
                </c:pt>
                <c:pt idx="110">
                  <c:v>-1.8</c:v>
                </c:pt>
                <c:pt idx="111">
                  <c:v>-0.77</c:v>
                </c:pt>
                <c:pt idx="112">
                  <c:v>-1.66</c:v>
                </c:pt>
                <c:pt idx="113">
                  <c:v>-1.97</c:v>
                </c:pt>
                <c:pt idx="114">
                  <c:v>-1.05</c:v>
                </c:pt>
                <c:pt idx="115">
                  <c:v>-1.66</c:v>
                </c:pt>
                <c:pt idx="116">
                  <c:v>-0.31</c:v>
                </c:pt>
                <c:pt idx="117">
                  <c:v>-1.18</c:v>
                </c:pt>
                <c:pt idx="118">
                  <c:v>-0.89</c:v>
                </c:pt>
                <c:pt idx="119">
                  <c:v>-0.47</c:v>
                </c:pt>
                <c:pt idx="120">
                  <c:v>-0.43</c:v>
                </c:pt>
                <c:pt idx="121">
                  <c:v>-0.92</c:v>
                </c:pt>
                <c:pt idx="122">
                  <c:v>0.12</c:v>
                </c:pt>
                <c:pt idx="123">
                  <c:v>1.66</c:v>
                </c:pt>
                <c:pt idx="124">
                  <c:v>0.25</c:v>
                </c:pt>
                <c:pt idx="125">
                  <c:v>0.2</c:v>
                </c:pt>
                <c:pt idx="126">
                  <c:v>-0.7</c:v>
                </c:pt>
                <c:pt idx="127">
                  <c:v>0.28999999999999998</c:v>
                </c:pt>
                <c:pt idx="128">
                  <c:v>-0.42</c:v>
                </c:pt>
                <c:pt idx="129">
                  <c:v>-0.28999999999999998</c:v>
                </c:pt>
                <c:pt idx="130">
                  <c:v>0.82</c:v>
                </c:pt>
                <c:pt idx="131">
                  <c:v>0.06</c:v>
                </c:pt>
                <c:pt idx="132">
                  <c:v>0.03</c:v>
                </c:pt>
                <c:pt idx="133">
                  <c:v>-1.0900000000000001</c:v>
                </c:pt>
                <c:pt idx="135">
                  <c:v>-0.41</c:v>
                </c:pt>
                <c:pt idx="136">
                  <c:v>1.61</c:v>
                </c:pt>
                <c:pt idx="137">
                  <c:v>0.18</c:v>
                </c:pt>
              </c:numCache>
            </c:numRef>
          </c:yVal>
          <c:smooth val="0"/>
          <c:extLst>
            <c:ext xmlns:c16="http://schemas.microsoft.com/office/drawing/2014/chart" uri="{C3380CC4-5D6E-409C-BE32-E72D297353CC}">
              <c16:uniqueId val="{00000000-D140-A542-BBC4-7213844C7210}"/>
            </c:ext>
          </c:extLst>
        </c:ser>
        <c:dLbls>
          <c:showLegendKey val="0"/>
          <c:showVal val="0"/>
          <c:showCatName val="0"/>
          <c:showSerName val="0"/>
          <c:showPercent val="0"/>
          <c:showBubbleSize val="0"/>
        </c:dLbls>
        <c:axId val="1363777360"/>
        <c:axId val="1331400544"/>
      </c:scatterChart>
      <c:valAx>
        <c:axId val="1363777360"/>
        <c:scaling>
          <c:orientation val="minMax"/>
          <c:max val="2020"/>
          <c:min val="189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1331400544"/>
        <c:crosses val="autoZero"/>
        <c:crossBetween val="midCat"/>
      </c:valAx>
      <c:valAx>
        <c:axId val="1331400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1363777360"/>
        <c:crosses val="autoZero"/>
        <c:crossBetween val="midCat"/>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P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0.30043</cdr:x>
      <cdr:y>0.14231</cdr:y>
    </cdr:from>
    <cdr:to>
      <cdr:x>0.37768</cdr:x>
      <cdr:y>0.28077</cdr:y>
    </cdr:to>
    <cdr:sp macro="" textlink="">
      <cdr:nvSpPr>
        <cdr:cNvPr id="2" name="CaixaDeTexto 1">
          <a:extLst xmlns:a="http://schemas.openxmlformats.org/drawingml/2006/main">
            <a:ext uri="{FF2B5EF4-FFF2-40B4-BE49-F238E27FC236}">
              <a16:creationId xmlns:a16="http://schemas.microsoft.com/office/drawing/2014/main" id="{AA330B41-3685-264F-A808-7B1C3C7F58C4}"/>
            </a:ext>
          </a:extLst>
        </cdr:cNvPr>
        <cdr:cNvSpPr txBox="1"/>
      </cdr:nvSpPr>
      <cdr:spPr>
        <a:xfrm xmlns:a="http://schemas.openxmlformats.org/drawingml/2006/main">
          <a:off x="3556000" y="939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pt-PT" sz="1100"/>
        </a:p>
      </cdr:txBody>
    </cdr:sp>
  </cdr:relSizeAnchor>
  <cdr:relSizeAnchor xmlns:cdr="http://schemas.openxmlformats.org/drawingml/2006/chartDrawing">
    <cdr:from>
      <cdr:x>0.27575</cdr:x>
      <cdr:y>0.10385</cdr:y>
    </cdr:from>
    <cdr:to>
      <cdr:x>0.353</cdr:x>
      <cdr:y>0.24231</cdr:y>
    </cdr:to>
    <cdr:sp macro="" textlink="">
      <cdr:nvSpPr>
        <cdr:cNvPr id="3" name="CaixaDeTexto 2">
          <a:extLst xmlns:a="http://schemas.openxmlformats.org/drawingml/2006/main">
            <a:ext uri="{FF2B5EF4-FFF2-40B4-BE49-F238E27FC236}">
              <a16:creationId xmlns:a16="http://schemas.microsoft.com/office/drawing/2014/main" id="{96D0B417-8DE5-6A40-9E05-47F00A02355A}"/>
            </a:ext>
          </a:extLst>
        </cdr:cNvPr>
        <cdr:cNvSpPr txBox="1"/>
      </cdr:nvSpPr>
      <cdr:spPr>
        <a:xfrm xmlns:a="http://schemas.openxmlformats.org/drawingml/2006/main">
          <a:off x="3263900" y="685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1929</a:t>
          </a:r>
        </a:p>
      </cdr:txBody>
    </cdr:sp>
  </cdr:relSizeAnchor>
  <cdr:relSizeAnchor xmlns:cdr="http://schemas.openxmlformats.org/drawingml/2006/chartDrawing">
    <cdr:from>
      <cdr:x>0.54077</cdr:x>
      <cdr:y>0.30577</cdr:y>
    </cdr:from>
    <cdr:to>
      <cdr:x>0.59657</cdr:x>
      <cdr:y>0.35577</cdr:y>
    </cdr:to>
    <cdr:sp macro="" textlink="">
      <cdr:nvSpPr>
        <cdr:cNvPr id="4" name="CaixaDeTexto 3">
          <a:extLst xmlns:a="http://schemas.openxmlformats.org/drawingml/2006/main">
            <a:ext uri="{FF2B5EF4-FFF2-40B4-BE49-F238E27FC236}">
              <a16:creationId xmlns:a16="http://schemas.microsoft.com/office/drawing/2014/main" id="{885D6039-B2B3-D64B-BCAF-EC5A2BFF001E}"/>
            </a:ext>
          </a:extLst>
        </cdr:cNvPr>
        <cdr:cNvSpPr txBox="1"/>
      </cdr:nvSpPr>
      <cdr:spPr>
        <a:xfrm xmlns:a="http://schemas.openxmlformats.org/drawingml/2006/main">
          <a:off x="6400800" y="2019300"/>
          <a:ext cx="660400" cy="330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1964</a:t>
          </a:r>
        </a:p>
      </cdr:txBody>
    </cdr:sp>
  </cdr:relSizeAnchor>
  <cdr:relSizeAnchor xmlns:cdr="http://schemas.openxmlformats.org/drawingml/2006/chartDrawing">
    <cdr:from>
      <cdr:x>0.59657</cdr:x>
      <cdr:y>0.73462</cdr:y>
    </cdr:from>
    <cdr:to>
      <cdr:x>0.65236</cdr:x>
      <cdr:y>0.78462</cdr:y>
    </cdr:to>
    <cdr:sp macro="" textlink="">
      <cdr:nvSpPr>
        <cdr:cNvPr id="5" name="CaixaDeTexto 4">
          <a:extLst xmlns:a="http://schemas.openxmlformats.org/drawingml/2006/main">
            <a:ext uri="{FF2B5EF4-FFF2-40B4-BE49-F238E27FC236}">
              <a16:creationId xmlns:a16="http://schemas.microsoft.com/office/drawing/2014/main" id="{56D6F65B-69B5-5049-82DC-BE1D8CCB9443}"/>
            </a:ext>
          </a:extLst>
        </cdr:cNvPr>
        <cdr:cNvSpPr txBox="1"/>
      </cdr:nvSpPr>
      <cdr:spPr>
        <a:xfrm xmlns:a="http://schemas.openxmlformats.org/drawingml/2006/main">
          <a:off x="7061200" y="4851400"/>
          <a:ext cx="660400" cy="330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1971</a:t>
          </a:r>
        </a:p>
      </cdr:txBody>
    </cdr:sp>
  </cdr:relSizeAnchor>
  <cdr:relSizeAnchor xmlns:cdr="http://schemas.openxmlformats.org/drawingml/2006/chartDrawing">
    <cdr:from>
      <cdr:x>0.67597</cdr:x>
      <cdr:y>0.76731</cdr:y>
    </cdr:from>
    <cdr:to>
      <cdr:x>0.75322</cdr:x>
      <cdr:y>0.90577</cdr:y>
    </cdr:to>
    <cdr:sp macro="" textlink="">
      <cdr:nvSpPr>
        <cdr:cNvPr id="6" name="CaixaDeTexto 5">
          <a:extLst xmlns:a="http://schemas.openxmlformats.org/drawingml/2006/main">
            <a:ext uri="{FF2B5EF4-FFF2-40B4-BE49-F238E27FC236}">
              <a16:creationId xmlns:a16="http://schemas.microsoft.com/office/drawing/2014/main" id="{9F4FC06D-135D-984E-8B01-DCC389B0FDA2}"/>
            </a:ext>
          </a:extLst>
        </cdr:cNvPr>
        <cdr:cNvSpPr txBox="1"/>
      </cdr:nvSpPr>
      <cdr:spPr>
        <a:xfrm xmlns:a="http://schemas.openxmlformats.org/drawingml/2006/main">
          <a:off x="8001000" y="50673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1983</a:t>
          </a:r>
        </a:p>
      </cdr:txBody>
    </cdr:sp>
  </cdr:relSizeAnchor>
  <cdr:relSizeAnchor xmlns:cdr="http://schemas.openxmlformats.org/drawingml/2006/chartDrawing">
    <cdr:from>
      <cdr:x>0.83584</cdr:x>
      <cdr:y>0.01923</cdr:y>
    </cdr:from>
    <cdr:to>
      <cdr:x>0.91309</cdr:x>
      <cdr:y>0.15769</cdr:y>
    </cdr:to>
    <cdr:sp macro="" textlink="">
      <cdr:nvSpPr>
        <cdr:cNvPr id="7" name="CaixaDeTexto 6">
          <a:extLst xmlns:a="http://schemas.openxmlformats.org/drawingml/2006/main">
            <a:ext uri="{FF2B5EF4-FFF2-40B4-BE49-F238E27FC236}">
              <a16:creationId xmlns:a16="http://schemas.microsoft.com/office/drawing/2014/main" id="{BB75F4C3-9CBE-984E-BAEF-B22F15BC052F}"/>
            </a:ext>
          </a:extLst>
        </cdr:cNvPr>
        <cdr:cNvSpPr txBox="1"/>
      </cdr:nvSpPr>
      <cdr:spPr>
        <a:xfrm xmlns:a="http://schemas.openxmlformats.org/drawingml/2006/main">
          <a:off x="9893300" y="127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2003</a:t>
          </a:r>
        </a:p>
      </cdr:txBody>
    </cdr:sp>
  </cdr:relSizeAnchor>
  <cdr:relSizeAnchor xmlns:cdr="http://schemas.openxmlformats.org/drawingml/2006/chartDrawing">
    <cdr:from>
      <cdr:x>0.92275</cdr:x>
      <cdr:y>0.02308</cdr:y>
    </cdr:from>
    <cdr:to>
      <cdr:x>1</cdr:x>
      <cdr:y>0.16154</cdr:y>
    </cdr:to>
    <cdr:sp macro="" textlink="">
      <cdr:nvSpPr>
        <cdr:cNvPr id="8" name="CaixaDeTexto 7">
          <a:extLst xmlns:a="http://schemas.openxmlformats.org/drawingml/2006/main">
            <a:ext uri="{FF2B5EF4-FFF2-40B4-BE49-F238E27FC236}">
              <a16:creationId xmlns:a16="http://schemas.microsoft.com/office/drawing/2014/main" id="{5721526E-A0E8-544F-BADF-1A966175C34C}"/>
            </a:ext>
          </a:extLst>
        </cdr:cNvPr>
        <cdr:cNvSpPr txBox="1"/>
      </cdr:nvSpPr>
      <cdr:spPr>
        <a:xfrm xmlns:a="http://schemas.openxmlformats.org/drawingml/2006/main">
          <a:off x="11137900" y="152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2016</a:t>
          </a:r>
        </a:p>
      </cdr:txBody>
    </cdr:sp>
  </cdr:relSizeAnchor>
  <cdr:relSizeAnchor xmlns:cdr="http://schemas.openxmlformats.org/drawingml/2006/chartDrawing">
    <cdr:from>
      <cdr:x>0.87661</cdr:x>
      <cdr:y>0.13846</cdr:y>
    </cdr:from>
    <cdr:to>
      <cdr:x>0.95386</cdr:x>
      <cdr:y>0.27692</cdr:y>
    </cdr:to>
    <cdr:sp macro="" textlink="">
      <cdr:nvSpPr>
        <cdr:cNvPr id="9" name="CaixaDeTexto 8">
          <a:extLst xmlns:a="http://schemas.openxmlformats.org/drawingml/2006/main">
            <a:ext uri="{FF2B5EF4-FFF2-40B4-BE49-F238E27FC236}">
              <a16:creationId xmlns:a16="http://schemas.microsoft.com/office/drawing/2014/main" id="{8E607D04-D3A3-B342-944D-82590AE3277D}"/>
            </a:ext>
          </a:extLst>
        </cdr:cNvPr>
        <cdr:cNvSpPr txBox="1"/>
      </cdr:nvSpPr>
      <cdr:spPr>
        <a:xfrm xmlns:a="http://schemas.openxmlformats.org/drawingml/2006/main">
          <a:off x="10375900" y="914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2010</a:t>
          </a:r>
        </a:p>
      </cdr:txBody>
    </cdr:sp>
  </cdr:relSizeAnchor>
</c:userShapes>
</file>

<file path=ppt/drawings/drawing2.xml><?xml version="1.0" encoding="utf-8"?>
<c:userShapes xmlns:c="http://schemas.openxmlformats.org/drawingml/2006/chart">
  <cdr:relSizeAnchor xmlns:cdr="http://schemas.openxmlformats.org/drawingml/2006/chartDrawing">
    <cdr:from>
      <cdr:x>0.8488</cdr:x>
      <cdr:y>0.18729</cdr:y>
    </cdr:from>
    <cdr:to>
      <cdr:x>0.94811</cdr:x>
      <cdr:y>0.32548</cdr:y>
    </cdr:to>
    <cdr:sp macro="" textlink="">
      <cdr:nvSpPr>
        <cdr:cNvPr id="2" name="CaixaDeTexto 1">
          <a:extLst xmlns:a="http://schemas.openxmlformats.org/drawingml/2006/main">
            <a:ext uri="{FF2B5EF4-FFF2-40B4-BE49-F238E27FC236}">
              <a16:creationId xmlns:a16="http://schemas.microsoft.com/office/drawing/2014/main" id="{9B0FFDF7-595D-3A4D-B794-584E55C836A7}"/>
            </a:ext>
          </a:extLst>
        </cdr:cNvPr>
        <cdr:cNvSpPr txBox="1"/>
      </cdr:nvSpPr>
      <cdr:spPr>
        <a:xfrm xmlns:a="http://schemas.openxmlformats.org/drawingml/2006/main">
          <a:off x="6040785" y="1071045"/>
          <a:ext cx="706776" cy="7902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b="1" dirty="0">
              <a:solidFill>
                <a:schemeClr val="bg1"/>
              </a:solidFill>
            </a:rPr>
            <a:t>2010</a:t>
          </a:r>
        </a:p>
      </cdr:txBody>
    </cdr:sp>
  </cdr:relSizeAnchor>
  <cdr:relSizeAnchor xmlns:cdr="http://schemas.openxmlformats.org/drawingml/2006/chartDrawing">
    <cdr:from>
      <cdr:x>0.55659</cdr:x>
      <cdr:y>0.78842</cdr:y>
    </cdr:from>
    <cdr:to>
      <cdr:x>0.62418</cdr:x>
      <cdr:y>0.83833</cdr:y>
    </cdr:to>
    <cdr:sp macro="" textlink="">
      <cdr:nvSpPr>
        <cdr:cNvPr id="3" name="CaixaDeTexto 2">
          <a:extLst xmlns:a="http://schemas.openxmlformats.org/drawingml/2006/main">
            <a:ext uri="{FF2B5EF4-FFF2-40B4-BE49-F238E27FC236}">
              <a16:creationId xmlns:a16="http://schemas.microsoft.com/office/drawing/2014/main" id="{906A7B61-DF8E-6045-B1A1-6A07E9C0148B}"/>
            </a:ext>
          </a:extLst>
        </cdr:cNvPr>
        <cdr:cNvSpPr txBox="1"/>
      </cdr:nvSpPr>
      <cdr:spPr>
        <a:xfrm xmlns:a="http://schemas.openxmlformats.org/drawingml/2006/main">
          <a:off x="3974557" y="4078945"/>
          <a:ext cx="482655" cy="2582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b="1" dirty="0">
              <a:solidFill>
                <a:schemeClr val="bg1"/>
              </a:solidFill>
            </a:rPr>
            <a:t>1984</a:t>
          </a:r>
        </a:p>
      </cdr:txBody>
    </cdr:sp>
  </cdr:relSizeAnchor>
  <cdr:relSizeAnchor xmlns:cdr="http://schemas.openxmlformats.org/drawingml/2006/chartDrawing">
    <cdr:from>
      <cdr:x>0.56272</cdr:x>
      <cdr:y>0.30334</cdr:y>
    </cdr:from>
    <cdr:to>
      <cdr:x>0.63306</cdr:x>
      <cdr:y>0.35132</cdr:y>
    </cdr:to>
    <cdr:sp macro="" textlink="">
      <cdr:nvSpPr>
        <cdr:cNvPr id="4" name="CaixaDeTexto 3">
          <a:extLst xmlns:a="http://schemas.openxmlformats.org/drawingml/2006/main">
            <a:ext uri="{FF2B5EF4-FFF2-40B4-BE49-F238E27FC236}">
              <a16:creationId xmlns:a16="http://schemas.microsoft.com/office/drawing/2014/main" id="{D7083700-5FA9-AE40-A338-4AE2A9125FE5}"/>
            </a:ext>
          </a:extLst>
        </cdr:cNvPr>
        <cdr:cNvSpPr txBox="1"/>
      </cdr:nvSpPr>
      <cdr:spPr>
        <a:xfrm xmlns:a="http://schemas.openxmlformats.org/drawingml/2006/main">
          <a:off x="4018329" y="1569364"/>
          <a:ext cx="502293" cy="2482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b="1" dirty="0">
              <a:solidFill>
                <a:schemeClr val="bg1"/>
              </a:solidFill>
            </a:rPr>
            <a:t>1984</a:t>
          </a:r>
        </a:p>
      </cdr:txBody>
    </cdr:sp>
  </cdr:relSizeAnchor>
  <cdr:relSizeAnchor xmlns:cdr="http://schemas.openxmlformats.org/drawingml/2006/chartDrawing">
    <cdr:from>
      <cdr:x>0.59047</cdr:x>
      <cdr:y>0.11495</cdr:y>
    </cdr:from>
    <cdr:to>
      <cdr:x>0.88288</cdr:x>
      <cdr:y>0.23587</cdr:y>
    </cdr:to>
    <cdr:cxnSp macro="">
      <cdr:nvCxnSpPr>
        <cdr:cNvPr id="6" name="Conexão Reta Unidirecional 5">
          <a:extLst xmlns:a="http://schemas.openxmlformats.org/drawingml/2006/main">
            <a:ext uri="{FF2B5EF4-FFF2-40B4-BE49-F238E27FC236}">
              <a16:creationId xmlns:a16="http://schemas.microsoft.com/office/drawing/2014/main" id="{2E0D0285-2430-9048-B464-39D77B39AF16}"/>
            </a:ext>
          </a:extLst>
        </cdr:cNvPr>
        <cdr:cNvCxnSpPr/>
      </cdr:nvCxnSpPr>
      <cdr:spPr>
        <a:xfrm xmlns:a="http://schemas.openxmlformats.org/drawingml/2006/main" flipV="1">
          <a:off x="4846157" y="680670"/>
          <a:ext cx="2399896" cy="716003"/>
        </a:xfrm>
        <a:prstGeom xmlns:a="http://schemas.openxmlformats.org/drawingml/2006/main" prst="straightConnector1">
          <a:avLst/>
        </a:prstGeom>
        <a:ln xmlns:a="http://schemas.openxmlformats.org/drawingml/2006/main" w="38100">
          <a:solidFill>
            <a:srgbClr val="FFC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0.81972</cdr:x>
      <cdr:y>0.02609</cdr:y>
    </cdr:from>
    <cdr:to>
      <cdr:x>0.90804</cdr:x>
      <cdr:y>0.0789</cdr:y>
    </cdr:to>
    <cdr:sp macro="" textlink="">
      <cdr:nvSpPr>
        <cdr:cNvPr id="2" name="CaixaDeTexto 1">
          <a:extLst xmlns:a="http://schemas.openxmlformats.org/drawingml/2006/main">
            <a:ext uri="{FF2B5EF4-FFF2-40B4-BE49-F238E27FC236}">
              <a16:creationId xmlns:a16="http://schemas.microsoft.com/office/drawing/2014/main" id="{EE8228CC-07D8-0F47-8663-8A6596FD0109}"/>
            </a:ext>
          </a:extLst>
        </cdr:cNvPr>
        <cdr:cNvSpPr txBox="1"/>
      </cdr:nvSpPr>
      <cdr:spPr>
        <a:xfrm xmlns:a="http://schemas.openxmlformats.org/drawingml/2006/main">
          <a:off x="6621027" y="143992"/>
          <a:ext cx="713433" cy="2914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b="1" dirty="0"/>
            <a:t>2003</a:t>
          </a:r>
        </a:p>
      </cdr:txBody>
    </cdr:sp>
  </cdr:relSizeAnchor>
  <cdr:relSizeAnchor xmlns:cdr="http://schemas.openxmlformats.org/drawingml/2006/chartDrawing">
    <cdr:from>
      <cdr:x>0.88679</cdr:x>
      <cdr:y>0.383</cdr:y>
    </cdr:from>
    <cdr:to>
      <cdr:x>1</cdr:x>
      <cdr:y>0.54871</cdr:y>
    </cdr:to>
    <cdr:sp macro="" textlink="">
      <cdr:nvSpPr>
        <cdr:cNvPr id="3" name="CaixaDeTexto 2">
          <a:extLst xmlns:a="http://schemas.openxmlformats.org/drawingml/2006/main">
            <a:ext uri="{FF2B5EF4-FFF2-40B4-BE49-F238E27FC236}">
              <a16:creationId xmlns:a16="http://schemas.microsoft.com/office/drawing/2014/main" id="{35A1C672-431F-9A46-A027-BB493A38C13C}"/>
            </a:ext>
          </a:extLst>
        </cdr:cNvPr>
        <cdr:cNvSpPr txBox="1"/>
      </cdr:nvSpPr>
      <cdr:spPr>
        <a:xfrm xmlns:a="http://schemas.openxmlformats.org/drawingml/2006/main">
          <a:off x="7334459" y="211346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b="1" dirty="0"/>
            <a:t>2014</a:t>
          </a:r>
        </a:p>
      </cdr:txBody>
    </cdr:sp>
  </cdr:relSizeAnchor>
</c:userShapes>
</file>

<file path=ppt/drawings/drawing4.xml><?xml version="1.0" encoding="utf-8"?>
<c:userShapes xmlns:c="http://schemas.openxmlformats.org/drawingml/2006/chart">
  <cdr:relSizeAnchor xmlns:cdr="http://schemas.openxmlformats.org/drawingml/2006/chartDrawing">
    <cdr:from>
      <cdr:x>0.30043</cdr:x>
      <cdr:y>0.14231</cdr:y>
    </cdr:from>
    <cdr:to>
      <cdr:x>0.37768</cdr:x>
      <cdr:y>0.28077</cdr:y>
    </cdr:to>
    <cdr:sp macro="" textlink="">
      <cdr:nvSpPr>
        <cdr:cNvPr id="2" name="CaixaDeTexto 1">
          <a:extLst xmlns:a="http://schemas.openxmlformats.org/drawingml/2006/main">
            <a:ext uri="{FF2B5EF4-FFF2-40B4-BE49-F238E27FC236}">
              <a16:creationId xmlns:a16="http://schemas.microsoft.com/office/drawing/2014/main" id="{AA330B41-3685-264F-A808-7B1C3C7F58C4}"/>
            </a:ext>
          </a:extLst>
        </cdr:cNvPr>
        <cdr:cNvSpPr txBox="1"/>
      </cdr:nvSpPr>
      <cdr:spPr>
        <a:xfrm xmlns:a="http://schemas.openxmlformats.org/drawingml/2006/main">
          <a:off x="3556000" y="939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pt-PT" sz="1100"/>
        </a:p>
      </cdr:txBody>
    </cdr:sp>
  </cdr:relSizeAnchor>
  <cdr:relSizeAnchor xmlns:cdr="http://schemas.openxmlformats.org/drawingml/2006/chartDrawing">
    <cdr:from>
      <cdr:x>0.27575</cdr:x>
      <cdr:y>0.10385</cdr:y>
    </cdr:from>
    <cdr:to>
      <cdr:x>0.353</cdr:x>
      <cdr:y>0.24231</cdr:y>
    </cdr:to>
    <cdr:sp macro="" textlink="">
      <cdr:nvSpPr>
        <cdr:cNvPr id="3" name="CaixaDeTexto 2">
          <a:extLst xmlns:a="http://schemas.openxmlformats.org/drawingml/2006/main">
            <a:ext uri="{FF2B5EF4-FFF2-40B4-BE49-F238E27FC236}">
              <a16:creationId xmlns:a16="http://schemas.microsoft.com/office/drawing/2014/main" id="{96D0B417-8DE5-6A40-9E05-47F00A02355A}"/>
            </a:ext>
          </a:extLst>
        </cdr:cNvPr>
        <cdr:cNvSpPr txBox="1"/>
      </cdr:nvSpPr>
      <cdr:spPr>
        <a:xfrm xmlns:a="http://schemas.openxmlformats.org/drawingml/2006/main">
          <a:off x="3263900" y="685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1929</a:t>
          </a:r>
        </a:p>
      </cdr:txBody>
    </cdr:sp>
  </cdr:relSizeAnchor>
  <cdr:relSizeAnchor xmlns:cdr="http://schemas.openxmlformats.org/drawingml/2006/chartDrawing">
    <cdr:from>
      <cdr:x>0.54077</cdr:x>
      <cdr:y>0.30577</cdr:y>
    </cdr:from>
    <cdr:to>
      <cdr:x>0.59657</cdr:x>
      <cdr:y>0.35577</cdr:y>
    </cdr:to>
    <cdr:sp macro="" textlink="">
      <cdr:nvSpPr>
        <cdr:cNvPr id="4" name="CaixaDeTexto 3">
          <a:extLst xmlns:a="http://schemas.openxmlformats.org/drawingml/2006/main">
            <a:ext uri="{FF2B5EF4-FFF2-40B4-BE49-F238E27FC236}">
              <a16:creationId xmlns:a16="http://schemas.microsoft.com/office/drawing/2014/main" id="{885D6039-B2B3-D64B-BCAF-EC5A2BFF001E}"/>
            </a:ext>
          </a:extLst>
        </cdr:cNvPr>
        <cdr:cNvSpPr txBox="1"/>
      </cdr:nvSpPr>
      <cdr:spPr>
        <a:xfrm xmlns:a="http://schemas.openxmlformats.org/drawingml/2006/main">
          <a:off x="6400800" y="2019300"/>
          <a:ext cx="660400" cy="330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1964</a:t>
          </a:r>
        </a:p>
      </cdr:txBody>
    </cdr:sp>
  </cdr:relSizeAnchor>
  <cdr:relSizeAnchor xmlns:cdr="http://schemas.openxmlformats.org/drawingml/2006/chartDrawing">
    <cdr:from>
      <cdr:x>0.59657</cdr:x>
      <cdr:y>0.73462</cdr:y>
    </cdr:from>
    <cdr:to>
      <cdr:x>0.65236</cdr:x>
      <cdr:y>0.78462</cdr:y>
    </cdr:to>
    <cdr:sp macro="" textlink="">
      <cdr:nvSpPr>
        <cdr:cNvPr id="5" name="CaixaDeTexto 4">
          <a:extLst xmlns:a="http://schemas.openxmlformats.org/drawingml/2006/main">
            <a:ext uri="{FF2B5EF4-FFF2-40B4-BE49-F238E27FC236}">
              <a16:creationId xmlns:a16="http://schemas.microsoft.com/office/drawing/2014/main" id="{56D6F65B-69B5-5049-82DC-BE1D8CCB9443}"/>
            </a:ext>
          </a:extLst>
        </cdr:cNvPr>
        <cdr:cNvSpPr txBox="1"/>
      </cdr:nvSpPr>
      <cdr:spPr>
        <a:xfrm xmlns:a="http://schemas.openxmlformats.org/drawingml/2006/main">
          <a:off x="7061200" y="4851400"/>
          <a:ext cx="660400" cy="330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1971</a:t>
          </a:r>
        </a:p>
      </cdr:txBody>
    </cdr:sp>
  </cdr:relSizeAnchor>
  <cdr:relSizeAnchor xmlns:cdr="http://schemas.openxmlformats.org/drawingml/2006/chartDrawing">
    <cdr:from>
      <cdr:x>0.67597</cdr:x>
      <cdr:y>0.76731</cdr:y>
    </cdr:from>
    <cdr:to>
      <cdr:x>0.75322</cdr:x>
      <cdr:y>0.90577</cdr:y>
    </cdr:to>
    <cdr:sp macro="" textlink="">
      <cdr:nvSpPr>
        <cdr:cNvPr id="6" name="CaixaDeTexto 5">
          <a:extLst xmlns:a="http://schemas.openxmlformats.org/drawingml/2006/main">
            <a:ext uri="{FF2B5EF4-FFF2-40B4-BE49-F238E27FC236}">
              <a16:creationId xmlns:a16="http://schemas.microsoft.com/office/drawing/2014/main" id="{9F4FC06D-135D-984E-8B01-DCC389B0FDA2}"/>
            </a:ext>
          </a:extLst>
        </cdr:cNvPr>
        <cdr:cNvSpPr txBox="1"/>
      </cdr:nvSpPr>
      <cdr:spPr>
        <a:xfrm xmlns:a="http://schemas.openxmlformats.org/drawingml/2006/main">
          <a:off x="8001000" y="50673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1983</a:t>
          </a:r>
        </a:p>
      </cdr:txBody>
    </cdr:sp>
  </cdr:relSizeAnchor>
  <cdr:relSizeAnchor xmlns:cdr="http://schemas.openxmlformats.org/drawingml/2006/chartDrawing">
    <cdr:from>
      <cdr:x>0.83584</cdr:x>
      <cdr:y>0.01923</cdr:y>
    </cdr:from>
    <cdr:to>
      <cdr:x>0.91309</cdr:x>
      <cdr:y>0.15769</cdr:y>
    </cdr:to>
    <cdr:sp macro="" textlink="">
      <cdr:nvSpPr>
        <cdr:cNvPr id="7" name="CaixaDeTexto 6">
          <a:extLst xmlns:a="http://schemas.openxmlformats.org/drawingml/2006/main">
            <a:ext uri="{FF2B5EF4-FFF2-40B4-BE49-F238E27FC236}">
              <a16:creationId xmlns:a16="http://schemas.microsoft.com/office/drawing/2014/main" id="{BB75F4C3-9CBE-984E-BAEF-B22F15BC052F}"/>
            </a:ext>
          </a:extLst>
        </cdr:cNvPr>
        <cdr:cNvSpPr txBox="1"/>
      </cdr:nvSpPr>
      <cdr:spPr>
        <a:xfrm xmlns:a="http://schemas.openxmlformats.org/drawingml/2006/main">
          <a:off x="9893300" y="127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2003</a:t>
          </a:r>
        </a:p>
      </cdr:txBody>
    </cdr:sp>
  </cdr:relSizeAnchor>
  <cdr:relSizeAnchor xmlns:cdr="http://schemas.openxmlformats.org/drawingml/2006/chartDrawing">
    <cdr:from>
      <cdr:x>0.92275</cdr:x>
      <cdr:y>0.02308</cdr:y>
    </cdr:from>
    <cdr:to>
      <cdr:x>1</cdr:x>
      <cdr:y>0.16154</cdr:y>
    </cdr:to>
    <cdr:sp macro="" textlink="">
      <cdr:nvSpPr>
        <cdr:cNvPr id="8" name="CaixaDeTexto 7">
          <a:extLst xmlns:a="http://schemas.openxmlformats.org/drawingml/2006/main">
            <a:ext uri="{FF2B5EF4-FFF2-40B4-BE49-F238E27FC236}">
              <a16:creationId xmlns:a16="http://schemas.microsoft.com/office/drawing/2014/main" id="{5721526E-A0E8-544F-BADF-1A966175C34C}"/>
            </a:ext>
          </a:extLst>
        </cdr:cNvPr>
        <cdr:cNvSpPr txBox="1"/>
      </cdr:nvSpPr>
      <cdr:spPr>
        <a:xfrm xmlns:a="http://schemas.openxmlformats.org/drawingml/2006/main">
          <a:off x="11137900" y="152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2016</a:t>
          </a:r>
        </a:p>
      </cdr:txBody>
    </cdr:sp>
  </cdr:relSizeAnchor>
  <cdr:relSizeAnchor xmlns:cdr="http://schemas.openxmlformats.org/drawingml/2006/chartDrawing">
    <cdr:from>
      <cdr:x>0.87661</cdr:x>
      <cdr:y>0.13846</cdr:y>
    </cdr:from>
    <cdr:to>
      <cdr:x>0.95386</cdr:x>
      <cdr:y>0.27692</cdr:y>
    </cdr:to>
    <cdr:sp macro="" textlink="">
      <cdr:nvSpPr>
        <cdr:cNvPr id="9" name="CaixaDeTexto 8">
          <a:extLst xmlns:a="http://schemas.openxmlformats.org/drawingml/2006/main">
            <a:ext uri="{FF2B5EF4-FFF2-40B4-BE49-F238E27FC236}">
              <a16:creationId xmlns:a16="http://schemas.microsoft.com/office/drawing/2014/main" id="{8E607D04-D3A3-B342-944D-82590AE3277D}"/>
            </a:ext>
          </a:extLst>
        </cdr:cNvPr>
        <cdr:cNvSpPr txBox="1"/>
      </cdr:nvSpPr>
      <cdr:spPr>
        <a:xfrm xmlns:a="http://schemas.openxmlformats.org/drawingml/2006/main">
          <a:off x="10375900" y="914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PT" sz="1100"/>
            <a:t>2010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9FEC6-1065-D84F-BB76-DE421CFFEE95}" type="datetimeFigureOut">
              <a:rPr lang="pt-PT" smtClean="0"/>
              <a:t>10/09/18</a:t>
            </a:fld>
            <a:endParaRPr lang="pt-PT"/>
          </a:p>
        </p:txBody>
      </p:sp>
      <p:sp>
        <p:nvSpPr>
          <p:cNvPr id="4" name="Marcador de Posição da Imagem do Diapositivo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pt-PT"/>
              <a:t>Editar os estilos de texto do Modelo Global
Segundo nível
Terceiro nível
Quarto nível
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58425-DA34-A64E-86D4-ED3577C90CE1}" type="slidenum">
              <a:rPr lang="pt-PT" smtClean="0"/>
              <a:t>‹nº›</a:t>
            </a:fld>
            <a:endParaRPr lang="pt-PT"/>
          </a:p>
        </p:txBody>
      </p:sp>
    </p:spTree>
    <p:extLst>
      <p:ext uri="{BB962C8B-B14F-4D97-AF65-F5344CB8AC3E}">
        <p14:creationId xmlns:p14="http://schemas.microsoft.com/office/powerpoint/2010/main" val="2769272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pt-PT"/>
              <a:t>Clique para editar o estilo de título do Modelo Global</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9F40BF5C-A50A-894A-8F35-E73CB997F56A}" type="datetime1">
              <a:rPr lang="pt-PT" smtClean="0"/>
              <a:t>10/09/18</a:t>
            </a:fld>
            <a:endParaRPr lang="en-US" dirty="0"/>
          </a:p>
        </p:txBody>
      </p:sp>
      <p:sp>
        <p:nvSpPr>
          <p:cNvPr id="5" name="Footer Placeholder 4"/>
          <p:cNvSpPr>
            <a:spLocks noGrp="1"/>
          </p:cNvSpPr>
          <p:nvPr>
            <p:ph type="ftr" sz="quarter" idx="11"/>
          </p:nvPr>
        </p:nvSpPr>
        <p:spPr>
          <a:xfrm>
            <a:off x="1900237" y="5410202"/>
            <a:ext cx="3843665" cy="365125"/>
          </a:xfrm>
        </p:spPr>
        <p:txBody>
          <a:bodyPr/>
          <a:lstStyle/>
          <a:p>
            <a:r>
              <a:rPr lang="en-US"/>
              <a:t>Maria Assunção Araújo (asaraujo@letras.up.pt) </a:t>
            </a:r>
            <a:endParaRPr lang="en-US" dirty="0"/>
          </a:p>
        </p:txBody>
      </p:sp>
      <p:sp>
        <p:nvSpPr>
          <p:cNvPr id="6" name="Slide Number Placeholder 5"/>
          <p:cNvSpPr>
            <a:spLocks noGrp="1"/>
          </p:cNvSpPr>
          <p:nvPr>
            <p:ph type="sldNum" sz="quarter" idx="12"/>
          </p:nvPr>
        </p:nvSpPr>
        <p:spPr>
          <a:xfrm>
            <a:off x="7915603" y="5410200"/>
            <a:ext cx="57831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4163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grafia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pt-PT"/>
              <a:t>Clique no ícone para adicionar uma imagem</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F0ACEA7C-6E4A-7D44-8C29-34F31B896283}" type="datetime1">
              <a:rPr lang="pt-PT" smtClean="0"/>
              <a:t>10/09/18</a:t>
            </a:fld>
            <a:endParaRPr lang="en-US" dirty="0"/>
          </a:p>
        </p:txBody>
      </p:sp>
      <p:sp>
        <p:nvSpPr>
          <p:cNvPr id="6" name="Footer Placeholder 5"/>
          <p:cNvSpPr>
            <a:spLocks noGrp="1"/>
          </p:cNvSpPr>
          <p:nvPr>
            <p:ph type="ftr" sz="quarter" idx="11"/>
          </p:nvPr>
        </p:nvSpPr>
        <p:spPr/>
        <p:txBody>
          <a:bodyPr/>
          <a:lstStyle/>
          <a:p>
            <a:r>
              <a:rPr lang="en-US"/>
              <a:t>Maria Assunção Araújo (asaraujo@letras.up.pt)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88739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pt-PT"/>
              <a:t>Clique para editar o estilo de título do Modelo Global</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96C80142-20AA-2D49-8410-FE84869704A6}" type="datetime1">
              <a:rPr lang="pt-PT" smtClean="0"/>
              <a:t>10/09/18</a:t>
            </a:fld>
            <a:endParaRPr lang="en-US" dirty="0"/>
          </a:p>
        </p:txBody>
      </p:sp>
      <p:sp>
        <p:nvSpPr>
          <p:cNvPr id="6" name="Footer Placeholder 5"/>
          <p:cNvSpPr>
            <a:spLocks noGrp="1"/>
          </p:cNvSpPr>
          <p:nvPr>
            <p:ph type="ftr" sz="quarter" idx="11"/>
          </p:nvPr>
        </p:nvSpPr>
        <p:spPr/>
        <p:txBody>
          <a:bodyPr/>
          <a:lstStyle/>
          <a:p>
            <a:r>
              <a:rPr lang="en-US"/>
              <a:t>Maria Assunção Araújo (asaraujo@letras.up.pt)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97878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pt-PT"/>
              <a:t>Clique para editar o estilo de título do Modelo Global</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
Segundo nível
Terceiro nível
Quarto nível
Quinto nível</a:t>
            </a:r>
            <a:endParaRPr lang="en-US" dirty="0"/>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5676B6A7-4087-BE45-A572-D66C01706407}" type="datetime1">
              <a:rPr lang="pt-PT" smtClean="0"/>
              <a:t>10/09/18</a:t>
            </a:fld>
            <a:endParaRPr lang="en-US" dirty="0"/>
          </a:p>
        </p:txBody>
      </p:sp>
      <p:sp>
        <p:nvSpPr>
          <p:cNvPr id="6" name="Footer Placeholder 5"/>
          <p:cNvSpPr>
            <a:spLocks noGrp="1"/>
          </p:cNvSpPr>
          <p:nvPr>
            <p:ph type="ftr" sz="quarter" idx="11"/>
          </p:nvPr>
        </p:nvSpPr>
        <p:spPr/>
        <p:txBody>
          <a:bodyPr/>
          <a:lstStyle/>
          <a:p>
            <a:r>
              <a:rPr lang="en-US"/>
              <a:t>Maria Assunção Araújo (asaraujo@letras.up.pt)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883796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pt-PT"/>
              <a:t>Clique para editar o estilo de título do Modelo Global</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7F46F797-3DF6-3742-B970-514E2D033A53}" type="datetime1">
              <a:rPr lang="pt-PT" smtClean="0"/>
              <a:t>10/09/18</a:t>
            </a:fld>
            <a:endParaRPr lang="en-US" dirty="0"/>
          </a:p>
        </p:txBody>
      </p:sp>
      <p:sp>
        <p:nvSpPr>
          <p:cNvPr id="6" name="Footer Placeholder 5"/>
          <p:cNvSpPr>
            <a:spLocks noGrp="1"/>
          </p:cNvSpPr>
          <p:nvPr>
            <p:ph type="ftr" sz="quarter" idx="11"/>
          </p:nvPr>
        </p:nvSpPr>
        <p:spPr/>
        <p:txBody>
          <a:bodyPr/>
          <a:lstStyle/>
          <a:p>
            <a:r>
              <a:rPr lang="en-US"/>
              <a:t>Maria Assunção Araújo (asaraujo@letras.up.pt)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45024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pt-PT"/>
              <a:t>Clique para editar o estilo de título do Modelo Global</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
Segundo nível
Terceiro nível
Quarto nível
Quinto nível</a:t>
            </a:r>
            <a:endParaRPr lang="en-US" dirty="0"/>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
Segundo nível
Terceiro nível
Quarto nível
Quinto nível</a:t>
            </a:r>
            <a:endParaRPr lang="en-US" dirty="0"/>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
Segundo nível
Terceiro nível
Quarto nível
Quinto nível</a:t>
            </a:r>
            <a:endParaRPr lang="en-US" dirty="0"/>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
Segundo nível
Terceiro nível
Quarto nível
Quinto nível</a:t>
            </a:r>
            <a:endParaRPr lang="en-US" dirty="0"/>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
Segundo nível
Terceiro nível
Quarto nível
Quinto nível</a:t>
            </a:r>
            <a:endParaRPr lang="en-US" dirty="0"/>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
Segundo nível
Terceiro nível
Quarto nível
Quinto nível</a:t>
            </a:r>
            <a:endParaRPr lang="en-US" dirty="0"/>
          </a:p>
        </p:txBody>
      </p:sp>
      <p:sp>
        <p:nvSpPr>
          <p:cNvPr id="3" name="Date Placeholder 2"/>
          <p:cNvSpPr>
            <a:spLocks noGrp="1"/>
          </p:cNvSpPr>
          <p:nvPr>
            <p:ph type="dt" sz="half" idx="10"/>
          </p:nvPr>
        </p:nvSpPr>
        <p:spPr/>
        <p:txBody>
          <a:bodyPr/>
          <a:lstStyle/>
          <a:p>
            <a:fld id="{C32F9397-F6F2-BD40-957E-B28B5032CF20}" type="datetime1">
              <a:rPr lang="pt-PT" smtClean="0"/>
              <a:t>10/09/18</a:t>
            </a:fld>
            <a:endParaRPr lang="en-US" dirty="0"/>
          </a:p>
        </p:txBody>
      </p:sp>
      <p:sp>
        <p:nvSpPr>
          <p:cNvPr id="4" name="Footer Placeholder 3"/>
          <p:cNvSpPr>
            <a:spLocks noGrp="1"/>
          </p:cNvSpPr>
          <p:nvPr>
            <p:ph type="ftr" sz="quarter" idx="11"/>
          </p:nvPr>
        </p:nvSpPr>
        <p:spPr/>
        <p:txBody>
          <a:bodyPr/>
          <a:lstStyle/>
          <a:p>
            <a:r>
              <a:rPr lang="en-US"/>
              <a:t>Maria Assunção Araújo (asaraujo@letras.up.pt)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40409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na de 3 Imagens">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pt-PT"/>
              <a:t>Clique para editar o estilo de título do Modelo Global</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
Segundo nível
Terceiro nível
Quarto nível
Quinto nível</a:t>
            </a:r>
            <a:endParaRPr lang="en-US" dirty="0"/>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pt-PT"/>
              <a:t>Clique no ícone para adicionar uma imagem</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
Segundo nível
Terceiro nível
Quarto nível
Quinto nível</a:t>
            </a:r>
            <a:endParaRPr lang="en-US" dirty="0"/>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
Segundo nível
Terceiro nível
Quarto nível
Quinto nível</a:t>
            </a:r>
            <a:endParaRPr lang="en-US" dirty="0"/>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pt-PT"/>
              <a:t>Clique no ícone para adicionar uma imagem</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
Segundo nível
Terceiro nível
Quarto nível
Quinto nível</a:t>
            </a:r>
            <a:endParaRPr lang="en-US" dirty="0"/>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
Segundo nível
Terceiro nível
Quarto nível
Quinto nível</a:t>
            </a:r>
            <a:endParaRPr lang="en-US" dirty="0"/>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pt-PT"/>
              <a:t>Clique no ícone para adicionar uma imagem</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
Segundo nível
Terceiro nível
Quarto nível
Quinto nível</a:t>
            </a:r>
            <a:endParaRPr lang="en-US" dirty="0"/>
          </a:p>
        </p:txBody>
      </p:sp>
      <p:sp>
        <p:nvSpPr>
          <p:cNvPr id="3" name="Date Placeholder 2"/>
          <p:cNvSpPr>
            <a:spLocks noGrp="1"/>
          </p:cNvSpPr>
          <p:nvPr>
            <p:ph type="dt" sz="half" idx="10"/>
          </p:nvPr>
        </p:nvSpPr>
        <p:spPr/>
        <p:txBody>
          <a:bodyPr/>
          <a:lstStyle/>
          <a:p>
            <a:fld id="{36CE87E7-9CA3-3A44-8148-4007C21AA693}" type="datetime1">
              <a:rPr lang="pt-PT" smtClean="0"/>
              <a:t>10/09/18</a:t>
            </a:fld>
            <a:endParaRPr lang="en-US" dirty="0"/>
          </a:p>
        </p:txBody>
      </p:sp>
      <p:sp>
        <p:nvSpPr>
          <p:cNvPr id="4" name="Footer Placeholder 3"/>
          <p:cNvSpPr>
            <a:spLocks noGrp="1"/>
          </p:cNvSpPr>
          <p:nvPr>
            <p:ph type="ftr" sz="quarter" idx="11"/>
          </p:nvPr>
        </p:nvSpPr>
        <p:spPr/>
        <p:txBody>
          <a:bodyPr/>
          <a:lstStyle>
            <a:lvl1pPr>
              <a:defRPr cap="all" baseline="0"/>
            </a:lvl1pPr>
          </a:lstStyle>
          <a:p>
            <a:r>
              <a:rPr lang="en-US"/>
              <a:t>Maria Assunção Araújo (asaraujo@letras.up.pt)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02765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nchor="t"/>
          <a:lstStyle/>
          <a:p>
            <a:pPr lvl="0"/>
            <a:r>
              <a:rPr lang="pt-PT"/>
              <a:t>Editar os estilos de texto do Modelo Global
Segundo nível
Terceiro nível
Quarto nível
Quinto nível</a:t>
            </a:r>
            <a:endParaRPr lang="en-US" dirty="0"/>
          </a:p>
        </p:txBody>
      </p:sp>
      <p:sp>
        <p:nvSpPr>
          <p:cNvPr id="4" name="Date Placeholder 3"/>
          <p:cNvSpPr>
            <a:spLocks noGrp="1"/>
          </p:cNvSpPr>
          <p:nvPr>
            <p:ph type="dt" sz="half" idx="10"/>
          </p:nvPr>
        </p:nvSpPr>
        <p:spPr/>
        <p:txBody>
          <a:bodyPr/>
          <a:lstStyle/>
          <a:p>
            <a:fld id="{A233D492-E313-8B4D-9DB6-730C52F0E476}" type="datetime1">
              <a:rPr lang="pt-PT" smtClean="0"/>
              <a:t>10/09/18</a:t>
            </a:fld>
            <a:endParaRPr lang="en-US" dirty="0"/>
          </a:p>
        </p:txBody>
      </p:sp>
      <p:sp>
        <p:nvSpPr>
          <p:cNvPr id="5" name="Footer Placeholder 4"/>
          <p:cNvSpPr>
            <a:spLocks noGrp="1"/>
          </p:cNvSpPr>
          <p:nvPr>
            <p:ph type="ftr" sz="quarter" idx="11"/>
          </p:nvPr>
        </p:nvSpPr>
        <p:spPr/>
        <p:txBody>
          <a:bodyPr/>
          <a:lstStyle/>
          <a:p>
            <a:r>
              <a:rPr lang="en-US"/>
              <a:t>Maria Assunção Araújo (asaraujo@letras.up.pt)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61553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pt-PT"/>
              <a:t>Editar os estilos de texto do Modelo Global
Segundo nível
Terceiro nível
Quarto nível
Quinto nível</a:t>
            </a:r>
            <a:endParaRPr lang="en-US" dirty="0"/>
          </a:p>
        </p:txBody>
      </p:sp>
      <p:sp>
        <p:nvSpPr>
          <p:cNvPr id="4" name="Date Placeholder 3"/>
          <p:cNvSpPr>
            <a:spLocks noGrp="1"/>
          </p:cNvSpPr>
          <p:nvPr>
            <p:ph type="dt" sz="half" idx="10"/>
          </p:nvPr>
        </p:nvSpPr>
        <p:spPr/>
        <p:txBody>
          <a:bodyPr/>
          <a:lstStyle/>
          <a:p>
            <a:fld id="{AD0BC54C-7EF6-804E-AFA5-717EFDC0ED6F}" type="datetime1">
              <a:rPr lang="pt-PT" smtClean="0"/>
              <a:t>10/09/18</a:t>
            </a:fld>
            <a:endParaRPr lang="en-US" dirty="0"/>
          </a:p>
        </p:txBody>
      </p:sp>
      <p:sp>
        <p:nvSpPr>
          <p:cNvPr id="5" name="Footer Placeholder 4"/>
          <p:cNvSpPr>
            <a:spLocks noGrp="1"/>
          </p:cNvSpPr>
          <p:nvPr>
            <p:ph type="ftr" sz="quarter" idx="11"/>
          </p:nvPr>
        </p:nvSpPr>
        <p:spPr/>
        <p:txBody>
          <a:bodyPr/>
          <a:lstStyle/>
          <a:p>
            <a:r>
              <a:rPr lang="en-US"/>
              <a:t>Maria Assunção Araújo (asaraujo@letras.up.pt)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67964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pt-PT"/>
              <a:t>Clique para editar o estilo de título do Modelo Global</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pt-PT"/>
              <a:t>Editar os estilos de texto do Modelo Global
Segundo nível
Terceiro nível
Quarto nível
Quinto nível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8B79F0FC-390C-184E-85DB-7F0E5178B563}" type="datetime1">
              <a:rPr lang="pt-PT" smtClean="0"/>
              <a:t>10/09/18</a:t>
            </a:fld>
            <a:endParaRPr lang="en-US" dirty="0"/>
          </a:p>
        </p:txBody>
      </p:sp>
      <p:sp>
        <p:nvSpPr>
          <p:cNvPr id="50" name="Footer Placeholder 4"/>
          <p:cNvSpPr>
            <a:spLocks noGrp="1"/>
          </p:cNvSpPr>
          <p:nvPr>
            <p:ph type="ftr" sz="quarter" idx="11"/>
          </p:nvPr>
        </p:nvSpPr>
        <p:spPr>
          <a:xfrm>
            <a:off x="856059" y="5883276"/>
            <a:ext cx="4679482" cy="365125"/>
          </a:xfrm>
        </p:spPr>
        <p:txBody>
          <a:bodyPr/>
          <a:lstStyle/>
          <a:p>
            <a:r>
              <a:rPr lang="en-US"/>
              <a:t>Maria Assunção Araújo (asaraujo@letras.up.pt) </a:t>
            </a:r>
            <a:endParaRPr lang="en-US" dirty="0"/>
          </a:p>
        </p:txBody>
      </p:sp>
      <p:sp>
        <p:nvSpPr>
          <p:cNvPr id="51" name="Slide Number Placeholder 5"/>
          <p:cNvSpPr>
            <a:spLocks noGrp="1"/>
          </p:cNvSpPr>
          <p:nvPr>
            <p:ph type="sldNum" sz="quarter" idx="12"/>
          </p:nvPr>
        </p:nvSpPr>
        <p:spPr>
          <a:xfrm>
            <a:off x="7707241" y="5883275"/>
            <a:ext cx="57831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98677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
Segundo nível
Terceiro nível
Quarto nível
Quinto nível</a:t>
            </a:r>
            <a:endParaRPr lang="en-US" dirty="0"/>
          </a:p>
        </p:txBody>
      </p:sp>
      <p:sp>
        <p:nvSpPr>
          <p:cNvPr id="4" name="Date Placeholder 3"/>
          <p:cNvSpPr>
            <a:spLocks noGrp="1"/>
          </p:cNvSpPr>
          <p:nvPr>
            <p:ph type="dt" sz="half" idx="10"/>
          </p:nvPr>
        </p:nvSpPr>
        <p:spPr/>
        <p:txBody>
          <a:bodyPr/>
          <a:lstStyle/>
          <a:p>
            <a:fld id="{B82F1741-9D25-7446-AE3C-702B9920A280}" type="datetime1">
              <a:rPr lang="pt-PT" smtClean="0"/>
              <a:t>10/09/18</a:t>
            </a:fld>
            <a:endParaRPr lang="en-US" dirty="0"/>
          </a:p>
        </p:txBody>
      </p:sp>
      <p:sp>
        <p:nvSpPr>
          <p:cNvPr id="5" name="Footer Placeholder 4"/>
          <p:cNvSpPr>
            <a:spLocks noGrp="1"/>
          </p:cNvSpPr>
          <p:nvPr>
            <p:ph type="ftr" sz="quarter" idx="11"/>
          </p:nvPr>
        </p:nvSpPr>
        <p:spPr/>
        <p:txBody>
          <a:bodyPr/>
          <a:lstStyle/>
          <a:p>
            <a:r>
              <a:rPr lang="en-US"/>
              <a:t>Maria Assunção Araújo (asaraujo@letras.up.pt)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47976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pt-PT"/>
              <a:t>Editar os estilos de texto do Modelo Global
Segundo nível
Terceiro nível
Quarto nível
Quinto nível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DD652965-E10A-1642-B33F-2079821FFBA6}" type="datetime1">
              <a:rPr lang="pt-PT" smtClean="0"/>
              <a:t>10/09/18</a:t>
            </a:fld>
            <a:endParaRPr lang="en-US" dirty="0"/>
          </a:p>
        </p:txBody>
      </p:sp>
      <p:sp>
        <p:nvSpPr>
          <p:cNvPr id="6" name="Footer Placeholder 5"/>
          <p:cNvSpPr>
            <a:spLocks noGrp="1"/>
          </p:cNvSpPr>
          <p:nvPr>
            <p:ph type="ftr" sz="quarter" idx="11"/>
          </p:nvPr>
        </p:nvSpPr>
        <p:spPr/>
        <p:txBody>
          <a:bodyPr/>
          <a:lstStyle/>
          <a:p>
            <a:r>
              <a:rPr lang="en-US"/>
              <a:t>Maria Assunção Araújo (asaraujo@letras.up.pt)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9996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
Segundo nível
Terceiro nível
Quarto nível
Quinto nível</a:t>
            </a:r>
            <a:endParaRPr lang="en-US" dirty="0"/>
          </a:p>
        </p:txBody>
      </p:sp>
      <p:sp>
        <p:nvSpPr>
          <p:cNvPr id="4" name="Content Placeholder 3"/>
          <p:cNvSpPr>
            <a:spLocks noGrp="1"/>
          </p:cNvSpPr>
          <p:nvPr>
            <p:ph sz="half" idx="2"/>
          </p:nvPr>
        </p:nvSpPr>
        <p:spPr>
          <a:xfrm>
            <a:off x="856058" y="3073398"/>
            <a:ext cx="3658793" cy="2717801"/>
          </a:xfrm>
        </p:spPr>
        <p:txBody>
          <a:bodyPr/>
          <a:lstStyle/>
          <a:p>
            <a:pPr lvl="0"/>
            <a:r>
              <a:rPr lang="pt-PT"/>
              <a:t>Editar os estilos de texto do Modelo Global
Segundo nível
Terceiro nível
Quarto nível
Quinto nível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
Segundo nível
Terceiro nível
Quarto nível
Quinto nível</a:t>
            </a:r>
            <a:endParaRPr lang="en-US" dirty="0"/>
          </a:p>
        </p:txBody>
      </p:sp>
      <p:sp>
        <p:nvSpPr>
          <p:cNvPr id="6" name="Content Placeholder 5"/>
          <p:cNvSpPr>
            <a:spLocks noGrp="1"/>
          </p:cNvSpPr>
          <p:nvPr>
            <p:ph sz="quarter" idx="4"/>
          </p:nvPr>
        </p:nvSpPr>
        <p:spPr>
          <a:xfrm>
            <a:off x="4629150" y="3073398"/>
            <a:ext cx="3656408" cy="2717801"/>
          </a:xfrm>
        </p:spPr>
        <p:txBody>
          <a:bodyPr/>
          <a:lstStyle/>
          <a:p>
            <a:pPr lvl="0"/>
            <a:r>
              <a:rPr lang="pt-PT"/>
              <a:t>Editar os estilos de texto do Modelo Global
Segundo nível
Terceiro nível
Quarto nível
Quinto nível</a:t>
            </a:r>
            <a:endParaRPr lang="en-US" dirty="0"/>
          </a:p>
        </p:txBody>
      </p:sp>
      <p:sp>
        <p:nvSpPr>
          <p:cNvPr id="7" name="Date Placeholder 6"/>
          <p:cNvSpPr>
            <a:spLocks noGrp="1"/>
          </p:cNvSpPr>
          <p:nvPr>
            <p:ph type="dt" sz="half" idx="10"/>
          </p:nvPr>
        </p:nvSpPr>
        <p:spPr/>
        <p:txBody>
          <a:bodyPr/>
          <a:lstStyle/>
          <a:p>
            <a:fld id="{554B6428-D377-9E44-A410-165A8113386B}" type="datetime1">
              <a:rPr lang="pt-PT" smtClean="0"/>
              <a:t>10/09/18</a:t>
            </a:fld>
            <a:endParaRPr lang="en-US" dirty="0"/>
          </a:p>
        </p:txBody>
      </p:sp>
      <p:sp>
        <p:nvSpPr>
          <p:cNvPr id="8" name="Footer Placeholder 7"/>
          <p:cNvSpPr>
            <a:spLocks noGrp="1"/>
          </p:cNvSpPr>
          <p:nvPr>
            <p:ph type="ftr" sz="quarter" idx="11"/>
          </p:nvPr>
        </p:nvSpPr>
        <p:spPr/>
        <p:txBody>
          <a:bodyPr/>
          <a:lstStyle/>
          <a:p>
            <a:r>
              <a:rPr lang="en-US"/>
              <a:t>Maria Assunção Araújo (asaraujo@letras.up.pt)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4990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FBECE70A-D2AE-D74E-BADC-5C18B995D8E6}" type="datetime1">
              <a:rPr lang="pt-PT" smtClean="0"/>
              <a:t>10/09/18</a:t>
            </a:fld>
            <a:endParaRPr lang="en-US" dirty="0"/>
          </a:p>
        </p:txBody>
      </p:sp>
      <p:sp>
        <p:nvSpPr>
          <p:cNvPr id="4" name="Footer Placeholder 3"/>
          <p:cNvSpPr>
            <a:spLocks noGrp="1"/>
          </p:cNvSpPr>
          <p:nvPr>
            <p:ph type="ftr" sz="quarter" idx="11"/>
          </p:nvPr>
        </p:nvSpPr>
        <p:spPr/>
        <p:txBody>
          <a:bodyPr/>
          <a:lstStyle/>
          <a:p>
            <a:r>
              <a:rPr lang="en-US"/>
              <a:t>Maria Assunção Araújo (asaraujo@letras.up.pt)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7398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5B826-7F7E-D247-8879-4E286A0253F8}" type="datetime1">
              <a:rPr lang="pt-PT" smtClean="0"/>
              <a:t>10/09/18</a:t>
            </a:fld>
            <a:endParaRPr lang="en-US" dirty="0"/>
          </a:p>
        </p:txBody>
      </p:sp>
      <p:sp>
        <p:nvSpPr>
          <p:cNvPr id="3" name="Footer Placeholder 2"/>
          <p:cNvSpPr>
            <a:spLocks noGrp="1"/>
          </p:cNvSpPr>
          <p:nvPr>
            <p:ph type="ftr" sz="quarter" idx="11"/>
          </p:nvPr>
        </p:nvSpPr>
        <p:spPr/>
        <p:txBody>
          <a:bodyPr/>
          <a:lstStyle/>
          <a:p>
            <a:r>
              <a:rPr lang="en-US"/>
              <a:t>Maria Assunção Araújo (asaraujo@letras.up.pt)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4140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pt-PT"/>
              <a:t>Clique para editar o estilo de título do Modelo Global</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pt-PT"/>
              <a:t>Editar os estilos de texto do Modelo Global
Segundo nível
Terceiro nível
Quarto nível
Quinto nível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EAC8D206-2909-A442-8EA3-A0D4192FEAE3}" type="datetime1">
              <a:rPr lang="pt-PT" smtClean="0"/>
              <a:t>10/09/18</a:t>
            </a:fld>
            <a:endParaRPr lang="en-US" dirty="0"/>
          </a:p>
        </p:txBody>
      </p:sp>
      <p:sp>
        <p:nvSpPr>
          <p:cNvPr id="6" name="Footer Placeholder 5"/>
          <p:cNvSpPr>
            <a:spLocks noGrp="1"/>
          </p:cNvSpPr>
          <p:nvPr>
            <p:ph type="ftr" sz="quarter" idx="11"/>
          </p:nvPr>
        </p:nvSpPr>
        <p:spPr/>
        <p:txBody>
          <a:bodyPr/>
          <a:lstStyle/>
          <a:p>
            <a:r>
              <a:rPr lang="en-US"/>
              <a:t>Maria Assunção Araújo (asaraujo@letras.up.pt)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21721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pt-PT"/>
              <a:t>Clique no ícone para adicionar uma imagem</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B4845475-D051-7F48-B301-356CF80502D8}" type="datetime1">
              <a:rPr lang="pt-PT" smtClean="0"/>
              <a:t>10/09/18</a:t>
            </a:fld>
            <a:endParaRPr lang="en-US" dirty="0"/>
          </a:p>
        </p:txBody>
      </p:sp>
      <p:sp>
        <p:nvSpPr>
          <p:cNvPr id="6" name="Footer Placeholder 5"/>
          <p:cNvSpPr>
            <a:spLocks noGrp="1"/>
          </p:cNvSpPr>
          <p:nvPr>
            <p:ph type="ftr" sz="quarter" idx="11"/>
          </p:nvPr>
        </p:nvSpPr>
        <p:spPr/>
        <p:txBody>
          <a:bodyPr/>
          <a:lstStyle/>
          <a:p>
            <a:r>
              <a:rPr lang="en-US"/>
              <a:t>Maria Assunção Araújo (asaraujo@letras.up.pt)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71996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pt-PT"/>
              <a:t>Editar os estilos de texto do Modelo Global
Segundo nível
Terceiro nível
Quarto nível
Quinto nível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49F1904-24A5-A74C-9504-46C7C9F9250F}" type="datetime1">
              <a:rPr lang="pt-PT" smtClean="0"/>
              <a:t>10/09/18</a:t>
            </a:fld>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Maria Assunção Araújo (asaraujo@letras.up.pt) </a:t>
            </a:r>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9858087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ata.giss.nasa.gov/gistemp/station_data/"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A8F3-266D-6E46-A25E-378AEC626BAD}"/>
              </a:ext>
            </a:extLst>
          </p:cNvPr>
          <p:cNvSpPr>
            <a:spLocks noGrp="1"/>
          </p:cNvSpPr>
          <p:nvPr>
            <p:ph type="ctrTitle"/>
          </p:nvPr>
        </p:nvSpPr>
        <p:spPr>
          <a:xfrm>
            <a:off x="193705" y="308880"/>
            <a:ext cx="8950295" cy="4247260"/>
          </a:xfrm>
        </p:spPr>
        <p:txBody>
          <a:bodyPr>
            <a:normAutofit fontScale="90000"/>
          </a:bodyPr>
          <a:lstStyle/>
          <a:p>
            <a:r>
              <a:rPr lang="pt-PT" dirty="0">
                <a:solidFill>
                  <a:schemeClr val="accent3"/>
                </a:solidFill>
              </a:rPr>
              <a:t>BASIC SCIENCE OF A CHANGING CLIMATE</a:t>
            </a:r>
            <a:br>
              <a:rPr lang="pt-PT" dirty="0">
                <a:solidFill>
                  <a:schemeClr val="accent3"/>
                </a:solidFill>
              </a:rPr>
            </a:br>
            <a:br>
              <a:rPr lang="pt-PT" dirty="0"/>
            </a:br>
            <a:br>
              <a:rPr lang="pt-PT" dirty="0"/>
            </a:br>
            <a:r>
              <a:rPr lang="pt-PT" dirty="0" err="1"/>
              <a:t>Greenland</a:t>
            </a:r>
            <a:r>
              <a:rPr lang="pt-PT" dirty="0"/>
              <a:t>: some </a:t>
            </a:r>
            <a:r>
              <a:rPr lang="pt-PT" dirty="0" err="1"/>
              <a:t>simple</a:t>
            </a:r>
            <a:r>
              <a:rPr lang="pt-PT" dirty="0"/>
              <a:t> </a:t>
            </a:r>
            <a:r>
              <a:rPr lang="pt-PT" dirty="0" err="1"/>
              <a:t>observations</a:t>
            </a:r>
            <a:r>
              <a:rPr lang="pt-PT" dirty="0"/>
              <a:t> </a:t>
            </a:r>
            <a:r>
              <a:rPr lang="pt-PT" dirty="0" err="1"/>
              <a:t>on</a:t>
            </a:r>
            <a:r>
              <a:rPr lang="pt-PT" dirty="0"/>
              <a:t> ice </a:t>
            </a:r>
            <a:r>
              <a:rPr lang="pt-PT" dirty="0" err="1"/>
              <a:t>retreat</a:t>
            </a:r>
            <a:r>
              <a:rPr lang="pt-PT" dirty="0"/>
              <a:t> </a:t>
            </a:r>
            <a:r>
              <a:rPr lang="pt-PT" dirty="0" err="1"/>
              <a:t>and</a:t>
            </a:r>
            <a:r>
              <a:rPr lang="pt-PT" dirty="0"/>
              <a:t> </a:t>
            </a:r>
            <a:r>
              <a:rPr lang="pt-PT" dirty="0" err="1"/>
              <a:t>climate</a:t>
            </a:r>
            <a:r>
              <a:rPr lang="pt-PT" dirty="0"/>
              <a:t> </a:t>
            </a:r>
            <a:r>
              <a:rPr lang="pt-PT" dirty="0" err="1"/>
              <a:t>evolution</a:t>
            </a:r>
            <a:endParaRPr lang="pt-PT" dirty="0"/>
          </a:p>
        </p:txBody>
      </p:sp>
      <p:sp>
        <p:nvSpPr>
          <p:cNvPr id="4" name="Marcador de Posição do Rodapé 3">
            <a:extLst>
              <a:ext uri="{FF2B5EF4-FFF2-40B4-BE49-F238E27FC236}">
                <a16:creationId xmlns:a16="http://schemas.microsoft.com/office/drawing/2014/main" id="{E51BE4F6-DF6E-BC4A-A017-8BF2544DD24D}"/>
              </a:ext>
            </a:extLst>
          </p:cNvPr>
          <p:cNvSpPr>
            <a:spLocks noGrp="1"/>
          </p:cNvSpPr>
          <p:nvPr>
            <p:ph type="ftr" sz="quarter" idx="11"/>
          </p:nvPr>
        </p:nvSpPr>
        <p:spPr>
          <a:xfrm>
            <a:off x="4903983" y="6352274"/>
            <a:ext cx="2744763" cy="365125"/>
          </a:xfrm>
        </p:spPr>
        <p:txBody>
          <a:bodyPr/>
          <a:lstStyle/>
          <a:p>
            <a:pPr algn="r"/>
            <a:r>
              <a:rPr lang="en-US" dirty="0"/>
              <a:t>Maria Assunção Araújo (</a:t>
            </a:r>
            <a:r>
              <a:rPr lang="en-US" dirty="0" err="1"/>
              <a:t>asaraujo@letras.up.pt</a:t>
            </a:r>
            <a:r>
              <a:rPr lang="en-US" dirty="0"/>
              <a:t>) </a:t>
            </a:r>
          </a:p>
        </p:txBody>
      </p:sp>
      <p:pic>
        <p:nvPicPr>
          <p:cNvPr id="5" name="Imagem 4">
            <a:extLst>
              <a:ext uri="{FF2B5EF4-FFF2-40B4-BE49-F238E27FC236}">
                <a16:creationId xmlns:a16="http://schemas.microsoft.com/office/drawing/2014/main" id="{E25DD28C-DBB1-3B4F-B00D-92D0CB07C70B}"/>
              </a:ext>
            </a:extLst>
          </p:cNvPr>
          <p:cNvPicPr>
            <a:picLocks noChangeAspect="1"/>
          </p:cNvPicPr>
          <p:nvPr/>
        </p:nvPicPr>
        <p:blipFill>
          <a:blip r:embed="rId2"/>
          <a:stretch>
            <a:fillRect/>
          </a:stretch>
        </p:blipFill>
        <p:spPr>
          <a:xfrm>
            <a:off x="7648746" y="6352274"/>
            <a:ext cx="1352067" cy="357084"/>
          </a:xfrm>
          <a:prstGeom prst="rect">
            <a:avLst/>
          </a:prstGeom>
        </p:spPr>
      </p:pic>
    </p:spTree>
    <p:extLst>
      <p:ext uri="{BB962C8B-B14F-4D97-AF65-F5344CB8AC3E}">
        <p14:creationId xmlns:p14="http://schemas.microsoft.com/office/powerpoint/2010/main" val="3531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DA376C-5C4C-724A-9204-B01084738608}"/>
              </a:ext>
            </a:extLst>
          </p:cNvPr>
          <p:cNvSpPr>
            <a:spLocks noGrp="1"/>
          </p:cNvSpPr>
          <p:nvPr>
            <p:ph type="title"/>
          </p:nvPr>
        </p:nvSpPr>
        <p:spPr>
          <a:xfrm>
            <a:off x="856060" y="128954"/>
            <a:ext cx="7429499" cy="926123"/>
          </a:xfrm>
        </p:spPr>
        <p:txBody>
          <a:bodyPr>
            <a:normAutofit/>
          </a:bodyPr>
          <a:lstStyle/>
          <a:p>
            <a:pPr algn="ctr"/>
            <a:r>
              <a:rPr lang="pt-PT" dirty="0"/>
              <a:t>Clima stations (</a:t>
            </a:r>
            <a:r>
              <a:rPr lang="pt-PT" dirty="0" err="1"/>
              <a:t>nasa</a:t>
            </a:r>
            <a:r>
              <a:rPr lang="pt-PT" dirty="0"/>
              <a:t> site)</a:t>
            </a:r>
          </a:p>
        </p:txBody>
      </p:sp>
      <p:pic>
        <p:nvPicPr>
          <p:cNvPr id="6" name="Marcador de Posição de Conteúdo 5">
            <a:extLst>
              <a:ext uri="{FF2B5EF4-FFF2-40B4-BE49-F238E27FC236}">
                <a16:creationId xmlns:a16="http://schemas.microsoft.com/office/drawing/2014/main" id="{999E5F40-ACEB-5E44-ACBD-819D5486729F}"/>
              </a:ext>
            </a:extLst>
          </p:cNvPr>
          <p:cNvPicPr>
            <a:picLocks noGrp="1" noChangeAspect="1"/>
          </p:cNvPicPr>
          <p:nvPr>
            <p:ph idx="1"/>
          </p:nvPr>
        </p:nvPicPr>
        <p:blipFill>
          <a:blip r:embed="rId2"/>
          <a:stretch>
            <a:fillRect/>
          </a:stretch>
        </p:blipFill>
        <p:spPr>
          <a:xfrm>
            <a:off x="471900" y="1055077"/>
            <a:ext cx="8379023" cy="5442840"/>
          </a:xfrm>
        </p:spPr>
      </p:pic>
    </p:spTree>
    <p:extLst>
      <p:ext uri="{BB962C8B-B14F-4D97-AF65-F5344CB8AC3E}">
        <p14:creationId xmlns:p14="http://schemas.microsoft.com/office/powerpoint/2010/main" val="711452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9C3F4DF-76A6-2347-B7B8-5B7B302C3BB6}"/>
              </a:ext>
            </a:extLst>
          </p:cNvPr>
          <p:cNvSpPr txBox="1">
            <a:spLocks/>
          </p:cNvSpPr>
          <p:nvPr/>
        </p:nvSpPr>
        <p:spPr>
          <a:xfrm>
            <a:off x="107158" y="1"/>
            <a:ext cx="8590793" cy="212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pt-PT" sz="3100" dirty="0">
                <a:solidFill>
                  <a:srgbClr val="FFFFFF"/>
                </a:solidFill>
              </a:rPr>
              <a:t>ACCORDING TO NASA DATABASE</a:t>
            </a:r>
            <a:br>
              <a:rPr lang="pt-PT" sz="3100" dirty="0">
                <a:solidFill>
                  <a:srgbClr val="FFFFFF"/>
                </a:solidFill>
              </a:rPr>
            </a:br>
            <a:r>
              <a:rPr lang="pt-PT" sz="3100" dirty="0">
                <a:solidFill>
                  <a:srgbClr val="FFFFFF"/>
                </a:solidFill>
              </a:rPr>
              <a:t> </a:t>
            </a:r>
          </a:p>
        </p:txBody>
      </p:sp>
      <p:pic>
        <p:nvPicPr>
          <p:cNvPr id="6" name="Imagem 5">
            <a:extLst>
              <a:ext uri="{FF2B5EF4-FFF2-40B4-BE49-F238E27FC236}">
                <a16:creationId xmlns:a16="http://schemas.microsoft.com/office/drawing/2014/main" id="{63DE8E00-AB9D-3D41-93A3-05752BCC6C7C}"/>
              </a:ext>
            </a:extLst>
          </p:cNvPr>
          <p:cNvPicPr>
            <a:picLocks noChangeAspect="1"/>
          </p:cNvPicPr>
          <p:nvPr/>
        </p:nvPicPr>
        <p:blipFill>
          <a:blip r:embed="rId2"/>
          <a:stretch>
            <a:fillRect/>
          </a:stretch>
        </p:blipFill>
        <p:spPr>
          <a:xfrm>
            <a:off x="3190469" y="1978749"/>
            <a:ext cx="2424169" cy="2092659"/>
          </a:xfrm>
          <a:prstGeom prst="rect">
            <a:avLst/>
          </a:prstGeom>
        </p:spPr>
      </p:pic>
      <p:sp>
        <p:nvSpPr>
          <p:cNvPr id="7" name="CaixaDeTexto 6">
            <a:extLst>
              <a:ext uri="{FF2B5EF4-FFF2-40B4-BE49-F238E27FC236}">
                <a16:creationId xmlns:a16="http://schemas.microsoft.com/office/drawing/2014/main" id="{23ED40A0-82DD-7C4B-A06A-49D9D146AF42}"/>
              </a:ext>
            </a:extLst>
          </p:cNvPr>
          <p:cNvSpPr txBox="1"/>
          <p:nvPr/>
        </p:nvSpPr>
        <p:spPr>
          <a:xfrm>
            <a:off x="1933772" y="4512622"/>
            <a:ext cx="5316584" cy="400110"/>
          </a:xfrm>
          <a:prstGeom prst="rect">
            <a:avLst/>
          </a:prstGeom>
          <a:noFill/>
        </p:spPr>
        <p:txBody>
          <a:bodyPr wrap="none" rtlCol="0">
            <a:spAutoFit/>
          </a:bodyPr>
          <a:lstStyle/>
          <a:p>
            <a:r>
              <a:rPr lang="pt-PT" sz="2000" dirty="0" err="1">
                <a:hlinkClick r:id="rId3"/>
              </a:rPr>
              <a:t>https</a:t>
            </a:r>
            <a:r>
              <a:rPr lang="pt-PT" sz="2000" dirty="0">
                <a:hlinkClick r:id="rId3"/>
              </a:rPr>
              <a:t>://</a:t>
            </a:r>
            <a:r>
              <a:rPr lang="pt-PT" sz="2000" dirty="0" err="1">
                <a:hlinkClick r:id="rId3"/>
              </a:rPr>
              <a:t>data.giss.nasa.gov</a:t>
            </a:r>
            <a:r>
              <a:rPr lang="pt-PT" sz="2000" dirty="0">
                <a:hlinkClick r:id="rId3"/>
              </a:rPr>
              <a:t>/</a:t>
            </a:r>
            <a:r>
              <a:rPr lang="pt-PT" sz="2000" dirty="0" err="1">
                <a:hlinkClick r:id="rId3"/>
              </a:rPr>
              <a:t>gistemp</a:t>
            </a:r>
            <a:r>
              <a:rPr lang="pt-PT" sz="2000" dirty="0">
                <a:hlinkClick r:id="rId3"/>
              </a:rPr>
              <a:t>/</a:t>
            </a:r>
            <a:r>
              <a:rPr lang="pt-PT" sz="2000" dirty="0" err="1">
                <a:hlinkClick r:id="rId3"/>
              </a:rPr>
              <a:t>station_data</a:t>
            </a:r>
            <a:r>
              <a:rPr lang="pt-PT" sz="2000" dirty="0">
                <a:hlinkClick r:id="rId3"/>
              </a:rPr>
              <a:t>/</a:t>
            </a:r>
            <a:endParaRPr lang="pt-PT" sz="2000" dirty="0"/>
          </a:p>
        </p:txBody>
      </p:sp>
    </p:spTree>
    <p:extLst>
      <p:ext uri="{BB962C8B-B14F-4D97-AF65-F5344CB8AC3E}">
        <p14:creationId xmlns:p14="http://schemas.microsoft.com/office/powerpoint/2010/main" val="3231552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18E458-E55E-8344-9447-F4BAA1AE37BF}"/>
              </a:ext>
            </a:extLst>
          </p:cNvPr>
          <p:cNvSpPr>
            <a:spLocks noGrp="1"/>
          </p:cNvSpPr>
          <p:nvPr>
            <p:ph type="title"/>
          </p:nvPr>
        </p:nvSpPr>
        <p:spPr>
          <a:xfrm>
            <a:off x="0" y="0"/>
            <a:ext cx="9143999" cy="1349298"/>
          </a:xfrm>
        </p:spPr>
        <p:txBody>
          <a:bodyPr>
            <a:noAutofit/>
          </a:bodyPr>
          <a:lstStyle/>
          <a:p>
            <a:pPr algn="ctr"/>
            <a:r>
              <a:rPr lang="pt-PT" sz="2800" b="1" dirty="0"/>
              <a:t>TEMPERATURE VARIATION IN GREENLAND: 1880-2017</a:t>
            </a:r>
            <a:br>
              <a:rPr lang="pt-PT" sz="2800" b="1" dirty="0"/>
            </a:br>
            <a:endParaRPr lang="pt-PT" sz="2800" dirty="0"/>
          </a:p>
        </p:txBody>
      </p:sp>
      <p:graphicFrame>
        <p:nvGraphicFramePr>
          <p:cNvPr id="7" name="Gráfico 6">
            <a:extLst>
              <a:ext uri="{FF2B5EF4-FFF2-40B4-BE49-F238E27FC236}">
                <a16:creationId xmlns:a16="http://schemas.microsoft.com/office/drawing/2014/main" id="{B4C30C21-2616-CB47-BE8E-57C3D8B6F9F1}"/>
              </a:ext>
            </a:extLst>
          </p:cNvPr>
          <p:cNvGraphicFramePr>
            <a:graphicFrameLocks/>
          </p:cNvGraphicFramePr>
          <p:nvPr>
            <p:extLst>
              <p:ext uri="{D42A27DB-BD31-4B8C-83A1-F6EECF244321}">
                <p14:modId xmlns:p14="http://schemas.microsoft.com/office/powerpoint/2010/main" val="1734770989"/>
              </p:ext>
            </p:extLst>
          </p:nvPr>
        </p:nvGraphicFramePr>
        <p:xfrm>
          <a:off x="80387" y="834013"/>
          <a:ext cx="8922936" cy="58179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5019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D9A7CE-31E2-704B-B75E-14DE56CFEFBD}"/>
              </a:ext>
            </a:extLst>
          </p:cNvPr>
          <p:cNvSpPr>
            <a:spLocks noGrp="1"/>
          </p:cNvSpPr>
          <p:nvPr>
            <p:ph type="title"/>
          </p:nvPr>
        </p:nvSpPr>
        <p:spPr>
          <a:xfrm>
            <a:off x="856060" y="618518"/>
            <a:ext cx="7429499" cy="487955"/>
          </a:xfrm>
        </p:spPr>
        <p:txBody>
          <a:bodyPr>
            <a:normAutofit fontScale="90000"/>
          </a:bodyPr>
          <a:lstStyle/>
          <a:p>
            <a:pPr algn="ctr"/>
            <a:r>
              <a:rPr lang="pt-PT" dirty="0" err="1"/>
              <a:t>Greenland</a:t>
            </a:r>
            <a:r>
              <a:rPr lang="pt-PT" dirty="0"/>
              <a:t> stations</a:t>
            </a:r>
          </a:p>
        </p:txBody>
      </p:sp>
      <p:pic>
        <p:nvPicPr>
          <p:cNvPr id="6" name="Imagem 5">
            <a:extLst>
              <a:ext uri="{FF2B5EF4-FFF2-40B4-BE49-F238E27FC236}">
                <a16:creationId xmlns:a16="http://schemas.microsoft.com/office/drawing/2014/main" id="{383B0190-68E4-544B-B7E3-8C977ABCB828}"/>
              </a:ext>
            </a:extLst>
          </p:cNvPr>
          <p:cNvPicPr>
            <a:picLocks noChangeAspect="1"/>
          </p:cNvPicPr>
          <p:nvPr/>
        </p:nvPicPr>
        <p:blipFill>
          <a:blip r:embed="rId2"/>
          <a:stretch>
            <a:fillRect/>
          </a:stretch>
        </p:blipFill>
        <p:spPr>
          <a:xfrm>
            <a:off x="-1191" y="1699325"/>
            <a:ext cx="9144000" cy="4776803"/>
          </a:xfrm>
          <a:prstGeom prst="rect">
            <a:avLst/>
          </a:prstGeom>
        </p:spPr>
      </p:pic>
    </p:spTree>
    <p:extLst>
      <p:ext uri="{BB962C8B-B14F-4D97-AF65-F5344CB8AC3E}">
        <p14:creationId xmlns:p14="http://schemas.microsoft.com/office/powerpoint/2010/main" val="2475469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p:txBody>
          <a:bodyPr/>
          <a:lstStyle/>
          <a:p>
            <a:r>
              <a:rPr lang="pt-PT" dirty="0" err="1"/>
              <a:t>Angmagssalik</a:t>
            </a:r>
            <a:r>
              <a:rPr lang="pt-PT" dirty="0"/>
              <a:t>: </a:t>
            </a:r>
            <a:r>
              <a:rPr lang="pt-PT" dirty="0" err="1"/>
              <a:t>Ups</a:t>
            </a:r>
            <a:r>
              <a:rPr lang="pt-PT" dirty="0"/>
              <a:t> </a:t>
            </a:r>
            <a:r>
              <a:rPr lang="pt-PT" dirty="0" err="1"/>
              <a:t>and</a:t>
            </a:r>
            <a:r>
              <a:rPr lang="pt-PT" dirty="0"/>
              <a:t> </a:t>
            </a:r>
            <a:r>
              <a:rPr lang="pt-PT" dirty="0" err="1"/>
              <a:t>downs</a:t>
            </a:r>
            <a:r>
              <a:rPr lang="pt-PT" dirty="0"/>
              <a:t> in </a:t>
            </a:r>
            <a:r>
              <a:rPr lang="pt-PT" dirty="0" err="1"/>
              <a:t>temperature</a:t>
            </a:r>
            <a:endParaRPr lang="pt-PT" dirty="0"/>
          </a:p>
        </p:txBody>
      </p:sp>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3247555" y="6339842"/>
            <a:ext cx="5095900" cy="457199"/>
          </a:xfrm>
        </p:spPr>
        <p:txBody>
          <a:bodyPr/>
          <a:lstStyle/>
          <a:p>
            <a:pPr algn="r"/>
            <a:r>
              <a:rPr lang="en-US" dirty="0"/>
              <a:t>Maria Assunção Araújo (</a:t>
            </a:r>
            <a:r>
              <a:rPr lang="en-US" dirty="0" err="1"/>
              <a:t>asaraujo@letras.up.pt</a:t>
            </a:r>
            <a:r>
              <a:rPr lang="en-US" dirty="0"/>
              <a:t>) </a:t>
            </a:r>
          </a:p>
        </p:txBody>
      </p:sp>
      <p:pic>
        <p:nvPicPr>
          <p:cNvPr id="8" name="Imagem 7">
            <a:extLst>
              <a:ext uri="{FF2B5EF4-FFF2-40B4-BE49-F238E27FC236}">
                <a16:creationId xmlns:a16="http://schemas.microsoft.com/office/drawing/2014/main" id="{58EA2D1A-EFD2-FC47-952B-232EBEBA9B19}"/>
              </a:ext>
            </a:extLst>
          </p:cNvPr>
          <p:cNvPicPr>
            <a:picLocks noChangeAspect="1"/>
          </p:cNvPicPr>
          <p:nvPr/>
        </p:nvPicPr>
        <p:blipFill>
          <a:blip r:embed="rId2"/>
          <a:stretch>
            <a:fillRect/>
          </a:stretch>
        </p:blipFill>
        <p:spPr>
          <a:xfrm>
            <a:off x="856060" y="6500916"/>
            <a:ext cx="1352067" cy="357084"/>
          </a:xfrm>
          <a:prstGeom prst="rect">
            <a:avLst/>
          </a:prstGeom>
        </p:spPr>
      </p:pic>
      <p:graphicFrame>
        <p:nvGraphicFramePr>
          <p:cNvPr id="6" name="Marcador de Posição de Conteúdo 5">
            <a:extLst>
              <a:ext uri="{FF2B5EF4-FFF2-40B4-BE49-F238E27FC236}">
                <a16:creationId xmlns:a16="http://schemas.microsoft.com/office/drawing/2014/main" id="{341E2B64-D083-8444-8350-2716BEAED411}"/>
              </a:ext>
            </a:extLst>
          </p:cNvPr>
          <p:cNvGraphicFramePr>
            <a:graphicFrameLocks noGrp="1"/>
          </p:cNvGraphicFramePr>
          <p:nvPr>
            <p:ph idx="1"/>
            <p:extLst>
              <p:ext uri="{D42A27DB-BD31-4B8C-83A1-F6EECF244321}">
                <p14:modId xmlns:p14="http://schemas.microsoft.com/office/powerpoint/2010/main" val="555113703"/>
              </p:ext>
            </p:extLst>
          </p:nvPr>
        </p:nvGraphicFramePr>
        <p:xfrm>
          <a:off x="855663" y="2249488"/>
          <a:ext cx="7429500" cy="3541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28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id="{7A54777B-22D3-2345-ACFD-27101D65109D}"/>
              </a:ext>
            </a:extLst>
          </p:cNvPr>
          <p:cNvGraphicFramePr>
            <a:graphicFrameLocks/>
          </p:cNvGraphicFramePr>
          <p:nvPr>
            <p:extLst>
              <p:ext uri="{D42A27DB-BD31-4B8C-83A1-F6EECF244321}">
                <p14:modId xmlns:p14="http://schemas.microsoft.com/office/powerpoint/2010/main" val="2056336795"/>
              </p:ext>
            </p:extLst>
          </p:nvPr>
        </p:nvGraphicFramePr>
        <p:xfrm>
          <a:off x="468352" y="724830"/>
          <a:ext cx="8207298" cy="5921298"/>
        </p:xfrm>
        <a:graphic>
          <a:graphicData uri="http://schemas.openxmlformats.org/drawingml/2006/chart">
            <c:chart xmlns:c="http://schemas.openxmlformats.org/drawingml/2006/chart" xmlns:r="http://schemas.openxmlformats.org/officeDocument/2006/relationships" r:id="rId2"/>
          </a:graphicData>
        </a:graphic>
      </p:graphicFrame>
      <p:sp>
        <p:nvSpPr>
          <p:cNvPr id="15" name="CaixaDeTexto 14">
            <a:extLst>
              <a:ext uri="{FF2B5EF4-FFF2-40B4-BE49-F238E27FC236}">
                <a16:creationId xmlns:a16="http://schemas.microsoft.com/office/drawing/2014/main" id="{990B6687-4E6D-E849-90B2-01E312DC01AA}"/>
              </a:ext>
            </a:extLst>
          </p:cNvPr>
          <p:cNvSpPr txBox="1"/>
          <p:nvPr/>
        </p:nvSpPr>
        <p:spPr>
          <a:xfrm>
            <a:off x="1299411" y="136358"/>
            <a:ext cx="6288505" cy="792525"/>
          </a:xfrm>
          <a:prstGeom prst="rect">
            <a:avLst/>
          </a:prstGeom>
          <a:noFill/>
        </p:spPr>
        <p:txBody>
          <a:bodyPr wrap="square" rtlCol="0">
            <a:spAutoFit/>
          </a:bodyPr>
          <a:lstStyle/>
          <a:p>
            <a:r>
              <a:rPr lang="pt-PT" sz="3200" b="1" dirty="0">
                <a:solidFill>
                  <a:schemeClr val="bg2"/>
                </a:solidFill>
              </a:rPr>
              <a:t>Stations to </a:t>
            </a:r>
            <a:r>
              <a:rPr lang="pt-PT" sz="3200" b="1" dirty="0" err="1">
                <a:solidFill>
                  <a:schemeClr val="bg2"/>
                </a:solidFill>
              </a:rPr>
              <a:t>the</a:t>
            </a:r>
            <a:r>
              <a:rPr lang="pt-PT" sz="3200" b="1" dirty="0">
                <a:solidFill>
                  <a:schemeClr val="bg2"/>
                </a:solidFill>
              </a:rPr>
              <a:t> West </a:t>
            </a:r>
            <a:r>
              <a:rPr lang="pt-PT" sz="3200" b="1" dirty="0" err="1">
                <a:solidFill>
                  <a:schemeClr val="bg2"/>
                </a:solidFill>
              </a:rPr>
              <a:t>of</a:t>
            </a:r>
            <a:r>
              <a:rPr lang="pt-PT" sz="3200" b="1" dirty="0">
                <a:solidFill>
                  <a:schemeClr val="bg2"/>
                </a:solidFill>
              </a:rPr>
              <a:t> </a:t>
            </a:r>
            <a:r>
              <a:rPr lang="pt-PT" sz="3200" b="1" dirty="0" err="1">
                <a:solidFill>
                  <a:schemeClr val="bg2"/>
                </a:solidFill>
              </a:rPr>
              <a:t>Greenland</a:t>
            </a:r>
            <a:endParaRPr lang="pt-PT" sz="3200" b="1" dirty="0">
              <a:solidFill>
                <a:schemeClr val="bg2"/>
              </a:solidFill>
            </a:endParaRPr>
          </a:p>
          <a:p>
            <a:endParaRPr lang="pt-PT" dirty="0"/>
          </a:p>
        </p:txBody>
      </p:sp>
    </p:spTree>
    <p:extLst>
      <p:ext uri="{BB962C8B-B14F-4D97-AF65-F5344CB8AC3E}">
        <p14:creationId xmlns:p14="http://schemas.microsoft.com/office/powerpoint/2010/main" val="246111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33DBC-E4EE-BD49-A464-5C679C214F5C}"/>
              </a:ext>
            </a:extLst>
          </p:cNvPr>
          <p:cNvSpPr>
            <a:spLocks noGrp="1"/>
          </p:cNvSpPr>
          <p:nvPr>
            <p:ph type="title"/>
          </p:nvPr>
        </p:nvSpPr>
        <p:spPr>
          <a:xfrm>
            <a:off x="856061" y="0"/>
            <a:ext cx="7754540" cy="669927"/>
          </a:xfrm>
        </p:spPr>
        <p:txBody>
          <a:bodyPr>
            <a:normAutofit fontScale="90000"/>
          </a:bodyPr>
          <a:lstStyle/>
          <a:p>
            <a:r>
              <a:rPr lang="pt-PT" b="1" dirty="0"/>
              <a:t>STATIONS TO THE EAST OF GREENLAND</a:t>
            </a:r>
            <a:endParaRPr lang="pt-PT" dirty="0"/>
          </a:p>
        </p:txBody>
      </p:sp>
      <p:graphicFrame>
        <p:nvGraphicFramePr>
          <p:cNvPr id="6" name="Gráfico 5">
            <a:extLst>
              <a:ext uri="{FF2B5EF4-FFF2-40B4-BE49-F238E27FC236}">
                <a16:creationId xmlns:a16="http://schemas.microsoft.com/office/drawing/2014/main" id="{E7A30EE9-C60D-9641-A034-46B8A3B6B4D6}"/>
              </a:ext>
            </a:extLst>
          </p:cNvPr>
          <p:cNvGraphicFramePr>
            <a:graphicFrameLocks/>
          </p:cNvGraphicFramePr>
          <p:nvPr>
            <p:extLst>
              <p:ext uri="{D42A27DB-BD31-4B8C-83A1-F6EECF244321}">
                <p14:modId xmlns:p14="http://schemas.microsoft.com/office/powerpoint/2010/main" val="2398555138"/>
              </p:ext>
            </p:extLst>
          </p:nvPr>
        </p:nvGraphicFramePr>
        <p:xfrm>
          <a:off x="533400" y="669925"/>
          <a:ext cx="8077200" cy="5518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9199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66A7FD-9982-424E-9C69-AC6311569F84}"/>
              </a:ext>
            </a:extLst>
          </p:cNvPr>
          <p:cNvSpPr>
            <a:spLocks noGrp="1"/>
          </p:cNvSpPr>
          <p:nvPr>
            <p:ph type="title"/>
          </p:nvPr>
        </p:nvSpPr>
        <p:spPr>
          <a:xfrm>
            <a:off x="6972299" y="0"/>
            <a:ext cx="2189559" cy="6648450"/>
          </a:xfrm>
        </p:spPr>
        <p:txBody>
          <a:bodyPr>
            <a:normAutofit/>
          </a:bodyPr>
          <a:lstStyle/>
          <a:p>
            <a:r>
              <a:rPr lang="pt-PT" sz="3200" dirty="0" err="1"/>
              <a:t>ß</a:t>
            </a:r>
            <a:endParaRPr lang="pt-PT" sz="3200" dirty="0"/>
          </a:p>
        </p:txBody>
      </p:sp>
      <p:pic>
        <p:nvPicPr>
          <p:cNvPr id="6" name="Imagem 5">
            <a:extLst>
              <a:ext uri="{FF2B5EF4-FFF2-40B4-BE49-F238E27FC236}">
                <a16:creationId xmlns:a16="http://schemas.microsoft.com/office/drawing/2014/main" id="{CB2908C3-72A9-3144-B7C8-EFC1D6E74709}"/>
              </a:ext>
            </a:extLst>
          </p:cNvPr>
          <p:cNvPicPr>
            <a:picLocks noChangeAspect="1"/>
          </p:cNvPicPr>
          <p:nvPr/>
        </p:nvPicPr>
        <p:blipFill>
          <a:blip r:embed="rId2"/>
          <a:stretch>
            <a:fillRect/>
          </a:stretch>
        </p:blipFill>
        <p:spPr>
          <a:xfrm>
            <a:off x="0" y="0"/>
            <a:ext cx="6893607" cy="6858000"/>
          </a:xfrm>
          <a:prstGeom prst="rect">
            <a:avLst/>
          </a:prstGeom>
        </p:spPr>
      </p:pic>
    </p:spTree>
    <p:extLst>
      <p:ext uri="{BB962C8B-B14F-4D97-AF65-F5344CB8AC3E}">
        <p14:creationId xmlns:p14="http://schemas.microsoft.com/office/powerpoint/2010/main" val="1920936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9D2E7-9A30-2A41-AB9B-469E3C440768}"/>
              </a:ext>
            </a:extLst>
          </p:cNvPr>
          <p:cNvSpPr>
            <a:spLocks noGrp="1"/>
          </p:cNvSpPr>
          <p:nvPr>
            <p:ph type="title"/>
          </p:nvPr>
        </p:nvSpPr>
        <p:spPr>
          <a:xfrm>
            <a:off x="856060" y="96004"/>
            <a:ext cx="7429499" cy="717913"/>
          </a:xfrm>
        </p:spPr>
        <p:txBody>
          <a:bodyPr/>
          <a:lstStyle/>
          <a:p>
            <a:r>
              <a:rPr lang="pt-PT" dirty="0"/>
              <a:t>Some </a:t>
            </a:r>
            <a:r>
              <a:rPr lang="pt-PT" dirty="0" err="1"/>
              <a:t>conclusions</a:t>
            </a:r>
            <a:endParaRPr lang="pt-PT" dirty="0"/>
          </a:p>
        </p:txBody>
      </p:sp>
      <p:sp>
        <p:nvSpPr>
          <p:cNvPr id="3" name="Marcador de Posição de Conteúdo 2">
            <a:extLst>
              <a:ext uri="{FF2B5EF4-FFF2-40B4-BE49-F238E27FC236}">
                <a16:creationId xmlns:a16="http://schemas.microsoft.com/office/drawing/2014/main" id="{373B4DE4-F3FD-9D49-8433-E152043A4D26}"/>
              </a:ext>
            </a:extLst>
          </p:cNvPr>
          <p:cNvSpPr>
            <a:spLocks noGrp="1"/>
          </p:cNvSpPr>
          <p:nvPr>
            <p:ph idx="1"/>
          </p:nvPr>
        </p:nvSpPr>
        <p:spPr>
          <a:xfrm>
            <a:off x="856060" y="1014884"/>
            <a:ext cx="7429499" cy="5496447"/>
          </a:xfrm>
        </p:spPr>
        <p:txBody>
          <a:bodyPr>
            <a:normAutofit fontScale="70000" lnSpcReduction="20000"/>
          </a:bodyPr>
          <a:lstStyle/>
          <a:p>
            <a:r>
              <a:rPr lang="pt-PT" sz="3200" b="1" dirty="0"/>
              <a:t>In some cases </a:t>
            </a:r>
            <a:r>
              <a:rPr lang="pt-PT" sz="3200" b="1" dirty="0" err="1"/>
              <a:t>the</a:t>
            </a:r>
            <a:r>
              <a:rPr lang="pt-PT" sz="3200" b="1" dirty="0"/>
              <a:t> series </a:t>
            </a:r>
            <a:r>
              <a:rPr lang="pt-PT" sz="3200" b="1" dirty="0" err="1"/>
              <a:t>end</a:t>
            </a:r>
            <a:r>
              <a:rPr lang="pt-PT" sz="3200" b="1" dirty="0"/>
              <a:t> </a:t>
            </a:r>
            <a:r>
              <a:rPr lang="pt-PT" sz="3200" b="1" dirty="0" err="1"/>
              <a:t>before</a:t>
            </a:r>
            <a:r>
              <a:rPr lang="pt-PT" sz="3200" b="1" dirty="0"/>
              <a:t> 1988 - </a:t>
            </a:r>
            <a:r>
              <a:rPr lang="pt-PT" sz="3200" b="1" dirty="0" err="1"/>
              <a:t>These</a:t>
            </a:r>
            <a:r>
              <a:rPr lang="pt-PT" sz="3200" b="1" dirty="0"/>
              <a:t> data are </a:t>
            </a:r>
            <a:r>
              <a:rPr lang="pt-PT" sz="3200" b="1" dirty="0" err="1"/>
              <a:t>not</a:t>
            </a:r>
            <a:r>
              <a:rPr lang="pt-PT" sz="3200" b="1" dirty="0"/>
              <a:t> </a:t>
            </a:r>
            <a:r>
              <a:rPr lang="pt-PT" sz="3200" b="1" dirty="0" err="1"/>
              <a:t>representative</a:t>
            </a:r>
            <a:endParaRPr lang="pt-PT" sz="3200" b="1" dirty="0"/>
          </a:p>
          <a:p>
            <a:r>
              <a:rPr lang="pt-PT" sz="3200" b="1" dirty="0" err="1"/>
              <a:t>East</a:t>
            </a:r>
            <a:r>
              <a:rPr lang="pt-PT" sz="3200" b="1" dirty="0"/>
              <a:t>: </a:t>
            </a:r>
            <a:r>
              <a:rPr lang="pt-PT" sz="3200" b="1" dirty="0" err="1"/>
              <a:t>Reykyavi</a:t>
            </a:r>
            <a:r>
              <a:rPr lang="pt-PT" sz="3200" b="1" dirty="0"/>
              <a:t> </a:t>
            </a:r>
            <a:r>
              <a:rPr lang="pt-PT" sz="3200" b="1" dirty="0" err="1"/>
              <a:t>max</a:t>
            </a:r>
            <a:r>
              <a:rPr lang="pt-PT" sz="3200" b="1" dirty="0"/>
              <a:t> </a:t>
            </a:r>
            <a:r>
              <a:rPr lang="pt-PT" sz="3200" b="1" dirty="0" err="1"/>
              <a:t>temp</a:t>
            </a:r>
            <a:r>
              <a:rPr lang="pt-PT" sz="3200" b="1" dirty="0"/>
              <a:t>: 2003</a:t>
            </a:r>
          </a:p>
          <a:p>
            <a:r>
              <a:rPr lang="pt-PT" sz="3200" b="1" dirty="0" err="1"/>
              <a:t>Extreem</a:t>
            </a:r>
            <a:r>
              <a:rPr lang="pt-PT" sz="3200" b="1" dirty="0"/>
              <a:t> </a:t>
            </a:r>
            <a:r>
              <a:rPr lang="pt-PT" sz="3200" b="1" dirty="0" err="1"/>
              <a:t>North</a:t>
            </a:r>
            <a:r>
              <a:rPr lang="pt-PT" sz="3200" b="1" dirty="0"/>
              <a:t> &amp; </a:t>
            </a:r>
            <a:r>
              <a:rPr lang="pt-PT" sz="3200" b="1" dirty="0" err="1"/>
              <a:t>East</a:t>
            </a:r>
            <a:r>
              <a:rPr lang="pt-PT" sz="3200" b="1" dirty="0"/>
              <a:t> </a:t>
            </a:r>
            <a:r>
              <a:rPr lang="pt-PT" sz="3200" b="1" dirty="0" err="1"/>
              <a:t>max</a:t>
            </a:r>
            <a:r>
              <a:rPr lang="pt-PT" sz="3200" b="1" dirty="0"/>
              <a:t> </a:t>
            </a:r>
            <a:r>
              <a:rPr lang="pt-PT" sz="3200" b="1" dirty="0" err="1"/>
              <a:t>temp</a:t>
            </a:r>
            <a:r>
              <a:rPr lang="pt-PT" sz="3200" b="1" dirty="0"/>
              <a:t>: 2016 </a:t>
            </a:r>
          </a:p>
          <a:p>
            <a:r>
              <a:rPr lang="pt-PT" sz="3200" b="1" dirty="0"/>
              <a:t>To </a:t>
            </a:r>
            <a:r>
              <a:rPr lang="pt-PT" sz="3200" b="1" dirty="0" err="1"/>
              <a:t>the</a:t>
            </a:r>
            <a:r>
              <a:rPr lang="pt-PT" sz="3200" b="1" dirty="0"/>
              <a:t> West </a:t>
            </a:r>
            <a:r>
              <a:rPr lang="pt-PT" sz="3200" b="1" dirty="0" err="1"/>
              <a:t>the</a:t>
            </a:r>
            <a:r>
              <a:rPr lang="pt-PT" sz="3200" b="1" dirty="0"/>
              <a:t> </a:t>
            </a:r>
            <a:r>
              <a:rPr lang="pt-PT" sz="3200" b="1" dirty="0" err="1"/>
              <a:t>most</a:t>
            </a:r>
            <a:r>
              <a:rPr lang="pt-PT" sz="3200" b="1" dirty="0"/>
              <a:t> recente </a:t>
            </a:r>
            <a:r>
              <a:rPr lang="pt-PT" sz="3200" b="1" dirty="0" err="1"/>
              <a:t>temperatures</a:t>
            </a:r>
            <a:r>
              <a:rPr lang="pt-PT" sz="3200" b="1" dirty="0"/>
              <a:t> </a:t>
            </a:r>
            <a:r>
              <a:rPr lang="pt-PT" sz="3200" b="1" dirty="0" err="1"/>
              <a:t>seem</a:t>
            </a:r>
            <a:r>
              <a:rPr lang="pt-PT" sz="3200" b="1" dirty="0"/>
              <a:t> to </a:t>
            </a:r>
            <a:r>
              <a:rPr lang="pt-PT" sz="3200" b="1" dirty="0" err="1"/>
              <a:t>be</a:t>
            </a:r>
            <a:r>
              <a:rPr lang="pt-PT" sz="3200" b="1" dirty="0"/>
              <a:t> </a:t>
            </a:r>
            <a:r>
              <a:rPr lang="pt-PT" sz="3200" b="1" dirty="0" err="1"/>
              <a:t>decreasing</a:t>
            </a:r>
            <a:r>
              <a:rPr lang="pt-PT" sz="3200" b="1" dirty="0"/>
              <a:t>. </a:t>
            </a:r>
            <a:r>
              <a:rPr lang="pt-PT" sz="3200" b="1" dirty="0" err="1"/>
              <a:t>Maximum</a:t>
            </a:r>
            <a:r>
              <a:rPr lang="pt-PT" sz="3200" b="1" dirty="0"/>
              <a:t>: 2010</a:t>
            </a:r>
          </a:p>
          <a:p>
            <a:r>
              <a:rPr lang="pt-PT" sz="3200" b="1" dirty="0"/>
              <a:t>Southern </a:t>
            </a:r>
            <a:r>
              <a:rPr lang="pt-PT" sz="3200" b="1" dirty="0" err="1"/>
              <a:t>Greenland</a:t>
            </a:r>
            <a:r>
              <a:rPr lang="pt-PT" sz="3200" b="1" dirty="0"/>
              <a:t>: </a:t>
            </a:r>
            <a:r>
              <a:rPr lang="pt-PT" sz="3200" b="1" dirty="0" err="1"/>
              <a:t>max</a:t>
            </a:r>
            <a:r>
              <a:rPr lang="pt-PT" sz="3200" b="1" dirty="0"/>
              <a:t> </a:t>
            </a:r>
            <a:r>
              <a:rPr lang="pt-PT" sz="3200" b="1" dirty="0" err="1"/>
              <a:t>temp</a:t>
            </a:r>
            <a:r>
              <a:rPr lang="pt-PT" sz="3200" b="1" dirty="0"/>
              <a:t>: 2003 &amp; 2016</a:t>
            </a:r>
          </a:p>
          <a:p>
            <a:r>
              <a:rPr lang="pt-PT" sz="3200" b="1" dirty="0" err="1"/>
              <a:t>There</a:t>
            </a:r>
            <a:r>
              <a:rPr lang="pt-PT" sz="3200" b="1" dirty="0"/>
              <a:t> </a:t>
            </a:r>
            <a:r>
              <a:rPr lang="pt-PT" sz="3200" b="1" dirty="0" err="1"/>
              <a:t>seems</a:t>
            </a:r>
            <a:r>
              <a:rPr lang="pt-PT" sz="3200" b="1" dirty="0"/>
              <a:t> to </a:t>
            </a:r>
            <a:r>
              <a:rPr lang="pt-PT" sz="3200" b="1" dirty="0" err="1"/>
              <a:t>be</a:t>
            </a:r>
            <a:r>
              <a:rPr lang="pt-PT" sz="3200" b="1" dirty="0"/>
              <a:t> some </a:t>
            </a:r>
            <a:r>
              <a:rPr lang="pt-PT" sz="3200" b="1" dirty="0" err="1"/>
              <a:t>warming</a:t>
            </a:r>
            <a:r>
              <a:rPr lang="pt-PT" sz="3200" b="1" dirty="0"/>
              <a:t> </a:t>
            </a:r>
            <a:r>
              <a:rPr lang="pt-PT" sz="3200" b="1" dirty="0" err="1"/>
              <a:t>near</a:t>
            </a:r>
            <a:r>
              <a:rPr lang="pt-PT" sz="3200" b="1" dirty="0"/>
              <a:t> </a:t>
            </a:r>
            <a:r>
              <a:rPr lang="pt-PT" sz="3200" b="1" dirty="0" err="1"/>
              <a:t>the</a:t>
            </a:r>
            <a:r>
              <a:rPr lang="pt-PT" sz="3200" b="1" dirty="0"/>
              <a:t> poles. </a:t>
            </a:r>
            <a:r>
              <a:rPr lang="pt-PT" sz="3200" b="1" dirty="0" err="1"/>
              <a:t>Why</a:t>
            </a:r>
            <a:r>
              <a:rPr lang="pt-PT" sz="3200" b="1" dirty="0"/>
              <a:t>?</a:t>
            </a:r>
          </a:p>
          <a:p>
            <a:r>
              <a:rPr lang="pt-PT" sz="3200" b="1" dirty="0"/>
              <a:t>Jan </a:t>
            </a:r>
            <a:r>
              <a:rPr lang="pt-PT" sz="3200" b="1" dirty="0" err="1"/>
              <a:t>mayen</a:t>
            </a:r>
            <a:r>
              <a:rPr lang="pt-PT" sz="3200" b="1" dirty="0"/>
              <a:t> (</a:t>
            </a:r>
            <a:r>
              <a:rPr lang="pt-PT" sz="3200" b="1" dirty="0" err="1"/>
              <a:t>North</a:t>
            </a:r>
            <a:r>
              <a:rPr lang="pt-PT" sz="3200" b="1" dirty="0"/>
              <a:t>) </a:t>
            </a:r>
            <a:r>
              <a:rPr lang="pt-PT" sz="3200" b="1" dirty="0" err="1"/>
              <a:t>max</a:t>
            </a:r>
            <a:r>
              <a:rPr lang="pt-PT" sz="3200" b="1" dirty="0"/>
              <a:t> </a:t>
            </a:r>
            <a:r>
              <a:rPr lang="pt-PT" sz="3200" b="1" dirty="0" err="1"/>
              <a:t>temp</a:t>
            </a:r>
            <a:r>
              <a:rPr lang="pt-PT" sz="3200" b="1" dirty="0"/>
              <a:t> 2014</a:t>
            </a:r>
          </a:p>
          <a:p>
            <a:r>
              <a:rPr lang="pt-PT" sz="3200" b="1" dirty="0"/>
              <a:t>Western </a:t>
            </a:r>
            <a:r>
              <a:rPr lang="pt-PT" sz="3200" b="1" dirty="0" err="1"/>
              <a:t>territories</a:t>
            </a:r>
            <a:r>
              <a:rPr lang="pt-PT" sz="3200" b="1" dirty="0"/>
              <a:t> (Canada) </a:t>
            </a:r>
            <a:r>
              <a:rPr lang="pt-PT" sz="3200" b="1" dirty="0" err="1"/>
              <a:t>max</a:t>
            </a:r>
            <a:r>
              <a:rPr lang="pt-PT" sz="3200" b="1" dirty="0"/>
              <a:t> </a:t>
            </a:r>
            <a:r>
              <a:rPr lang="pt-PT" sz="3200" b="1" dirty="0" err="1"/>
              <a:t>temp</a:t>
            </a:r>
            <a:r>
              <a:rPr lang="pt-PT" sz="3200" b="1" dirty="0"/>
              <a:t> 2003</a:t>
            </a:r>
          </a:p>
          <a:p>
            <a:r>
              <a:rPr lang="pt-PT" sz="3200" b="1" dirty="0"/>
              <a:t>Some </a:t>
            </a:r>
            <a:r>
              <a:rPr lang="pt-PT" sz="3200" b="1" dirty="0" err="1"/>
              <a:t>pattern</a:t>
            </a:r>
            <a:r>
              <a:rPr lang="pt-PT" sz="3200" b="1" dirty="0"/>
              <a:t>: </a:t>
            </a:r>
            <a:r>
              <a:rPr lang="pt-PT" sz="3200" b="1" dirty="0" err="1"/>
              <a:t>currents</a:t>
            </a:r>
            <a:r>
              <a:rPr lang="pt-PT" sz="3200" b="1" dirty="0"/>
              <a:t>? </a:t>
            </a:r>
            <a:r>
              <a:rPr lang="pt-PT" sz="3200" b="1" dirty="0" err="1"/>
              <a:t>Changes</a:t>
            </a:r>
            <a:r>
              <a:rPr lang="pt-PT" sz="3200" b="1" dirty="0"/>
              <a:t> in jet </a:t>
            </a:r>
            <a:r>
              <a:rPr lang="pt-PT" sz="3200" b="1" dirty="0" err="1"/>
              <a:t>stream</a:t>
            </a:r>
            <a:r>
              <a:rPr lang="pt-PT" sz="3200" b="1" dirty="0"/>
              <a:t>?</a:t>
            </a:r>
          </a:p>
          <a:p>
            <a:endParaRPr lang="pt-PT" b="1" dirty="0"/>
          </a:p>
        </p:txBody>
      </p:sp>
    </p:spTree>
    <p:extLst>
      <p:ext uri="{BB962C8B-B14F-4D97-AF65-F5344CB8AC3E}">
        <p14:creationId xmlns:p14="http://schemas.microsoft.com/office/powerpoint/2010/main" val="1332091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990AF1-B558-E04B-90CF-CC454DDB0001}"/>
              </a:ext>
            </a:extLst>
          </p:cNvPr>
          <p:cNvSpPr>
            <a:spLocks noGrp="1"/>
          </p:cNvSpPr>
          <p:nvPr>
            <p:ph type="title"/>
          </p:nvPr>
        </p:nvSpPr>
        <p:spPr>
          <a:xfrm>
            <a:off x="0" y="180871"/>
            <a:ext cx="9063612" cy="2525818"/>
          </a:xfrm>
          <a:ln>
            <a:noFill/>
          </a:ln>
        </p:spPr>
        <p:txBody>
          <a:bodyPr>
            <a:normAutofit fontScale="90000"/>
          </a:bodyPr>
          <a:lstStyle/>
          <a:p>
            <a:pPr algn="ctr"/>
            <a:r>
              <a:rPr lang="pt-PT" sz="2200" i="1" dirty="0" err="1">
                <a:solidFill>
                  <a:srgbClr val="FF0000"/>
                </a:solidFill>
              </a:rPr>
              <a:t>The</a:t>
            </a:r>
            <a:r>
              <a:rPr lang="pt-PT" sz="2200" i="1" dirty="0">
                <a:solidFill>
                  <a:srgbClr val="FF0000"/>
                </a:solidFill>
              </a:rPr>
              <a:t> </a:t>
            </a:r>
            <a:r>
              <a:rPr lang="pt-PT" sz="2200" i="1" dirty="0" err="1">
                <a:solidFill>
                  <a:srgbClr val="FF0000"/>
                </a:solidFill>
              </a:rPr>
              <a:t>Canadian</a:t>
            </a:r>
            <a:r>
              <a:rPr lang="pt-PT" sz="2200" i="1" dirty="0">
                <a:solidFill>
                  <a:srgbClr val="FF0000"/>
                </a:solidFill>
              </a:rPr>
              <a:t> </a:t>
            </a:r>
            <a:r>
              <a:rPr lang="pt-PT" sz="2200" i="1" dirty="0" err="1">
                <a:solidFill>
                  <a:srgbClr val="FF0000"/>
                </a:solidFill>
              </a:rPr>
              <a:t>Coast</a:t>
            </a:r>
            <a:r>
              <a:rPr lang="pt-PT" sz="2200" i="1" dirty="0">
                <a:solidFill>
                  <a:srgbClr val="FF0000"/>
                </a:solidFill>
              </a:rPr>
              <a:t> </a:t>
            </a:r>
            <a:r>
              <a:rPr lang="pt-PT" sz="2200" i="1" dirty="0" err="1">
                <a:solidFill>
                  <a:srgbClr val="FF0000"/>
                </a:solidFill>
              </a:rPr>
              <a:t>Guard</a:t>
            </a:r>
            <a:r>
              <a:rPr lang="pt-PT" sz="2200" i="1" dirty="0">
                <a:solidFill>
                  <a:srgbClr val="FF0000"/>
                </a:solidFill>
              </a:rPr>
              <a:t> </a:t>
            </a:r>
            <a:r>
              <a:rPr lang="pt-PT" sz="2200" i="1" dirty="0" err="1">
                <a:solidFill>
                  <a:srgbClr val="FF0000"/>
                </a:solidFill>
              </a:rPr>
              <a:t>rescued</a:t>
            </a:r>
            <a:r>
              <a:rPr lang="pt-PT" sz="2200" i="1" dirty="0">
                <a:solidFill>
                  <a:srgbClr val="FF0000"/>
                </a:solidFill>
              </a:rPr>
              <a:t>  </a:t>
            </a:r>
            <a:r>
              <a:rPr lang="pt-PT" sz="2200" i="1" dirty="0" err="1">
                <a:solidFill>
                  <a:srgbClr val="FF0000"/>
                </a:solidFill>
              </a:rPr>
              <a:t>two</a:t>
            </a:r>
            <a:r>
              <a:rPr lang="pt-PT" sz="2200" i="1" dirty="0">
                <a:solidFill>
                  <a:srgbClr val="FF0000"/>
                </a:solidFill>
              </a:rPr>
              <a:t> </a:t>
            </a:r>
            <a:r>
              <a:rPr lang="pt-PT" sz="2200" i="1" dirty="0" err="1">
                <a:solidFill>
                  <a:srgbClr val="FF0000"/>
                </a:solidFill>
              </a:rPr>
              <a:t>passengers</a:t>
            </a:r>
            <a:r>
              <a:rPr lang="pt-PT" sz="2200" i="1" dirty="0">
                <a:solidFill>
                  <a:srgbClr val="FF0000"/>
                </a:solidFill>
              </a:rPr>
              <a:t> </a:t>
            </a:r>
            <a:r>
              <a:rPr lang="pt-PT" sz="2200" i="1" dirty="0" err="1">
                <a:solidFill>
                  <a:srgbClr val="FF0000"/>
                </a:solidFill>
              </a:rPr>
              <a:t>of</a:t>
            </a:r>
            <a:r>
              <a:rPr lang="pt-PT" sz="2200" i="1" dirty="0">
                <a:solidFill>
                  <a:srgbClr val="FF0000"/>
                </a:solidFill>
              </a:rPr>
              <a:t> a </a:t>
            </a:r>
            <a:r>
              <a:rPr lang="pt-PT" sz="2200" i="1" dirty="0" err="1">
                <a:solidFill>
                  <a:srgbClr val="FF0000"/>
                </a:solidFill>
              </a:rPr>
              <a:t>sinking</a:t>
            </a:r>
            <a:r>
              <a:rPr lang="pt-PT" sz="2200" i="1" dirty="0">
                <a:solidFill>
                  <a:srgbClr val="FF0000"/>
                </a:solidFill>
              </a:rPr>
              <a:t> </a:t>
            </a:r>
            <a:r>
              <a:rPr lang="pt-PT" sz="2200" i="1" dirty="0" err="1">
                <a:solidFill>
                  <a:srgbClr val="FF0000"/>
                </a:solidFill>
              </a:rPr>
              <a:t>sailboat</a:t>
            </a:r>
            <a:r>
              <a:rPr lang="pt-PT" sz="2200" i="1" dirty="0">
                <a:solidFill>
                  <a:srgbClr val="FF0000"/>
                </a:solidFill>
              </a:rPr>
              <a:t> </a:t>
            </a:r>
            <a:r>
              <a:rPr lang="pt-PT" sz="2200" i="1" dirty="0" err="1">
                <a:solidFill>
                  <a:srgbClr val="FF0000"/>
                </a:solidFill>
              </a:rPr>
              <a:t>who</a:t>
            </a:r>
            <a:r>
              <a:rPr lang="pt-PT" sz="2200" i="1" dirty="0">
                <a:solidFill>
                  <a:srgbClr val="FF0000"/>
                </a:solidFill>
              </a:rPr>
              <a:t> </a:t>
            </a:r>
            <a:r>
              <a:rPr lang="pt-PT" sz="2200" i="1" dirty="0" err="1">
                <a:solidFill>
                  <a:srgbClr val="FF0000"/>
                </a:solidFill>
              </a:rPr>
              <a:t>were</a:t>
            </a:r>
            <a:r>
              <a:rPr lang="pt-PT" sz="2200" i="1" dirty="0">
                <a:solidFill>
                  <a:srgbClr val="FF0000"/>
                </a:solidFill>
              </a:rPr>
              <a:t> </a:t>
            </a:r>
            <a:r>
              <a:rPr lang="pt-PT" sz="2200" i="1" dirty="0" err="1">
                <a:solidFill>
                  <a:srgbClr val="FF0000"/>
                </a:solidFill>
              </a:rPr>
              <a:t>trapped</a:t>
            </a:r>
            <a:r>
              <a:rPr lang="pt-PT" sz="2200" i="1" dirty="0">
                <a:solidFill>
                  <a:srgbClr val="FF0000"/>
                </a:solidFill>
              </a:rPr>
              <a:t> </a:t>
            </a:r>
            <a:r>
              <a:rPr lang="pt-PT" sz="2200" i="1" dirty="0" err="1">
                <a:solidFill>
                  <a:srgbClr val="FF0000"/>
                </a:solidFill>
              </a:rPr>
              <a:t>on</a:t>
            </a:r>
            <a:r>
              <a:rPr lang="pt-PT" sz="2200" i="1" dirty="0">
                <a:solidFill>
                  <a:srgbClr val="FF0000"/>
                </a:solidFill>
              </a:rPr>
              <a:t> </a:t>
            </a:r>
            <a:r>
              <a:rPr lang="pt-PT" sz="2200" i="1" dirty="0" err="1">
                <a:solidFill>
                  <a:srgbClr val="FF0000"/>
                </a:solidFill>
              </a:rPr>
              <a:t>an</a:t>
            </a:r>
            <a:r>
              <a:rPr lang="pt-PT" sz="2200" i="1" dirty="0">
                <a:solidFill>
                  <a:srgbClr val="FF0000"/>
                </a:solidFill>
              </a:rPr>
              <a:t> ice </a:t>
            </a:r>
            <a:r>
              <a:rPr lang="pt-PT" sz="2200" i="1" dirty="0" err="1">
                <a:solidFill>
                  <a:srgbClr val="FF0000"/>
                </a:solidFill>
              </a:rPr>
              <a:t>floe</a:t>
            </a:r>
            <a:r>
              <a:rPr lang="pt-PT" sz="2200" i="1" dirty="0">
                <a:solidFill>
                  <a:srgbClr val="FF0000"/>
                </a:solidFill>
              </a:rPr>
              <a:t> in </a:t>
            </a:r>
            <a:r>
              <a:rPr lang="pt-PT" sz="2200" i="1" dirty="0" err="1">
                <a:solidFill>
                  <a:srgbClr val="FF0000"/>
                </a:solidFill>
              </a:rPr>
              <a:t>Arctic</a:t>
            </a:r>
            <a:r>
              <a:rPr lang="pt-PT" sz="2200" i="1" dirty="0">
                <a:solidFill>
                  <a:srgbClr val="FF0000"/>
                </a:solidFill>
              </a:rPr>
              <a:t> </a:t>
            </a:r>
            <a:r>
              <a:rPr lang="pt-PT" sz="2200" i="1" dirty="0" err="1">
                <a:solidFill>
                  <a:srgbClr val="FF0000"/>
                </a:solidFill>
              </a:rPr>
              <a:t>waters</a:t>
            </a:r>
            <a:r>
              <a:rPr lang="pt-PT" sz="2200" i="1" dirty="0">
                <a:solidFill>
                  <a:srgbClr val="FF0000"/>
                </a:solidFill>
              </a:rPr>
              <a:t> </a:t>
            </a:r>
            <a:r>
              <a:rPr lang="pt-PT" sz="2200" i="1" dirty="0" err="1">
                <a:solidFill>
                  <a:srgbClr val="FF0000"/>
                </a:solidFill>
              </a:rPr>
              <a:t>early</a:t>
            </a:r>
            <a:r>
              <a:rPr lang="pt-PT" sz="2200" i="1" dirty="0">
                <a:solidFill>
                  <a:srgbClr val="FF0000"/>
                </a:solidFill>
              </a:rPr>
              <a:t> </a:t>
            </a:r>
            <a:r>
              <a:rPr lang="pt-PT" sz="2200" i="1" dirty="0" err="1">
                <a:solidFill>
                  <a:srgbClr val="FF0000"/>
                </a:solidFill>
              </a:rPr>
              <a:t>Wednesday</a:t>
            </a:r>
            <a:r>
              <a:rPr lang="pt-PT" sz="2200" i="1" dirty="0">
                <a:solidFill>
                  <a:srgbClr val="FF0000"/>
                </a:solidFill>
              </a:rPr>
              <a:t> </a:t>
            </a:r>
            <a:r>
              <a:rPr lang="pt-PT" sz="2200" i="1" dirty="0" err="1">
                <a:solidFill>
                  <a:srgbClr val="FF0000"/>
                </a:solidFill>
              </a:rPr>
              <a:t>morning</a:t>
            </a:r>
            <a:r>
              <a:rPr lang="pt-PT" sz="2200" i="1" dirty="0">
                <a:solidFill>
                  <a:srgbClr val="FF0000"/>
                </a:solidFill>
              </a:rPr>
              <a:t>. </a:t>
            </a:r>
            <a:r>
              <a:rPr lang="pt-PT" sz="2200" i="1" dirty="0" err="1">
                <a:solidFill>
                  <a:srgbClr val="FF0000"/>
                </a:solidFill>
              </a:rPr>
              <a:t>The</a:t>
            </a:r>
            <a:r>
              <a:rPr lang="pt-PT" sz="2200" i="1" dirty="0">
                <a:solidFill>
                  <a:srgbClr val="FF0000"/>
                </a:solidFill>
              </a:rPr>
              <a:t> </a:t>
            </a:r>
            <a:r>
              <a:rPr lang="pt-PT" sz="2200" i="1" dirty="0" err="1">
                <a:solidFill>
                  <a:srgbClr val="FF0000"/>
                </a:solidFill>
              </a:rPr>
              <a:t>incident</a:t>
            </a:r>
            <a:r>
              <a:rPr lang="pt-PT" sz="2200" i="1" dirty="0">
                <a:solidFill>
                  <a:srgbClr val="FF0000"/>
                </a:solidFill>
              </a:rPr>
              <a:t> </a:t>
            </a:r>
            <a:r>
              <a:rPr lang="pt-PT" sz="2200" i="1" dirty="0" err="1">
                <a:solidFill>
                  <a:srgbClr val="FF0000"/>
                </a:solidFill>
              </a:rPr>
              <a:t>took</a:t>
            </a:r>
            <a:r>
              <a:rPr lang="pt-PT" sz="2200" i="1" dirty="0">
                <a:solidFill>
                  <a:srgbClr val="FF0000"/>
                </a:solidFill>
              </a:rPr>
              <a:t> </a:t>
            </a:r>
            <a:r>
              <a:rPr lang="pt-PT" sz="2200" i="1" dirty="0" err="1">
                <a:solidFill>
                  <a:srgbClr val="FF0000"/>
                </a:solidFill>
              </a:rPr>
              <a:t>place</a:t>
            </a:r>
            <a:r>
              <a:rPr lang="pt-PT" sz="2200" i="1" dirty="0">
                <a:solidFill>
                  <a:srgbClr val="FF0000"/>
                </a:solidFill>
              </a:rPr>
              <a:t> in </a:t>
            </a:r>
            <a:r>
              <a:rPr lang="pt-PT" sz="2200" i="1" dirty="0" err="1">
                <a:solidFill>
                  <a:srgbClr val="FF0000"/>
                </a:solidFill>
              </a:rPr>
              <a:t>Bellot</a:t>
            </a:r>
            <a:r>
              <a:rPr lang="pt-PT" sz="2200" i="1" dirty="0">
                <a:solidFill>
                  <a:srgbClr val="FF0000"/>
                </a:solidFill>
              </a:rPr>
              <a:t> </a:t>
            </a:r>
            <a:r>
              <a:rPr lang="pt-PT" sz="2200" i="1" dirty="0" err="1">
                <a:solidFill>
                  <a:srgbClr val="FF0000"/>
                </a:solidFill>
              </a:rPr>
              <a:t>Strait</a:t>
            </a:r>
            <a:r>
              <a:rPr lang="pt-PT" sz="2200" i="1" dirty="0">
                <a:solidFill>
                  <a:srgbClr val="FF0000"/>
                </a:solidFill>
              </a:rPr>
              <a:t>. (CBC) </a:t>
            </a:r>
            <a:br>
              <a:rPr lang="pt-PT" sz="2200" i="1" dirty="0">
                <a:solidFill>
                  <a:srgbClr val="FF0000"/>
                </a:solidFill>
              </a:rPr>
            </a:br>
            <a:r>
              <a:rPr lang="pt-PT" sz="2200" b="1" i="1" dirty="0">
                <a:solidFill>
                  <a:srgbClr val="FF0000"/>
                </a:solidFill>
              </a:rPr>
              <a:t>Drama in </a:t>
            </a:r>
            <a:r>
              <a:rPr lang="pt-PT" sz="2200" b="1" i="1" dirty="0" err="1">
                <a:solidFill>
                  <a:srgbClr val="FF0000"/>
                </a:solidFill>
              </a:rPr>
              <a:t>the</a:t>
            </a:r>
            <a:r>
              <a:rPr lang="pt-PT" sz="2200" b="1" i="1" dirty="0">
                <a:solidFill>
                  <a:srgbClr val="FF0000"/>
                </a:solidFill>
              </a:rPr>
              <a:t> </a:t>
            </a:r>
            <a:r>
              <a:rPr lang="pt-PT" sz="2200" b="1" i="1" dirty="0" err="1">
                <a:solidFill>
                  <a:srgbClr val="FF0000"/>
                </a:solidFill>
              </a:rPr>
              <a:t>northwest</a:t>
            </a:r>
            <a:r>
              <a:rPr lang="pt-PT" sz="2200" b="1" i="1" dirty="0">
                <a:solidFill>
                  <a:srgbClr val="FF0000"/>
                </a:solidFill>
              </a:rPr>
              <a:t> </a:t>
            </a:r>
            <a:r>
              <a:rPr lang="pt-PT" sz="2200" b="1" i="1" dirty="0" err="1">
                <a:solidFill>
                  <a:srgbClr val="FF0000"/>
                </a:solidFill>
              </a:rPr>
              <a:t>passage</a:t>
            </a:r>
            <a:r>
              <a:rPr lang="pt-PT" sz="2200" i="1" dirty="0">
                <a:solidFill>
                  <a:srgbClr val="FF0000"/>
                </a:solidFill>
              </a:rPr>
              <a:t> </a:t>
            </a:r>
            <a:br>
              <a:rPr lang="pt-PT" sz="2200" i="1" dirty="0">
                <a:solidFill>
                  <a:srgbClr val="FF0000"/>
                </a:solidFill>
              </a:rPr>
            </a:br>
            <a:r>
              <a:rPr lang="pt-PT" sz="2200" i="1" dirty="0" err="1">
                <a:solidFill>
                  <a:srgbClr val="FF0000"/>
                </a:solidFill>
              </a:rPr>
              <a:t>Sailing</a:t>
            </a:r>
            <a:r>
              <a:rPr lang="pt-PT" sz="2200" i="1" dirty="0">
                <a:solidFill>
                  <a:srgbClr val="FF0000"/>
                </a:solidFill>
              </a:rPr>
              <a:t> yacht </a:t>
            </a:r>
            <a:r>
              <a:rPr lang="pt-PT" sz="2200" i="1" dirty="0" err="1">
                <a:solidFill>
                  <a:srgbClr val="FF0000"/>
                </a:solidFill>
              </a:rPr>
              <a:t>gets</a:t>
            </a:r>
            <a:r>
              <a:rPr lang="pt-PT" sz="2200" i="1" dirty="0">
                <a:solidFill>
                  <a:srgbClr val="FF0000"/>
                </a:solidFill>
              </a:rPr>
              <a:t> </a:t>
            </a:r>
            <a:r>
              <a:rPr lang="pt-PT" sz="2200" i="1" dirty="0" err="1">
                <a:solidFill>
                  <a:srgbClr val="FF0000"/>
                </a:solidFill>
              </a:rPr>
              <a:t>into</a:t>
            </a:r>
            <a:r>
              <a:rPr lang="pt-PT" sz="2200" i="1" dirty="0">
                <a:solidFill>
                  <a:srgbClr val="FF0000"/>
                </a:solidFill>
              </a:rPr>
              <a:t> </a:t>
            </a:r>
            <a:r>
              <a:rPr lang="pt-PT" sz="2200" i="1" dirty="0" err="1">
                <a:solidFill>
                  <a:srgbClr val="FF0000"/>
                </a:solidFill>
              </a:rPr>
              <a:t>drift</a:t>
            </a:r>
            <a:r>
              <a:rPr lang="pt-PT" sz="2200" i="1" dirty="0">
                <a:solidFill>
                  <a:srgbClr val="FF0000"/>
                </a:solidFill>
              </a:rPr>
              <a:t> ice in </a:t>
            </a:r>
            <a:r>
              <a:rPr lang="pt-PT" sz="2200" i="1" dirty="0" err="1">
                <a:solidFill>
                  <a:srgbClr val="FF0000"/>
                </a:solidFill>
              </a:rPr>
              <a:t>the</a:t>
            </a:r>
            <a:r>
              <a:rPr lang="pt-PT" sz="2200" i="1" dirty="0">
                <a:solidFill>
                  <a:srgbClr val="FF0000"/>
                </a:solidFill>
              </a:rPr>
              <a:t> </a:t>
            </a:r>
            <a:r>
              <a:rPr lang="pt-PT" sz="2200" i="1" dirty="0" err="1">
                <a:solidFill>
                  <a:srgbClr val="FF0000"/>
                </a:solidFill>
              </a:rPr>
              <a:t>middle</a:t>
            </a:r>
            <a:r>
              <a:rPr lang="pt-PT" sz="2200" i="1" dirty="0">
                <a:solidFill>
                  <a:srgbClr val="FF0000"/>
                </a:solidFill>
              </a:rPr>
              <a:t> </a:t>
            </a:r>
            <a:r>
              <a:rPr lang="pt-PT" sz="2200" i="1" dirty="0" err="1">
                <a:solidFill>
                  <a:srgbClr val="FF0000"/>
                </a:solidFill>
              </a:rPr>
              <a:t>of</a:t>
            </a:r>
            <a:r>
              <a:rPr lang="pt-PT" sz="2200" i="1" dirty="0">
                <a:solidFill>
                  <a:srgbClr val="FF0000"/>
                </a:solidFill>
              </a:rPr>
              <a:t> </a:t>
            </a:r>
            <a:r>
              <a:rPr lang="pt-PT" sz="2200" i="1" dirty="0" err="1">
                <a:solidFill>
                  <a:srgbClr val="FF0000"/>
                </a:solidFill>
              </a:rPr>
              <a:t>the</a:t>
            </a:r>
            <a:r>
              <a:rPr lang="pt-PT" sz="2200" i="1" dirty="0">
                <a:solidFill>
                  <a:srgbClr val="FF0000"/>
                </a:solidFill>
              </a:rPr>
              <a:t> </a:t>
            </a:r>
            <a:r>
              <a:rPr lang="pt-PT" sz="2200" i="1" dirty="0" err="1">
                <a:solidFill>
                  <a:srgbClr val="FF0000"/>
                </a:solidFill>
              </a:rPr>
              <a:t>night</a:t>
            </a:r>
            <a:r>
              <a:rPr lang="pt-PT" sz="2200" i="1" dirty="0">
                <a:solidFill>
                  <a:srgbClr val="FF0000"/>
                </a:solidFill>
              </a:rPr>
              <a:t>, </a:t>
            </a:r>
            <a:r>
              <a:rPr lang="pt-PT" sz="2200" i="1" dirty="0" err="1">
                <a:solidFill>
                  <a:srgbClr val="FF0000"/>
                </a:solidFill>
              </a:rPr>
              <a:t>gets</a:t>
            </a:r>
            <a:r>
              <a:rPr lang="pt-PT" sz="2200" i="1" dirty="0">
                <a:solidFill>
                  <a:srgbClr val="FF0000"/>
                </a:solidFill>
              </a:rPr>
              <a:t> </a:t>
            </a:r>
            <a:r>
              <a:rPr lang="pt-PT" sz="2200" i="1" dirty="0" err="1">
                <a:solidFill>
                  <a:srgbClr val="FF0000"/>
                </a:solidFill>
              </a:rPr>
              <a:t>breached</a:t>
            </a:r>
            <a:r>
              <a:rPr lang="pt-PT" sz="2200" i="1" dirty="0">
                <a:solidFill>
                  <a:srgbClr val="FF0000"/>
                </a:solidFill>
              </a:rPr>
              <a:t> </a:t>
            </a:r>
            <a:r>
              <a:rPr lang="pt-PT" sz="2200" i="1" dirty="0" err="1">
                <a:solidFill>
                  <a:srgbClr val="FF0000"/>
                </a:solidFill>
              </a:rPr>
              <a:t>and</a:t>
            </a:r>
            <a:r>
              <a:rPr lang="pt-PT" sz="2200" i="1" dirty="0">
                <a:solidFill>
                  <a:srgbClr val="FF0000"/>
                </a:solidFill>
              </a:rPr>
              <a:t> </a:t>
            </a:r>
            <a:r>
              <a:rPr lang="pt-PT" sz="2200" i="1" dirty="0" err="1">
                <a:solidFill>
                  <a:srgbClr val="FF0000"/>
                </a:solidFill>
              </a:rPr>
              <a:t>sinks</a:t>
            </a:r>
            <a:r>
              <a:rPr lang="pt-PT" sz="2200" i="1" dirty="0">
                <a:solidFill>
                  <a:srgbClr val="FF0000"/>
                </a:solidFill>
              </a:rPr>
              <a:t> </a:t>
            </a:r>
            <a:r>
              <a:rPr lang="pt-PT" sz="2200" i="1" dirty="0" err="1">
                <a:solidFill>
                  <a:srgbClr val="FF0000"/>
                </a:solidFill>
              </a:rPr>
              <a:t>within</a:t>
            </a:r>
            <a:r>
              <a:rPr lang="pt-PT" sz="2200" i="1" dirty="0">
                <a:solidFill>
                  <a:srgbClr val="FF0000"/>
                </a:solidFill>
              </a:rPr>
              <a:t> minutes. </a:t>
            </a:r>
            <a:r>
              <a:rPr lang="pt-PT" sz="2200" i="1" dirty="0" err="1">
                <a:solidFill>
                  <a:srgbClr val="FF0000"/>
                </a:solidFill>
              </a:rPr>
              <a:t>The</a:t>
            </a:r>
            <a:r>
              <a:rPr lang="pt-PT" sz="2200" i="1" dirty="0">
                <a:solidFill>
                  <a:srgbClr val="FF0000"/>
                </a:solidFill>
              </a:rPr>
              <a:t> </a:t>
            </a:r>
            <a:r>
              <a:rPr lang="pt-PT" sz="2200" i="1" dirty="0" err="1">
                <a:solidFill>
                  <a:srgbClr val="FF0000"/>
                </a:solidFill>
              </a:rPr>
              <a:t>crew</a:t>
            </a:r>
            <a:r>
              <a:rPr lang="pt-PT" sz="2200" i="1" dirty="0">
                <a:solidFill>
                  <a:srgbClr val="FF0000"/>
                </a:solidFill>
              </a:rPr>
              <a:t> </a:t>
            </a:r>
            <a:r>
              <a:rPr lang="pt-PT" sz="2200" i="1" dirty="0" err="1">
                <a:solidFill>
                  <a:srgbClr val="FF0000"/>
                </a:solidFill>
              </a:rPr>
              <a:t>had</a:t>
            </a:r>
            <a:r>
              <a:rPr lang="pt-PT" sz="2200" i="1" dirty="0">
                <a:solidFill>
                  <a:srgbClr val="FF0000"/>
                </a:solidFill>
              </a:rPr>
              <a:t> to </a:t>
            </a:r>
            <a:r>
              <a:rPr lang="pt-PT" sz="2200" i="1" dirty="0" err="1">
                <a:solidFill>
                  <a:srgbClr val="FF0000"/>
                </a:solidFill>
              </a:rPr>
              <a:t>flee</a:t>
            </a:r>
            <a:r>
              <a:rPr lang="pt-PT" sz="2200" i="1" dirty="0">
                <a:solidFill>
                  <a:srgbClr val="FF0000"/>
                </a:solidFill>
              </a:rPr>
              <a:t> </a:t>
            </a:r>
            <a:r>
              <a:rPr lang="pt-PT" sz="2200" i="1" dirty="0" err="1">
                <a:solidFill>
                  <a:srgbClr val="FF0000"/>
                </a:solidFill>
              </a:rPr>
              <a:t>onto</a:t>
            </a:r>
            <a:r>
              <a:rPr lang="pt-PT" sz="2200" i="1" dirty="0">
                <a:solidFill>
                  <a:srgbClr val="FF0000"/>
                </a:solidFill>
              </a:rPr>
              <a:t> </a:t>
            </a:r>
            <a:r>
              <a:rPr lang="pt-PT" sz="2200" i="1" dirty="0" err="1">
                <a:solidFill>
                  <a:srgbClr val="FF0000"/>
                </a:solidFill>
              </a:rPr>
              <a:t>sea</a:t>
            </a:r>
            <a:r>
              <a:rPr lang="pt-PT" sz="2200" i="1" dirty="0">
                <a:solidFill>
                  <a:srgbClr val="FF0000"/>
                </a:solidFill>
              </a:rPr>
              <a:t> ice </a:t>
            </a:r>
            <a:br>
              <a:rPr lang="pt-PT" sz="2200" i="1" dirty="0">
                <a:solidFill>
                  <a:srgbClr val="FF0000"/>
                </a:solidFill>
              </a:rPr>
            </a:br>
            <a:r>
              <a:rPr lang="pt-PT" sz="2200" i="1" dirty="0">
                <a:solidFill>
                  <a:srgbClr val="FF0000"/>
                </a:solidFill>
              </a:rPr>
              <a:t>Pascal </a:t>
            </a:r>
            <a:r>
              <a:rPr lang="pt-PT" sz="2200" i="1" dirty="0" err="1">
                <a:solidFill>
                  <a:srgbClr val="FF0000"/>
                </a:solidFill>
              </a:rPr>
              <a:t>Schürmann</a:t>
            </a:r>
            <a:r>
              <a:rPr lang="pt-PT" sz="2200" i="1" dirty="0">
                <a:solidFill>
                  <a:srgbClr val="FF0000"/>
                </a:solidFill>
              </a:rPr>
              <a:t> </a:t>
            </a:r>
            <a:r>
              <a:rPr lang="pt-PT" sz="2200" i="1" dirty="0" err="1">
                <a:solidFill>
                  <a:srgbClr val="FF0000"/>
                </a:solidFill>
              </a:rPr>
              <a:t>on</a:t>
            </a:r>
            <a:r>
              <a:rPr lang="pt-PT" sz="2200" i="1" dirty="0">
                <a:solidFill>
                  <a:srgbClr val="FF0000"/>
                </a:solidFill>
              </a:rPr>
              <a:t> 29.08.2018 </a:t>
            </a:r>
            <a:br>
              <a:rPr lang="pt-PT" sz="2200" dirty="0">
                <a:solidFill>
                  <a:srgbClr val="FF0000"/>
                </a:solidFill>
              </a:rPr>
            </a:br>
            <a:endParaRPr lang="pt-PT" sz="2200" dirty="0">
              <a:solidFill>
                <a:srgbClr val="FF0000"/>
              </a:solidFill>
            </a:endParaRPr>
          </a:p>
        </p:txBody>
      </p:sp>
      <p:pic>
        <p:nvPicPr>
          <p:cNvPr id="6" name="Marcador de Posição de Conteúdo 5">
            <a:extLst>
              <a:ext uri="{FF2B5EF4-FFF2-40B4-BE49-F238E27FC236}">
                <a16:creationId xmlns:a16="http://schemas.microsoft.com/office/drawing/2014/main" id="{DA8E38E9-45AF-0740-9F0E-2904D2738C03}"/>
              </a:ext>
            </a:extLst>
          </p:cNvPr>
          <p:cNvPicPr>
            <a:picLocks noGrp="1" noChangeAspect="1"/>
          </p:cNvPicPr>
          <p:nvPr>
            <p:ph idx="1"/>
          </p:nvPr>
        </p:nvPicPr>
        <p:blipFill>
          <a:blip r:embed="rId2"/>
          <a:stretch>
            <a:fillRect/>
          </a:stretch>
        </p:blipFill>
        <p:spPr>
          <a:xfrm>
            <a:off x="1492402" y="2706688"/>
            <a:ext cx="6928304" cy="3985513"/>
          </a:xfrm>
        </p:spPr>
      </p:pic>
    </p:spTree>
    <p:extLst>
      <p:ext uri="{BB962C8B-B14F-4D97-AF65-F5344CB8AC3E}">
        <p14:creationId xmlns:p14="http://schemas.microsoft.com/office/powerpoint/2010/main" val="3514121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p:txBody>
          <a:bodyPr/>
          <a:lstStyle/>
          <a:p>
            <a:pPr algn="ctr"/>
            <a:r>
              <a:rPr lang="pt-PT" dirty="0"/>
              <a:t>Medieval </a:t>
            </a:r>
            <a:r>
              <a:rPr lang="pt-PT" dirty="0" err="1"/>
              <a:t>warming</a:t>
            </a:r>
            <a:r>
              <a:rPr lang="pt-PT" dirty="0"/>
              <a:t> </a:t>
            </a:r>
            <a:r>
              <a:rPr lang="pt-PT" dirty="0" err="1"/>
              <a:t>period</a:t>
            </a:r>
            <a:endParaRPr lang="pt-PT" dirty="0"/>
          </a:p>
        </p:txBody>
      </p:sp>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3247555" y="6339842"/>
            <a:ext cx="5095900" cy="457199"/>
          </a:xfrm>
        </p:spPr>
        <p:txBody>
          <a:bodyPr/>
          <a:lstStyle/>
          <a:p>
            <a:pPr algn="r"/>
            <a:r>
              <a:rPr lang="en-US" dirty="0"/>
              <a:t>Maria Assunção Araújo (</a:t>
            </a:r>
            <a:r>
              <a:rPr lang="en-US" dirty="0" err="1"/>
              <a:t>asaraujo@letras.up.pt</a:t>
            </a:r>
            <a:r>
              <a:rPr lang="en-US" dirty="0"/>
              <a:t>) </a:t>
            </a:r>
          </a:p>
        </p:txBody>
      </p:sp>
      <p:pic>
        <p:nvPicPr>
          <p:cNvPr id="6" name="Marcador de Posição de Conteúdo 8">
            <a:extLst>
              <a:ext uri="{FF2B5EF4-FFF2-40B4-BE49-F238E27FC236}">
                <a16:creationId xmlns:a16="http://schemas.microsoft.com/office/drawing/2014/main" id="{1BA7B143-8700-E146-9086-2BF2C59F6F75}"/>
              </a:ext>
            </a:extLst>
          </p:cNvPr>
          <p:cNvPicPr>
            <a:picLocks noGrp="1" noChangeAspect="1"/>
          </p:cNvPicPr>
          <p:nvPr>
            <p:ph idx="1"/>
          </p:nvPr>
        </p:nvPicPr>
        <p:blipFill>
          <a:blip r:embed="rId2"/>
          <a:stretch>
            <a:fillRect/>
          </a:stretch>
        </p:blipFill>
        <p:spPr>
          <a:xfrm>
            <a:off x="1794867" y="2249488"/>
            <a:ext cx="5551091" cy="3541712"/>
          </a:xfrm>
        </p:spPr>
      </p:pic>
    </p:spTree>
    <p:extLst>
      <p:ext uri="{BB962C8B-B14F-4D97-AF65-F5344CB8AC3E}">
        <p14:creationId xmlns:p14="http://schemas.microsoft.com/office/powerpoint/2010/main" val="803372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567261" y="289905"/>
            <a:ext cx="8415337" cy="781657"/>
          </a:xfrm>
        </p:spPr>
        <p:txBody>
          <a:bodyPr>
            <a:normAutofit fontScale="90000"/>
          </a:bodyPr>
          <a:lstStyle/>
          <a:p>
            <a:pPr algn="ctr"/>
            <a:r>
              <a:rPr lang="pt-PT" dirty="0"/>
              <a:t>Some </a:t>
            </a:r>
            <a:r>
              <a:rPr lang="pt-PT" dirty="0" err="1"/>
              <a:t>of</a:t>
            </a:r>
            <a:r>
              <a:rPr lang="pt-PT" dirty="0"/>
              <a:t> </a:t>
            </a:r>
            <a:r>
              <a:rPr lang="pt-PT" dirty="0" err="1"/>
              <a:t>the</a:t>
            </a:r>
            <a:r>
              <a:rPr lang="pt-PT" dirty="0"/>
              <a:t> </a:t>
            </a:r>
            <a:r>
              <a:rPr lang="pt-PT" dirty="0" err="1"/>
              <a:t>points</a:t>
            </a:r>
            <a:r>
              <a:rPr lang="pt-PT" dirty="0"/>
              <a:t> </a:t>
            </a:r>
            <a:r>
              <a:rPr lang="pt-PT" dirty="0" err="1"/>
              <a:t>marked</a:t>
            </a:r>
            <a:r>
              <a:rPr lang="pt-PT" dirty="0"/>
              <a:t> in Southern </a:t>
            </a:r>
            <a:r>
              <a:rPr lang="pt-PT" dirty="0" err="1"/>
              <a:t>GreeNland</a:t>
            </a:r>
            <a:endParaRPr lang="pt-PT" dirty="0"/>
          </a:p>
        </p:txBody>
      </p:sp>
      <p:pic>
        <p:nvPicPr>
          <p:cNvPr id="6" name="Marcador de Posição de Conteúdo 5">
            <a:extLst>
              <a:ext uri="{FF2B5EF4-FFF2-40B4-BE49-F238E27FC236}">
                <a16:creationId xmlns:a16="http://schemas.microsoft.com/office/drawing/2014/main" id="{1021DFAC-BD54-CF45-83CD-CECF2A778501}"/>
              </a:ext>
            </a:extLst>
          </p:cNvPr>
          <p:cNvPicPr>
            <a:picLocks noGrp="1" noChangeAspect="1"/>
          </p:cNvPicPr>
          <p:nvPr>
            <p:ph idx="1"/>
          </p:nvPr>
        </p:nvPicPr>
        <p:blipFill>
          <a:blip r:embed="rId2"/>
          <a:stretch>
            <a:fillRect/>
          </a:stretch>
        </p:blipFill>
        <p:spPr>
          <a:xfrm>
            <a:off x="713185" y="1284710"/>
            <a:ext cx="7860184" cy="5055132"/>
          </a:xfrm>
        </p:spPr>
      </p:pic>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3247555" y="6339842"/>
            <a:ext cx="5095900" cy="457199"/>
          </a:xfrm>
        </p:spPr>
        <p:txBody>
          <a:bodyPr/>
          <a:lstStyle/>
          <a:p>
            <a:pPr algn="r"/>
            <a:r>
              <a:rPr lang="en-US" dirty="0"/>
              <a:t>Maria Assunção Araújo (</a:t>
            </a:r>
            <a:r>
              <a:rPr lang="en-US" dirty="0" err="1"/>
              <a:t>asaraujo@letras.up.pt</a:t>
            </a:r>
            <a:r>
              <a:rPr lang="en-US" dirty="0"/>
              <a:t>) </a:t>
            </a:r>
          </a:p>
        </p:txBody>
      </p:sp>
      <p:pic>
        <p:nvPicPr>
          <p:cNvPr id="8" name="Imagem 7">
            <a:extLst>
              <a:ext uri="{FF2B5EF4-FFF2-40B4-BE49-F238E27FC236}">
                <a16:creationId xmlns:a16="http://schemas.microsoft.com/office/drawing/2014/main" id="{58EA2D1A-EFD2-FC47-952B-232EBEBA9B19}"/>
              </a:ext>
            </a:extLst>
          </p:cNvPr>
          <p:cNvPicPr>
            <a:picLocks noChangeAspect="1"/>
          </p:cNvPicPr>
          <p:nvPr/>
        </p:nvPicPr>
        <p:blipFill>
          <a:blip r:embed="rId3"/>
          <a:stretch>
            <a:fillRect/>
          </a:stretch>
        </p:blipFill>
        <p:spPr>
          <a:xfrm>
            <a:off x="856060" y="6500916"/>
            <a:ext cx="1352067" cy="357084"/>
          </a:xfrm>
          <a:prstGeom prst="rect">
            <a:avLst/>
          </a:prstGeom>
        </p:spPr>
      </p:pic>
    </p:spTree>
    <p:extLst>
      <p:ext uri="{BB962C8B-B14F-4D97-AF65-F5344CB8AC3E}">
        <p14:creationId xmlns:p14="http://schemas.microsoft.com/office/powerpoint/2010/main" val="9127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856060" y="618518"/>
            <a:ext cx="7429499" cy="848541"/>
          </a:xfrm>
        </p:spPr>
        <p:txBody>
          <a:bodyPr/>
          <a:lstStyle/>
          <a:p>
            <a:pPr algn="ctr"/>
            <a:r>
              <a:rPr lang="pt-PT" dirty="0" err="1"/>
              <a:t>Angmagssalik</a:t>
            </a:r>
            <a:endParaRPr lang="pt-PT" dirty="0"/>
          </a:p>
        </p:txBody>
      </p:sp>
      <p:pic>
        <p:nvPicPr>
          <p:cNvPr id="6" name="Marcador de Posição de Conteúdo 5">
            <a:extLst>
              <a:ext uri="{FF2B5EF4-FFF2-40B4-BE49-F238E27FC236}">
                <a16:creationId xmlns:a16="http://schemas.microsoft.com/office/drawing/2014/main" id="{898E96C2-CC13-3441-80DF-B1E8BB1C3AEC}"/>
              </a:ext>
            </a:extLst>
          </p:cNvPr>
          <p:cNvPicPr>
            <a:picLocks noGrp="1" noChangeAspect="1"/>
          </p:cNvPicPr>
          <p:nvPr>
            <p:ph idx="1"/>
          </p:nvPr>
        </p:nvPicPr>
        <p:blipFill>
          <a:blip r:embed="rId2"/>
          <a:stretch>
            <a:fillRect/>
          </a:stretch>
        </p:blipFill>
        <p:spPr>
          <a:xfrm>
            <a:off x="0" y="2001129"/>
            <a:ext cx="8946185" cy="4776316"/>
          </a:xfrm>
        </p:spPr>
      </p:pic>
    </p:spTree>
    <p:extLst>
      <p:ext uri="{BB962C8B-B14F-4D97-AF65-F5344CB8AC3E}">
        <p14:creationId xmlns:p14="http://schemas.microsoft.com/office/powerpoint/2010/main" val="1072453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913956" y="206535"/>
            <a:ext cx="7429499" cy="662984"/>
          </a:xfrm>
        </p:spPr>
        <p:txBody>
          <a:bodyPr/>
          <a:lstStyle/>
          <a:p>
            <a:pPr algn="ctr"/>
            <a:r>
              <a:rPr lang="pt-PT" dirty="0"/>
              <a:t>1984</a:t>
            </a:r>
          </a:p>
        </p:txBody>
      </p:sp>
      <p:pic>
        <p:nvPicPr>
          <p:cNvPr id="6" name="Marcador de Posição de Conteúdo 5">
            <a:extLst>
              <a:ext uri="{FF2B5EF4-FFF2-40B4-BE49-F238E27FC236}">
                <a16:creationId xmlns:a16="http://schemas.microsoft.com/office/drawing/2014/main" id="{778A47B6-F05B-874A-B1D7-F785B776575E}"/>
              </a:ext>
            </a:extLst>
          </p:cNvPr>
          <p:cNvPicPr>
            <a:picLocks noGrp="1" noChangeAspect="1"/>
          </p:cNvPicPr>
          <p:nvPr>
            <p:ph idx="1"/>
          </p:nvPr>
        </p:nvPicPr>
        <p:blipFill>
          <a:blip r:embed="rId2"/>
          <a:stretch>
            <a:fillRect/>
          </a:stretch>
        </p:blipFill>
        <p:spPr>
          <a:xfrm>
            <a:off x="397327" y="887027"/>
            <a:ext cx="8462755" cy="5435306"/>
          </a:xfrm>
        </p:spPr>
      </p:pic>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3247555" y="6339842"/>
            <a:ext cx="5095900" cy="457199"/>
          </a:xfrm>
        </p:spPr>
        <p:txBody>
          <a:bodyPr/>
          <a:lstStyle/>
          <a:p>
            <a:pPr algn="r"/>
            <a:r>
              <a:rPr lang="en-US" dirty="0"/>
              <a:t>Maria Assunção Araújo (</a:t>
            </a:r>
            <a:r>
              <a:rPr lang="en-US" dirty="0" err="1"/>
              <a:t>asaraujo@letras.up.pt</a:t>
            </a:r>
            <a:r>
              <a:rPr lang="en-US" dirty="0"/>
              <a:t>) </a:t>
            </a:r>
          </a:p>
        </p:txBody>
      </p:sp>
      <p:pic>
        <p:nvPicPr>
          <p:cNvPr id="8" name="Imagem 7">
            <a:extLst>
              <a:ext uri="{FF2B5EF4-FFF2-40B4-BE49-F238E27FC236}">
                <a16:creationId xmlns:a16="http://schemas.microsoft.com/office/drawing/2014/main" id="{58EA2D1A-EFD2-FC47-952B-232EBEBA9B19}"/>
              </a:ext>
            </a:extLst>
          </p:cNvPr>
          <p:cNvPicPr>
            <a:picLocks noChangeAspect="1"/>
          </p:cNvPicPr>
          <p:nvPr/>
        </p:nvPicPr>
        <p:blipFill>
          <a:blip r:embed="rId3"/>
          <a:stretch>
            <a:fillRect/>
          </a:stretch>
        </p:blipFill>
        <p:spPr>
          <a:xfrm>
            <a:off x="856060" y="6500916"/>
            <a:ext cx="1352067" cy="357084"/>
          </a:xfrm>
          <a:prstGeom prst="rect">
            <a:avLst/>
          </a:prstGeom>
        </p:spPr>
      </p:pic>
    </p:spTree>
    <p:extLst>
      <p:ext uri="{BB962C8B-B14F-4D97-AF65-F5344CB8AC3E}">
        <p14:creationId xmlns:p14="http://schemas.microsoft.com/office/powerpoint/2010/main" val="4068747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654600" y="196488"/>
            <a:ext cx="7429499" cy="824127"/>
          </a:xfrm>
        </p:spPr>
        <p:txBody>
          <a:bodyPr>
            <a:normAutofit fontScale="90000"/>
          </a:bodyPr>
          <a:lstStyle/>
          <a:p>
            <a:pPr algn="ctr"/>
            <a:r>
              <a:rPr lang="pt-PT" dirty="0" err="1"/>
              <a:t>The</a:t>
            </a:r>
            <a:r>
              <a:rPr lang="pt-PT" dirty="0"/>
              <a:t> </a:t>
            </a:r>
            <a:r>
              <a:rPr lang="pt-PT" dirty="0" err="1"/>
              <a:t>biggest</a:t>
            </a:r>
            <a:r>
              <a:rPr lang="pt-PT" dirty="0"/>
              <a:t> </a:t>
            </a:r>
            <a:r>
              <a:rPr lang="pt-PT" dirty="0" err="1"/>
              <a:t>distance</a:t>
            </a:r>
            <a:r>
              <a:rPr lang="pt-PT" dirty="0"/>
              <a:t>: 6900m </a:t>
            </a:r>
            <a:r>
              <a:rPr lang="pt-PT" dirty="0" err="1"/>
              <a:t>retreat</a:t>
            </a:r>
            <a:endParaRPr lang="pt-PT" dirty="0"/>
          </a:p>
        </p:txBody>
      </p:sp>
      <p:pic>
        <p:nvPicPr>
          <p:cNvPr id="6" name="Marcador de Posição de Conteúdo 5">
            <a:extLst>
              <a:ext uri="{FF2B5EF4-FFF2-40B4-BE49-F238E27FC236}">
                <a16:creationId xmlns:a16="http://schemas.microsoft.com/office/drawing/2014/main" id="{9E6CA65C-23BC-5549-8882-0A735277B0E0}"/>
              </a:ext>
            </a:extLst>
          </p:cNvPr>
          <p:cNvPicPr>
            <a:picLocks noGrp="1" noChangeAspect="1"/>
          </p:cNvPicPr>
          <p:nvPr>
            <p:ph idx="1"/>
          </p:nvPr>
        </p:nvPicPr>
        <p:blipFill>
          <a:blip r:embed="rId2"/>
          <a:stretch>
            <a:fillRect/>
          </a:stretch>
        </p:blipFill>
        <p:spPr>
          <a:xfrm>
            <a:off x="573760" y="1113208"/>
            <a:ext cx="7962515" cy="5134040"/>
          </a:xfrm>
        </p:spPr>
      </p:pic>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3247555" y="6339842"/>
            <a:ext cx="5095900" cy="457199"/>
          </a:xfrm>
        </p:spPr>
        <p:txBody>
          <a:bodyPr/>
          <a:lstStyle/>
          <a:p>
            <a:pPr algn="r"/>
            <a:r>
              <a:rPr lang="en-US" dirty="0"/>
              <a:t>Maria Assunção Araújo (</a:t>
            </a:r>
            <a:r>
              <a:rPr lang="en-US" dirty="0" err="1"/>
              <a:t>asaraujo@letras.up.pt</a:t>
            </a:r>
            <a:r>
              <a:rPr lang="en-US" dirty="0"/>
              <a:t>) </a:t>
            </a:r>
          </a:p>
        </p:txBody>
      </p:sp>
      <p:pic>
        <p:nvPicPr>
          <p:cNvPr id="8" name="Imagem 7">
            <a:extLst>
              <a:ext uri="{FF2B5EF4-FFF2-40B4-BE49-F238E27FC236}">
                <a16:creationId xmlns:a16="http://schemas.microsoft.com/office/drawing/2014/main" id="{58EA2D1A-EFD2-FC47-952B-232EBEBA9B19}"/>
              </a:ext>
            </a:extLst>
          </p:cNvPr>
          <p:cNvPicPr>
            <a:picLocks noChangeAspect="1"/>
          </p:cNvPicPr>
          <p:nvPr/>
        </p:nvPicPr>
        <p:blipFill>
          <a:blip r:embed="rId3"/>
          <a:stretch>
            <a:fillRect/>
          </a:stretch>
        </p:blipFill>
        <p:spPr>
          <a:xfrm>
            <a:off x="856060" y="6500916"/>
            <a:ext cx="1352067" cy="357084"/>
          </a:xfrm>
          <a:prstGeom prst="rect">
            <a:avLst/>
          </a:prstGeom>
        </p:spPr>
      </p:pic>
    </p:spTree>
    <p:extLst>
      <p:ext uri="{BB962C8B-B14F-4D97-AF65-F5344CB8AC3E}">
        <p14:creationId xmlns:p14="http://schemas.microsoft.com/office/powerpoint/2010/main" val="2828963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522514" y="-20553"/>
            <a:ext cx="8206096" cy="1021371"/>
          </a:xfrm>
        </p:spPr>
        <p:txBody>
          <a:bodyPr>
            <a:normAutofit fontScale="90000"/>
          </a:bodyPr>
          <a:lstStyle/>
          <a:p>
            <a:pPr algn="ctr"/>
            <a:r>
              <a:rPr lang="pt-PT" dirty="0" err="1"/>
              <a:t>Generally</a:t>
            </a:r>
            <a:r>
              <a:rPr lang="pt-PT" dirty="0"/>
              <a:t> </a:t>
            </a:r>
            <a:r>
              <a:rPr lang="pt-PT" dirty="0" err="1"/>
              <a:t>the</a:t>
            </a:r>
            <a:r>
              <a:rPr lang="pt-PT" dirty="0"/>
              <a:t> </a:t>
            </a:r>
            <a:r>
              <a:rPr lang="pt-PT" dirty="0" err="1"/>
              <a:t>retreat</a:t>
            </a:r>
            <a:r>
              <a:rPr lang="pt-PT" dirty="0"/>
              <a:t> </a:t>
            </a:r>
            <a:r>
              <a:rPr lang="pt-PT" dirty="0" err="1"/>
              <a:t>was</a:t>
            </a:r>
            <a:r>
              <a:rPr lang="pt-PT" dirty="0"/>
              <a:t> </a:t>
            </a:r>
            <a:r>
              <a:rPr lang="pt-PT" dirty="0" err="1"/>
              <a:t>much</a:t>
            </a:r>
            <a:r>
              <a:rPr lang="pt-PT" dirty="0"/>
              <a:t> </a:t>
            </a:r>
            <a:r>
              <a:rPr lang="pt-PT" dirty="0" err="1"/>
              <a:t>smaller</a:t>
            </a:r>
            <a:endParaRPr lang="pt-PT" dirty="0"/>
          </a:p>
        </p:txBody>
      </p:sp>
      <p:pic>
        <p:nvPicPr>
          <p:cNvPr id="6" name="Marcador de Posição de Conteúdo 5">
            <a:extLst>
              <a:ext uri="{FF2B5EF4-FFF2-40B4-BE49-F238E27FC236}">
                <a16:creationId xmlns:a16="http://schemas.microsoft.com/office/drawing/2014/main" id="{FF4CE6CF-6FE5-574D-8FAB-5F7B17EC32B0}"/>
              </a:ext>
            </a:extLst>
          </p:cNvPr>
          <p:cNvPicPr>
            <a:picLocks noGrp="1" noChangeAspect="1"/>
          </p:cNvPicPr>
          <p:nvPr>
            <p:ph idx="1"/>
          </p:nvPr>
        </p:nvPicPr>
        <p:blipFill>
          <a:blip r:embed="rId2"/>
          <a:stretch>
            <a:fillRect/>
          </a:stretch>
        </p:blipFill>
        <p:spPr>
          <a:xfrm>
            <a:off x="413007" y="1000818"/>
            <a:ext cx="8315603" cy="5339024"/>
          </a:xfrm>
        </p:spPr>
      </p:pic>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3247555" y="6339842"/>
            <a:ext cx="5095900" cy="457199"/>
          </a:xfrm>
        </p:spPr>
        <p:txBody>
          <a:bodyPr/>
          <a:lstStyle/>
          <a:p>
            <a:pPr algn="r"/>
            <a:r>
              <a:rPr lang="en-US" dirty="0"/>
              <a:t>Maria Assunção Araújo (</a:t>
            </a:r>
            <a:r>
              <a:rPr lang="en-US" dirty="0" err="1"/>
              <a:t>asaraujo@letras.up.pt</a:t>
            </a:r>
            <a:r>
              <a:rPr lang="en-US" dirty="0"/>
              <a:t>) </a:t>
            </a:r>
          </a:p>
        </p:txBody>
      </p:sp>
      <p:pic>
        <p:nvPicPr>
          <p:cNvPr id="8" name="Imagem 7">
            <a:extLst>
              <a:ext uri="{FF2B5EF4-FFF2-40B4-BE49-F238E27FC236}">
                <a16:creationId xmlns:a16="http://schemas.microsoft.com/office/drawing/2014/main" id="{58EA2D1A-EFD2-FC47-952B-232EBEBA9B19}"/>
              </a:ext>
            </a:extLst>
          </p:cNvPr>
          <p:cNvPicPr>
            <a:picLocks noChangeAspect="1"/>
          </p:cNvPicPr>
          <p:nvPr/>
        </p:nvPicPr>
        <p:blipFill>
          <a:blip r:embed="rId3"/>
          <a:stretch>
            <a:fillRect/>
          </a:stretch>
        </p:blipFill>
        <p:spPr>
          <a:xfrm>
            <a:off x="856060" y="6500916"/>
            <a:ext cx="1352067" cy="357084"/>
          </a:xfrm>
          <a:prstGeom prst="rect">
            <a:avLst/>
          </a:prstGeom>
        </p:spPr>
      </p:pic>
    </p:spTree>
    <p:extLst>
      <p:ext uri="{BB962C8B-B14F-4D97-AF65-F5344CB8AC3E}">
        <p14:creationId xmlns:p14="http://schemas.microsoft.com/office/powerpoint/2010/main" val="1475059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E2C1AD71-DFA7-4E48-A8AA-9DDDAE9EA1F1}"/>
              </a:ext>
            </a:extLst>
          </p:cNvPr>
          <p:cNvSpPr>
            <a:spLocks noGrp="1"/>
          </p:cNvSpPr>
          <p:nvPr>
            <p:ph idx="1"/>
          </p:nvPr>
        </p:nvSpPr>
        <p:spPr>
          <a:xfrm>
            <a:off x="1067075" y="291402"/>
            <a:ext cx="7429499" cy="2090057"/>
          </a:xfrm>
        </p:spPr>
        <p:txBody>
          <a:bodyPr>
            <a:normAutofit fontScale="40000" lnSpcReduction="20000"/>
          </a:bodyPr>
          <a:lstStyle/>
          <a:p>
            <a:r>
              <a:rPr lang="pt-PT" sz="5600" dirty="0"/>
              <a:t>1 – 1984 </a:t>
            </a:r>
            <a:r>
              <a:rPr lang="pt-PT" sz="5600" dirty="0" err="1"/>
              <a:t>was</a:t>
            </a:r>
            <a:r>
              <a:rPr lang="pt-PT" sz="5600" dirty="0"/>
              <a:t> in </a:t>
            </a:r>
            <a:r>
              <a:rPr lang="pt-PT" sz="5600" dirty="0" err="1"/>
              <a:t>the</a:t>
            </a:r>
            <a:r>
              <a:rPr lang="pt-PT" sz="5600" dirty="0"/>
              <a:t> </a:t>
            </a:r>
            <a:r>
              <a:rPr lang="pt-PT" sz="5600" dirty="0" err="1"/>
              <a:t>end</a:t>
            </a:r>
            <a:r>
              <a:rPr lang="pt-PT" sz="5600" dirty="0"/>
              <a:t> </a:t>
            </a:r>
            <a:r>
              <a:rPr lang="pt-PT" sz="5600" dirty="0" err="1"/>
              <a:t>of</a:t>
            </a:r>
            <a:r>
              <a:rPr lang="pt-PT" sz="5600" dirty="0"/>
              <a:t> </a:t>
            </a:r>
            <a:r>
              <a:rPr lang="pt-PT" sz="5600" dirty="0" err="1"/>
              <a:t>the</a:t>
            </a:r>
            <a:r>
              <a:rPr lang="pt-PT" sz="5600" dirty="0"/>
              <a:t> </a:t>
            </a:r>
            <a:r>
              <a:rPr lang="pt-PT" sz="5600" dirty="0" err="1"/>
              <a:t>coldest</a:t>
            </a:r>
            <a:r>
              <a:rPr lang="pt-PT" sz="5600" dirty="0"/>
              <a:t> </a:t>
            </a:r>
            <a:r>
              <a:rPr lang="pt-PT" sz="5600" dirty="0" err="1"/>
              <a:t>years</a:t>
            </a:r>
            <a:r>
              <a:rPr lang="pt-PT" sz="5600" dirty="0"/>
              <a:t> </a:t>
            </a:r>
          </a:p>
          <a:p>
            <a:r>
              <a:rPr lang="pt-PT" sz="5600" dirty="0"/>
              <a:t>2 – 2016 </a:t>
            </a:r>
            <a:r>
              <a:rPr lang="pt-PT" sz="5600" dirty="0" err="1"/>
              <a:t>was</a:t>
            </a:r>
            <a:r>
              <a:rPr lang="pt-PT" sz="5600" dirty="0"/>
              <a:t> </a:t>
            </a:r>
            <a:r>
              <a:rPr lang="pt-PT" sz="5600" dirty="0" err="1"/>
              <a:t>near</a:t>
            </a:r>
            <a:r>
              <a:rPr lang="pt-PT" sz="5600" dirty="0"/>
              <a:t> </a:t>
            </a:r>
            <a:r>
              <a:rPr lang="pt-PT" sz="5600" dirty="0" err="1"/>
              <a:t>the</a:t>
            </a:r>
            <a:r>
              <a:rPr lang="pt-PT" sz="5600" dirty="0"/>
              <a:t> </a:t>
            </a:r>
            <a:r>
              <a:rPr lang="pt-PT" sz="5600" dirty="0" err="1"/>
              <a:t>maximum</a:t>
            </a:r>
            <a:r>
              <a:rPr lang="pt-PT" sz="5600" dirty="0"/>
              <a:t> </a:t>
            </a:r>
            <a:r>
              <a:rPr lang="pt-PT" sz="5600" dirty="0" err="1"/>
              <a:t>temperatures</a:t>
            </a:r>
            <a:endParaRPr lang="pt-PT" sz="5600" dirty="0"/>
          </a:p>
          <a:p>
            <a:r>
              <a:rPr lang="pt-PT" sz="5600" dirty="0" err="1"/>
              <a:t>There</a:t>
            </a:r>
            <a:r>
              <a:rPr lang="pt-PT" sz="5600" dirty="0"/>
              <a:t> </a:t>
            </a:r>
            <a:r>
              <a:rPr lang="pt-PT" sz="5600" dirty="0" err="1"/>
              <a:t>is</a:t>
            </a:r>
            <a:r>
              <a:rPr lang="pt-PT" sz="5600" dirty="0"/>
              <a:t> </a:t>
            </a:r>
            <a:r>
              <a:rPr lang="pt-PT" sz="5600" dirty="0" err="1"/>
              <a:t>still</a:t>
            </a:r>
            <a:r>
              <a:rPr lang="pt-PT" sz="5600" dirty="0"/>
              <a:t> a </a:t>
            </a:r>
            <a:r>
              <a:rPr lang="pt-PT" sz="5600" dirty="0" err="1"/>
              <a:t>lot</a:t>
            </a:r>
            <a:r>
              <a:rPr lang="pt-PT" sz="5600" dirty="0"/>
              <a:t> </a:t>
            </a:r>
            <a:r>
              <a:rPr lang="pt-PT" sz="5600" dirty="0" err="1"/>
              <a:t>of</a:t>
            </a:r>
            <a:r>
              <a:rPr lang="pt-PT" sz="5600" dirty="0"/>
              <a:t> Ice!</a:t>
            </a:r>
          </a:p>
          <a:p>
            <a:r>
              <a:rPr lang="pt-PT" sz="5600" dirty="0"/>
              <a:t>A </a:t>
            </a:r>
            <a:r>
              <a:rPr lang="pt-PT" sz="5600" dirty="0" err="1"/>
              <a:t>new</a:t>
            </a:r>
            <a:r>
              <a:rPr lang="pt-PT" sz="5600" dirty="0"/>
              <a:t> </a:t>
            </a:r>
            <a:r>
              <a:rPr lang="pt-PT" sz="5600" dirty="0" err="1"/>
              <a:t>cold</a:t>
            </a:r>
            <a:r>
              <a:rPr lang="pt-PT" sz="5600" dirty="0"/>
              <a:t> </a:t>
            </a:r>
            <a:r>
              <a:rPr lang="pt-PT" sz="5600" dirty="0" err="1"/>
              <a:t>period</a:t>
            </a:r>
            <a:r>
              <a:rPr lang="pt-PT" sz="5600" dirty="0"/>
              <a:t> </a:t>
            </a:r>
            <a:r>
              <a:rPr lang="pt-PT" sz="5600" dirty="0" err="1"/>
              <a:t>will</a:t>
            </a:r>
            <a:r>
              <a:rPr lang="pt-PT" sz="5600" dirty="0"/>
              <a:t> improve </a:t>
            </a:r>
            <a:r>
              <a:rPr lang="pt-PT" sz="5600" dirty="0" err="1"/>
              <a:t>that</a:t>
            </a:r>
            <a:endParaRPr lang="pt-PT" sz="5600" dirty="0"/>
          </a:p>
          <a:p>
            <a:endParaRPr lang="pt-PT" dirty="0"/>
          </a:p>
        </p:txBody>
      </p:sp>
      <p:graphicFrame>
        <p:nvGraphicFramePr>
          <p:cNvPr id="7" name="Marcador de Posição de Conteúdo 5">
            <a:extLst>
              <a:ext uri="{FF2B5EF4-FFF2-40B4-BE49-F238E27FC236}">
                <a16:creationId xmlns:a16="http://schemas.microsoft.com/office/drawing/2014/main" id="{A6DAC79B-2DBD-BD47-8777-6B538391299D}"/>
              </a:ext>
            </a:extLst>
          </p:cNvPr>
          <p:cNvGraphicFramePr>
            <a:graphicFrameLocks/>
          </p:cNvGraphicFramePr>
          <p:nvPr>
            <p:extLst>
              <p:ext uri="{D42A27DB-BD31-4B8C-83A1-F6EECF244321}">
                <p14:modId xmlns:p14="http://schemas.microsoft.com/office/powerpoint/2010/main" val="4198116255"/>
              </p:ext>
            </p:extLst>
          </p:nvPr>
        </p:nvGraphicFramePr>
        <p:xfrm>
          <a:off x="856058" y="2865243"/>
          <a:ext cx="7429500" cy="37867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2872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E059A-EFD6-E34C-830F-B88DF68B9D2E}"/>
              </a:ext>
            </a:extLst>
          </p:cNvPr>
          <p:cNvSpPr>
            <a:spLocks noGrp="1"/>
          </p:cNvSpPr>
          <p:nvPr>
            <p:ph type="title"/>
          </p:nvPr>
        </p:nvSpPr>
        <p:spPr/>
        <p:txBody>
          <a:bodyPr/>
          <a:lstStyle/>
          <a:p>
            <a:pPr algn="ctr"/>
            <a:r>
              <a:rPr lang="pt-PT" dirty="0" err="1"/>
              <a:t>Thanks</a:t>
            </a:r>
            <a:r>
              <a:rPr lang="pt-PT" dirty="0"/>
              <a:t> for </a:t>
            </a:r>
            <a:r>
              <a:rPr lang="pt-PT" dirty="0" err="1"/>
              <a:t>your</a:t>
            </a:r>
            <a:r>
              <a:rPr lang="pt-PT" dirty="0"/>
              <a:t> </a:t>
            </a:r>
            <a:r>
              <a:rPr lang="pt-PT" dirty="0" err="1"/>
              <a:t>attention</a:t>
            </a:r>
            <a:r>
              <a:rPr lang="pt-PT" dirty="0"/>
              <a:t>!</a:t>
            </a:r>
          </a:p>
        </p:txBody>
      </p:sp>
      <p:sp>
        <p:nvSpPr>
          <p:cNvPr id="4" name="Marcador de Posição do Rodapé 3">
            <a:extLst>
              <a:ext uri="{FF2B5EF4-FFF2-40B4-BE49-F238E27FC236}">
                <a16:creationId xmlns:a16="http://schemas.microsoft.com/office/drawing/2014/main" id="{261EBB95-5911-1A49-B6CA-95E360C75255}"/>
              </a:ext>
            </a:extLst>
          </p:cNvPr>
          <p:cNvSpPr>
            <a:spLocks noGrp="1"/>
          </p:cNvSpPr>
          <p:nvPr>
            <p:ph type="ftr" sz="quarter" idx="11"/>
          </p:nvPr>
        </p:nvSpPr>
        <p:spPr/>
        <p:txBody>
          <a:bodyPr/>
          <a:lstStyle/>
          <a:p>
            <a:r>
              <a:rPr lang="en-US"/>
              <a:t>Maria Assunção Araújo (asaraujo@letras.up.pt) </a:t>
            </a:r>
            <a:endParaRPr lang="en-US" dirty="0"/>
          </a:p>
        </p:txBody>
      </p:sp>
    </p:spTree>
    <p:extLst>
      <p:ext uri="{BB962C8B-B14F-4D97-AF65-F5344CB8AC3E}">
        <p14:creationId xmlns:p14="http://schemas.microsoft.com/office/powerpoint/2010/main" val="1853774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p:txBody>
          <a:bodyPr/>
          <a:lstStyle/>
          <a:p>
            <a:endParaRPr lang="pt-PT"/>
          </a:p>
        </p:txBody>
      </p:sp>
      <p:pic>
        <p:nvPicPr>
          <p:cNvPr id="9" name="Marcador de Posição de Conteúdo 8">
            <a:extLst>
              <a:ext uri="{FF2B5EF4-FFF2-40B4-BE49-F238E27FC236}">
                <a16:creationId xmlns:a16="http://schemas.microsoft.com/office/drawing/2014/main" id="{3C78536F-0A68-BE41-8F5F-39D7D8B17AD8}"/>
              </a:ext>
            </a:extLst>
          </p:cNvPr>
          <p:cNvPicPr>
            <a:picLocks noGrp="1" noChangeAspect="1"/>
          </p:cNvPicPr>
          <p:nvPr>
            <p:ph idx="1"/>
          </p:nvPr>
        </p:nvPicPr>
        <p:blipFill>
          <a:blip r:embed="rId2"/>
          <a:stretch>
            <a:fillRect/>
          </a:stretch>
        </p:blipFill>
        <p:spPr>
          <a:xfrm>
            <a:off x="621040" y="823344"/>
            <a:ext cx="7899538" cy="4883948"/>
          </a:xfrm>
        </p:spPr>
      </p:pic>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2208127" y="6450858"/>
            <a:ext cx="6312451" cy="407142"/>
          </a:xfrm>
        </p:spPr>
        <p:txBody>
          <a:bodyPr/>
          <a:lstStyle/>
          <a:p>
            <a:pPr algn="r"/>
            <a:r>
              <a:rPr lang="en-US" dirty="0"/>
              <a:t>Maria Assunção Araújo (</a:t>
            </a:r>
            <a:r>
              <a:rPr lang="en-US" dirty="0" err="1"/>
              <a:t>asaraujo@letras.up.pt</a:t>
            </a:r>
            <a:r>
              <a:rPr lang="en-US" dirty="0"/>
              <a:t>) </a:t>
            </a:r>
          </a:p>
        </p:txBody>
      </p:sp>
      <p:pic>
        <p:nvPicPr>
          <p:cNvPr id="8" name="Imagem 7">
            <a:extLst>
              <a:ext uri="{FF2B5EF4-FFF2-40B4-BE49-F238E27FC236}">
                <a16:creationId xmlns:a16="http://schemas.microsoft.com/office/drawing/2014/main" id="{58EA2D1A-EFD2-FC47-952B-232EBEBA9B19}"/>
              </a:ext>
            </a:extLst>
          </p:cNvPr>
          <p:cNvPicPr>
            <a:picLocks noChangeAspect="1"/>
          </p:cNvPicPr>
          <p:nvPr/>
        </p:nvPicPr>
        <p:blipFill>
          <a:blip r:embed="rId3"/>
          <a:stretch>
            <a:fillRect/>
          </a:stretch>
        </p:blipFill>
        <p:spPr>
          <a:xfrm>
            <a:off x="856060" y="6500916"/>
            <a:ext cx="1352067" cy="357084"/>
          </a:xfrm>
          <a:prstGeom prst="rect">
            <a:avLst/>
          </a:prstGeom>
        </p:spPr>
      </p:pic>
    </p:spTree>
    <p:extLst>
      <p:ext uri="{BB962C8B-B14F-4D97-AF65-F5344CB8AC3E}">
        <p14:creationId xmlns:p14="http://schemas.microsoft.com/office/powerpoint/2010/main" val="560412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p:txBody>
          <a:bodyPr/>
          <a:lstStyle/>
          <a:p>
            <a:r>
              <a:rPr lang="pt-PT" dirty="0" err="1"/>
              <a:t>The</a:t>
            </a:r>
            <a:r>
              <a:rPr lang="pt-PT" dirty="0"/>
              <a:t> </a:t>
            </a:r>
            <a:r>
              <a:rPr lang="pt-PT" dirty="0" err="1"/>
              <a:t>greenland</a:t>
            </a:r>
            <a:r>
              <a:rPr lang="pt-PT" dirty="0"/>
              <a:t> </a:t>
            </a:r>
            <a:r>
              <a:rPr lang="pt-PT" dirty="0" err="1"/>
              <a:t>position</a:t>
            </a:r>
            <a:r>
              <a:rPr lang="pt-PT" dirty="0"/>
              <a:t>: </a:t>
            </a:r>
            <a:r>
              <a:rPr lang="pt-PT" dirty="0" err="1"/>
              <a:t>good</a:t>
            </a:r>
            <a:r>
              <a:rPr lang="pt-PT" dirty="0"/>
              <a:t> </a:t>
            </a:r>
            <a:r>
              <a:rPr lang="pt-PT" dirty="0" err="1"/>
              <a:t>conditions</a:t>
            </a:r>
            <a:r>
              <a:rPr lang="pt-PT" dirty="0"/>
              <a:t> for a </a:t>
            </a:r>
            <a:r>
              <a:rPr lang="pt-PT" dirty="0" err="1"/>
              <a:t>glaciation</a:t>
            </a:r>
            <a:endParaRPr lang="pt-PT" dirty="0"/>
          </a:p>
        </p:txBody>
      </p:sp>
      <p:pic>
        <p:nvPicPr>
          <p:cNvPr id="6" name="Marcador de Posição de Conteúdo 5">
            <a:extLst>
              <a:ext uri="{FF2B5EF4-FFF2-40B4-BE49-F238E27FC236}">
                <a16:creationId xmlns:a16="http://schemas.microsoft.com/office/drawing/2014/main" id="{77D7E9C5-149B-304E-A08E-70EAB2A14BA7}"/>
              </a:ext>
            </a:extLst>
          </p:cNvPr>
          <p:cNvPicPr>
            <a:picLocks noGrp="1" noChangeAspect="1"/>
          </p:cNvPicPr>
          <p:nvPr>
            <p:ph idx="1"/>
          </p:nvPr>
        </p:nvPicPr>
        <p:blipFill>
          <a:blip r:embed="rId2"/>
          <a:stretch>
            <a:fillRect/>
          </a:stretch>
        </p:blipFill>
        <p:spPr>
          <a:xfrm>
            <a:off x="1068748" y="2390163"/>
            <a:ext cx="7004122" cy="3880007"/>
          </a:xfrm>
        </p:spPr>
      </p:pic>
    </p:spTree>
    <p:extLst>
      <p:ext uri="{BB962C8B-B14F-4D97-AF65-F5344CB8AC3E}">
        <p14:creationId xmlns:p14="http://schemas.microsoft.com/office/powerpoint/2010/main" val="176461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4149969" y="1199692"/>
            <a:ext cx="4898933" cy="3642969"/>
          </a:xfrm>
        </p:spPr>
        <p:txBody>
          <a:bodyPr/>
          <a:lstStyle/>
          <a:p>
            <a:r>
              <a:rPr lang="pt-PT" dirty="0" err="1"/>
              <a:t>The</a:t>
            </a:r>
            <a:r>
              <a:rPr lang="pt-PT" dirty="0"/>
              <a:t> </a:t>
            </a:r>
            <a:r>
              <a:rPr lang="pt-PT" dirty="0" err="1"/>
              <a:t>thickness</a:t>
            </a:r>
            <a:r>
              <a:rPr lang="pt-PT" dirty="0"/>
              <a:t> </a:t>
            </a:r>
            <a:r>
              <a:rPr lang="pt-PT" dirty="0" err="1"/>
              <a:t>of</a:t>
            </a:r>
            <a:r>
              <a:rPr lang="pt-PT" dirty="0"/>
              <a:t> Ice: more </a:t>
            </a:r>
            <a:r>
              <a:rPr lang="pt-PT" dirty="0" err="1"/>
              <a:t>than</a:t>
            </a:r>
            <a:r>
              <a:rPr lang="pt-PT" dirty="0"/>
              <a:t> 3200m!</a:t>
            </a:r>
          </a:p>
        </p:txBody>
      </p:sp>
      <p:pic>
        <p:nvPicPr>
          <p:cNvPr id="9" name="Marcador de Posição de Conteúdo 8">
            <a:extLst>
              <a:ext uri="{FF2B5EF4-FFF2-40B4-BE49-F238E27FC236}">
                <a16:creationId xmlns:a16="http://schemas.microsoft.com/office/drawing/2014/main" id="{048A9B12-9510-834E-957B-2272A0A24F99}"/>
              </a:ext>
            </a:extLst>
          </p:cNvPr>
          <p:cNvPicPr>
            <a:picLocks noGrp="1" noChangeAspect="1"/>
          </p:cNvPicPr>
          <p:nvPr>
            <p:ph idx="1"/>
          </p:nvPr>
        </p:nvPicPr>
        <p:blipFill>
          <a:blip r:embed="rId2"/>
          <a:stretch>
            <a:fillRect/>
          </a:stretch>
        </p:blipFill>
        <p:spPr>
          <a:xfrm>
            <a:off x="209665" y="231112"/>
            <a:ext cx="3621822" cy="6179736"/>
          </a:xfrm>
        </p:spPr>
      </p:pic>
    </p:spTree>
    <p:extLst>
      <p:ext uri="{BB962C8B-B14F-4D97-AF65-F5344CB8AC3E}">
        <p14:creationId xmlns:p14="http://schemas.microsoft.com/office/powerpoint/2010/main" val="252930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856060" y="80387"/>
            <a:ext cx="7429499" cy="1517301"/>
          </a:xfrm>
        </p:spPr>
        <p:txBody>
          <a:bodyPr/>
          <a:lstStyle/>
          <a:p>
            <a:pPr algn="ctr"/>
            <a:r>
              <a:rPr lang="pt-PT" dirty="0" err="1"/>
              <a:t>Greenland</a:t>
            </a:r>
            <a:r>
              <a:rPr lang="pt-PT" dirty="0"/>
              <a:t> </a:t>
            </a:r>
            <a:r>
              <a:rPr lang="pt-PT" dirty="0" err="1"/>
              <a:t>indlandis</a:t>
            </a:r>
            <a:r>
              <a:rPr lang="pt-PT" dirty="0"/>
              <a:t> </a:t>
            </a:r>
            <a:r>
              <a:rPr lang="pt-PT" dirty="0" err="1"/>
              <a:t>profile</a:t>
            </a:r>
            <a:r>
              <a:rPr lang="pt-PT" dirty="0"/>
              <a:t>: </a:t>
            </a:r>
            <a:r>
              <a:rPr lang="pt-PT" dirty="0" err="1"/>
              <a:t>its</a:t>
            </a:r>
            <a:r>
              <a:rPr lang="pt-PT" dirty="0"/>
              <a:t> </a:t>
            </a:r>
            <a:r>
              <a:rPr lang="pt-PT" dirty="0" err="1"/>
              <a:t>dissymetry</a:t>
            </a:r>
            <a:r>
              <a:rPr lang="pt-PT" dirty="0"/>
              <a:t> </a:t>
            </a:r>
          </a:p>
        </p:txBody>
      </p:sp>
      <p:pic>
        <p:nvPicPr>
          <p:cNvPr id="9" name="Marcador de Posição de Conteúdo 8">
            <a:extLst>
              <a:ext uri="{FF2B5EF4-FFF2-40B4-BE49-F238E27FC236}">
                <a16:creationId xmlns:a16="http://schemas.microsoft.com/office/drawing/2014/main" id="{36879136-7D60-5B4B-96BC-5FC5B4D3C00A}"/>
              </a:ext>
            </a:extLst>
          </p:cNvPr>
          <p:cNvPicPr>
            <a:picLocks noGrp="1" noChangeAspect="1"/>
          </p:cNvPicPr>
          <p:nvPr>
            <p:ph idx="1"/>
          </p:nvPr>
        </p:nvPicPr>
        <p:blipFill>
          <a:blip r:embed="rId2"/>
          <a:stretch>
            <a:fillRect/>
          </a:stretch>
        </p:blipFill>
        <p:spPr>
          <a:xfrm>
            <a:off x="532564" y="1931020"/>
            <a:ext cx="8502000" cy="4782375"/>
          </a:xfrm>
          <a:prstGeom prst="rect">
            <a:avLst/>
          </a:prstGeom>
        </p:spPr>
      </p:pic>
    </p:spTree>
    <p:extLst>
      <p:ext uri="{BB962C8B-B14F-4D97-AF65-F5344CB8AC3E}">
        <p14:creationId xmlns:p14="http://schemas.microsoft.com/office/powerpoint/2010/main" val="380078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856060" y="200968"/>
            <a:ext cx="7429499" cy="1306286"/>
          </a:xfrm>
        </p:spPr>
        <p:txBody>
          <a:bodyPr/>
          <a:lstStyle/>
          <a:p>
            <a:pPr algn="ctr"/>
            <a:r>
              <a:rPr lang="pt-PT" dirty="0" err="1"/>
              <a:t>What</a:t>
            </a:r>
            <a:r>
              <a:rPr lang="pt-PT" dirty="0"/>
              <a:t> </a:t>
            </a:r>
            <a:r>
              <a:rPr lang="pt-PT" dirty="0" err="1"/>
              <a:t>if</a:t>
            </a:r>
            <a:r>
              <a:rPr lang="pt-PT" dirty="0"/>
              <a:t> </a:t>
            </a:r>
            <a:r>
              <a:rPr lang="pt-PT" dirty="0" err="1"/>
              <a:t>all</a:t>
            </a:r>
            <a:r>
              <a:rPr lang="pt-PT" dirty="0"/>
              <a:t> </a:t>
            </a:r>
            <a:r>
              <a:rPr lang="pt-PT" dirty="0" err="1"/>
              <a:t>the</a:t>
            </a:r>
            <a:r>
              <a:rPr lang="pt-PT" dirty="0"/>
              <a:t> ice </a:t>
            </a:r>
            <a:r>
              <a:rPr lang="pt-PT" dirty="0" err="1"/>
              <a:t>meltes</a:t>
            </a:r>
            <a:r>
              <a:rPr lang="pt-PT" dirty="0"/>
              <a:t>?</a:t>
            </a:r>
          </a:p>
        </p:txBody>
      </p:sp>
      <p:pic>
        <p:nvPicPr>
          <p:cNvPr id="9" name="Marcador de Posição de Conteúdo 8">
            <a:extLst>
              <a:ext uri="{FF2B5EF4-FFF2-40B4-BE49-F238E27FC236}">
                <a16:creationId xmlns:a16="http://schemas.microsoft.com/office/drawing/2014/main" id="{512AA893-3147-214C-9D41-51A81E869F34}"/>
              </a:ext>
            </a:extLst>
          </p:cNvPr>
          <p:cNvPicPr>
            <a:picLocks noGrp="1" noChangeAspect="1"/>
          </p:cNvPicPr>
          <p:nvPr>
            <p:ph idx="1"/>
          </p:nvPr>
        </p:nvPicPr>
        <p:blipFill>
          <a:blip r:embed="rId2"/>
          <a:stretch>
            <a:fillRect/>
          </a:stretch>
        </p:blipFill>
        <p:spPr>
          <a:xfrm>
            <a:off x="2975646" y="1362097"/>
            <a:ext cx="3706508" cy="4813314"/>
          </a:xfrm>
        </p:spPr>
      </p:pic>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3547478" y="6400801"/>
            <a:ext cx="5095900" cy="457199"/>
          </a:xfrm>
        </p:spPr>
        <p:txBody>
          <a:bodyPr/>
          <a:lstStyle/>
          <a:p>
            <a:pPr algn="r"/>
            <a:r>
              <a:rPr lang="en-US" dirty="0"/>
              <a:t>Maria Assunção Araújo (</a:t>
            </a:r>
            <a:r>
              <a:rPr lang="en-US" dirty="0" err="1"/>
              <a:t>asaraujo@letras.up.pt</a:t>
            </a:r>
            <a:r>
              <a:rPr lang="en-US" dirty="0"/>
              <a:t>) </a:t>
            </a:r>
          </a:p>
        </p:txBody>
      </p:sp>
      <p:pic>
        <p:nvPicPr>
          <p:cNvPr id="8" name="Imagem 7">
            <a:extLst>
              <a:ext uri="{FF2B5EF4-FFF2-40B4-BE49-F238E27FC236}">
                <a16:creationId xmlns:a16="http://schemas.microsoft.com/office/drawing/2014/main" id="{58EA2D1A-EFD2-FC47-952B-232EBEBA9B19}"/>
              </a:ext>
            </a:extLst>
          </p:cNvPr>
          <p:cNvPicPr>
            <a:picLocks noChangeAspect="1"/>
          </p:cNvPicPr>
          <p:nvPr/>
        </p:nvPicPr>
        <p:blipFill>
          <a:blip r:embed="rId3"/>
          <a:stretch>
            <a:fillRect/>
          </a:stretch>
        </p:blipFill>
        <p:spPr>
          <a:xfrm>
            <a:off x="856060" y="6486966"/>
            <a:ext cx="1352067" cy="357084"/>
          </a:xfrm>
          <a:prstGeom prst="rect">
            <a:avLst/>
          </a:prstGeom>
        </p:spPr>
      </p:pic>
    </p:spTree>
    <p:extLst>
      <p:ext uri="{BB962C8B-B14F-4D97-AF65-F5344CB8AC3E}">
        <p14:creationId xmlns:p14="http://schemas.microsoft.com/office/powerpoint/2010/main" val="369814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90714-BB4C-2947-8EF6-5B30457791F2}"/>
              </a:ext>
            </a:extLst>
          </p:cNvPr>
          <p:cNvSpPr>
            <a:spLocks noGrp="1"/>
          </p:cNvSpPr>
          <p:nvPr>
            <p:ph type="title"/>
          </p:nvPr>
        </p:nvSpPr>
        <p:spPr>
          <a:xfrm>
            <a:off x="856060" y="191729"/>
            <a:ext cx="7429499" cy="715845"/>
          </a:xfrm>
        </p:spPr>
        <p:txBody>
          <a:bodyPr>
            <a:normAutofit/>
          </a:bodyPr>
          <a:lstStyle/>
          <a:p>
            <a:pPr algn="ctr"/>
            <a:r>
              <a:rPr lang="en-US" dirty="0"/>
              <a:t>Marine currents</a:t>
            </a:r>
          </a:p>
        </p:txBody>
      </p:sp>
      <p:pic>
        <p:nvPicPr>
          <p:cNvPr id="6" name="Marcador de Posição de Conteúdo 5">
            <a:extLst>
              <a:ext uri="{FF2B5EF4-FFF2-40B4-BE49-F238E27FC236}">
                <a16:creationId xmlns:a16="http://schemas.microsoft.com/office/drawing/2014/main" id="{E0111081-8650-484B-9A82-0CD0B2A736A5}"/>
              </a:ext>
            </a:extLst>
          </p:cNvPr>
          <p:cNvPicPr>
            <a:picLocks noGrp="1" noChangeAspect="1"/>
          </p:cNvPicPr>
          <p:nvPr>
            <p:ph idx="1"/>
          </p:nvPr>
        </p:nvPicPr>
        <p:blipFill>
          <a:blip r:embed="rId2"/>
          <a:stretch>
            <a:fillRect/>
          </a:stretch>
        </p:blipFill>
        <p:spPr>
          <a:xfrm>
            <a:off x="1727068" y="1078921"/>
            <a:ext cx="5687481" cy="5260921"/>
          </a:xfrm>
        </p:spPr>
      </p:pic>
      <p:sp>
        <p:nvSpPr>
          <p:cNvPr id="5" name="Marcador de Posição do Rodapé 4">
            <a:extLst>
              <a:ext uri="{FF2B5EF4-FFF2-40B4-BE49-F238E27FC236}">
                <a16:creationId xmlns:a16="http://schemas.microsoft.com/office/drawing/2014/main" id="{05F74F0B-C2E4-F34B-B43E-C55F7A596C48}"/>
              </a:ext>
            </a:extLst>
          </p:cNvPr>
          <p:cNvSpPr>
            <a:spLocks noGrp="1"/>
          </p:cNvSpPr>
          <p:nvPr>
            <p:ph type="ftr" sz="quarter" idx="11"/>
          </p:nvPr>
        </p:nvSpPr>
        <p:spPr>
          <a:xfrm>
            <a:off x="3247555" y="6339842"/>
            <a:ext cx="5095900" cy="457199"/>
          </a:xfrm>
        </p:spPr>
        <p:txBody>
          <a:bodyPr/>
          <a:lstStyle/>
          <a:p>
            <a:pPr algn="r"/>
            <a:r>
              <a:rPr lang="en-US" dirty="0"/>
              <a:t>Maria Assunção Araújo (</a:t>
            </a:r>
            <a:r>
              <a:rPr lang="en-US" dirty="0" err="1"/>
              <a:t>asaraujo@letras.up.pt</a:t>
            </a:r>
            <a:r>
              <a:rPr lang="en-US" dirty="0"/>
              <a:t>) </a:t>
            </a:r>
          </a:p>
        </p:txBody>
      </p:sp>
      <p:pic>
        <p:nvPicPr>
          <p:cNvPr id="8" name="Imagem 7">
            <a:extLst>
              <a:ext uri="{FF2B5EF4-FFF2-40B4-BE49-F238E27FC236}">
                <a16:creationId xmlns:a16="http://schemas.microsoft.com/office/drawing/2014/main" id="{58EA2D1A-EFD2-FC47-952B-232EBEBA9B19}"/>
              </a:ext>
            </a:extLst>
          </p:cNvPr>
          <p:cNvPicPr>
            <a:picLocks noChangeAspect="1"/>
          </p:cNvPicPr>
          <p:nvPr/>
        </p:nvPicPr>
        <p:blipFill>
          <a:blip r:embed="rId3"/>
          <a:stretch>
            <a:fillRect/>
          </a:stretch>
        </p:blipFill>
        <p:spPr>
          <a:xfrm>
            <a:off x="856060" y="6500916"/>
            <a:ext cx="1352067" cy="357084"/>
          </a:xfrm>
          <a:prstGeom prst="rect">
            <a:avLst/>
          </a:prstGeom>
        </p:spPr>
      </p:pic>
    </p:spTree>
    <p:extLst>
      <p:ext uri="{BB962C8B-B14F-4D97-AF65-F5344CB8AC3E}">
        <p14:creationId xmlns:p14="http://schemas.microsoft.com/office/powerpoint/2010/main" val="1187655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CDEC49-6047-8649-9BEE-A99A9CA7B6EA}"/>
              </a:ext>
            </a:extLst>
          </p:cNvPr>
          <p:cNvSpPr>
            <a:spLocks noGrp="1"/>
          </p:cNvSpPr>
          <p:nvPr>
            <p:ph type="title"/>
          </p:nvPr>
        </p:nvSpPr>
        <p:spPr>
          <a:xfrm>
            <a:off x="856060" y="82062"/>
            <a:ext cx="7429499" cy="1275741"/>
          </a:xfrm>
        </p:spPr>
        <p:txBody>
          <a:bodyPr/>
          <a:lstStyle/>
          <a:p>
            <a:pPr algn="ctr"/>
            <a:r>
              <a:rPr lang="pt-PT" dirty="0" err="1"/>
              <a:t>Greenland</a:t>
            </a:r>
            <a:r>
              <a:rPr lang="pt-PT" dirty="0"/>
              <a:t> </a:t>
            </a:r>
            <a:r>
              <a:rPr lang="pt-PT" dirty="0" err="1"/>
              <a:t>position</a:t>
            </a:r>
            <a:endParaRPr lang="pt-PT" dirty="0"/>
          </a:p>
        </p:txBody>
      </p:sp>
      <p:pic>
        <p:nvPicPr>
          <p:cNvPr id="6" name="Marcador de Posição de Conteúdo 5">
            <a:extLst>
              <a:ext uri="{FF2B5EF4-FFF2-40B4-BE49-F238E27FC236}">
                <a16:creationId xmlns:a16="http://schemas.microsoft.com/office/drawing/2014/main" id="{608C6EDF-099E-0844-A85A-E6F899FD9E8C}"/>
              </a:ext>
            </a:extLst>
          </p:cNvPr>
          <p:cNvPicPr>
            <a:picLocks noGrp="1" noChangeAspect="1"/>
          </p:cNvPicPr>
          <p:nvPr>
            <p:ph idx="1"/>
          </p:nvPr>
        </p:nvPicPr>
        <p:blipFill>
          <a:blip r:embed="rId2"/>
          <a:stretch>
            <a:fillRect/>
          </a:stretch>
        </p:blipFill>
        <p:spPr>
          <a:xfrm>
            <a:off x="1218478" y="1357803"/>
            <a:ext cx="6704661" cy="5280862"/>
          </a:xfrm>
        </p:spPr>
      </p:pic>
    </p:spTree>
    <p:extLst>
      <p:ext uri="{BB962C8B-B14F-4D97-AF65-F5344CB8AC3E}">
        <p14:creationId xmlns:p14="http://schemas.microsoft.com/office/powerpoint/2010/main" val="41970996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1839</TotalTime>
  <Words>441</Words>
  <Application>Microsoft Macintosh PowerPoint</Application>
  <PresentationFormat>Apresentação no Ecrã (4:3)</PresentationFormat>
  <Paragraphs>70</Paragraphs>
  <Slides>26</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26</vt:i4>
      </vt:variant>
    </vt:vector>
  </HeadingPairs>
  <TitlesOfParts>
    <vt:vector size="31" baseType="lpstr">
      <vt:lpstr>Arial</vt:lpstr>
      <vt:lpstr>Calibri</vt:lpstr>
      <vt:lpstr>Trebuchet MS</vt:lpstr>
      <vt:lpstr>Tw Cen MT</vt:lpstr>
      <vt:lpstr>Circuito</vt:lpstr>
      <vt:lpstr>BASIC SCIENCE OF A CHANGING CLIMATE   Greenland: some simple observations on ice retreat and climate evolution</vt:lpstr>
      <vt:lpstr>Medieval warming period</vt:lpstr>
      <vt:lpstr>Apresentação do PowerPoint</vt:lpstr>
      <vt:lpstr>The greenland position: good conditions for a glaciation</vt:lpstr>
      <vt:lpstr>The thickness of Ice: more than 3200m!</vt:lpstr>
      <vt:lpstr>Greenland indlandis profile: its dissymetry </vt:lpstr>
      <vt:lpstr>What if all the ice meltes?</vt:lpstr>
      <vt:lpstr>Marine currents</vt:lpstr>
      <vt:lpstr>Greenland position</vt:lpstr>
      <vt:lpstr>Clima stations (nasa site)</vt:lpstr>
      <vt:lpstr>Apresentação do PowerPoint</vt:lpstr>
      <vt:lpstr>TEMPERATURE VARIATION IN GREENLAND: 1880-2017 </vt:lpstr>
      <vt:lpstr>Greenland stations</vt:lpstr>
      <vt:lpstr>Angmagssalik: Ups and downs in temperature</vt:lpstr>
      <vt:lpstr>Apresentação do PowerPoint</vt:lpstr>
      <vt:lpstr>STATIONS TO THE EAST OF GREENLAND</vt:lpstr>
      <vt:lpstr>ß</vt:lpstr>
      <vt:lpstr>Some conclusions</vt:lpstr>
      <vt:lpstr>The Canadian Coast Guard rescued  two passengers of a sinking sailboat who were trapped on an ice floe in Arctic waters early Wednesday morning. The incident took place in Bellot Strait. (CBC)  Drama in the northwest passage  Sailing yacht gets into drift ice in the middle of the night, gets breached and sinks within minutes. The crew had to flee onto sea ice  Pascal Schürmann on 29.08.2018  </vt:lpstr>
      <vt:lpstr>Some of the points marked in Southern GreeNland</vt:lpstr>
      <vt:lpstr>Angmagssalik</vt:lpstr>
      <vt:lpstr>1984</vt:lpstr>
      <vt:lpstr>The biggest distance: 6900m retreat</vt:lpstr>
      <vt:lpstr>Generally the retreat was much smaller</vt:lpstr>
      <vt:lpstr>Apresentação do PowerPoint</vt:lpstr>
      <vt:lpstr>Thanks for your attention!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AA</dc:creator>
  <cp:lastModifiedBy>AA</cp:lastModifiedBy>
  <cp:revision>58</cp:revision>
  <dcterms:created xsi:type="dcterms:W3CDTF">2018-07-31T18:18:59Z</dcterms:created>
  <dcterms:modified xsi:type="dcterms:W3CDTF">2018-09-10T22:53:56Z</dcterms:modified>
</cp:coreProperties>
</file>