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5"/>
  </p:notesMasterIdLst>
  <p:handoutMasterIdLst>
    <p:handoutMasterId r:id="rId36"/>
  </p:handoutMasterIdLst>
  <p:sldIdLst>
    <p:sldId id="1063" r:id="rId2"/>
    <p:sldId id="1067" r:id="rId3"/>
    <p:sldId id="882" r:id="rId4"/>
    <p:sldId id="1059" r:id="rId5"/>
    <p:sldId id="1046" r:id="rId6"/>
    <p:sldId id="897" r:id="rId7"/>
    <p:sldId id="1047" r:id="rId8"/>
    <p:sldId id="1022" r:id="rId9"/>
    <p:sldId id="553" r:id="rId10"/>
    <p:sldId id="552" r:id="rId11"/>
    <p:sldId id="907" r:id="rId12"/>
    <p:sldId id="589" r:id="rId13"/>
    <p:sldId id="920" r:id="rId14"/>
    <p:sldId id="928" r:id="rId15"/>
    <p:sldId id="997" r:id="rId16"/>
    <p:sldId id="996" r:id="rId17"/>
    <p:sldId id="947" r:id="rId18"/>
    <p:sldId id="1060" r:id="rId19"/>
    <p:sldId id="949" r:id="rId20"/>
    <p:sldId id="943" r:id="rId21"/>
    <p:sldId id="572" r:id="rId22"/>
    <p:sldId id="921" r:id="rId23"/>
    <p:sldId id="944" r:id="rId24"/>
    <p:sldId id="1061" r:id="rId25"/>
    <p:sldId id="922" r:id="rId26"/>
    <p:sldId id="933" r:id="rId27"/>
    <p:sldId id="910" r:id="rId28"/>
    <p:sldId id="909" r:id="rId29"/>
    <p:sldId id="1032" r:id="rId30"/>
    <p:sldId id="1062" r:id="rId31"/>
    <p:sldId id="1049" r:id="rId32"/>
    <p:sldId id="981" r:id="rId33"/>
    <p:sldId id="1065" r:id="rId34"/>
  </p:sldIdLst>
  <p:sldSz cx="10287000" cy="6858000" type="35mm"/>
  <p:notesSz cx="9144000" cy="6858000"/>
  <p:defaultTextStyle>
    <a:defPPr>
      <a:defRPr lang="en-US"/>
    </a:defPPr>
    <a:lvl1pPr algn="l" rtl="0" eaLnBrk="0" fontAlgn="base" hangingPunct="0">
      <a:spcBef>
        <a:spcPct val="0"/>
      </a:spcBef>
      <a:spcAft>
        <a:spcPct val="0"/>
      </a:spcAft>
      <a:defRPr sz="24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240">
          <p15:clr>
            <a:srgbClr val="A4A3A4"/>
          </p15:clr>
        </p15:guide>
      </p15:sldGuideLst>
    </p:ext>
    <p:ext uri="{2D200454-40CA-4A62-9FC3-DE9A4176ACB9}">
      <p15:notesGuideLst xmlns="" xmlns:p15="http://schemas.microsoft.com/office/powerpoint/2012/main">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FF0000"/>
    <a:srgbClr val="FF00FF"/>
    <a:srgbClr val="31006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0862" autoAdjust="0"/>
    <p:restoredTop sz="94393" autoAdjust="0"/>
  </p:normalViewPr>
  <p:slideViewPr>
    <p:cSldViewPr snapToObjects="1">
      <p:cViewPr>
        <p:scale>
          <a:sx n="93" d="100"/>
          <a:sy n="93" d="100"/>
        </p:scale>
        <p:origin x="-80" y="-400"/>
      </p:cViewPr>
      <p:guideLst>
        <p:guide orient="horz" pos="2160"/>
        <p:guide pos="3240"/>
      </p:guideLst>
    </p:cSldViewPr>
  </p:slideViewPr>
  <p:outlineViewPr>
    <p:cViewPr>
      <p:scale>
        <a:sx n="33" d="100"/>
        <a:sy n="33" d="100"/>
      </p:scale>
      <p:origin x="0" y="-1176"/>
    </p:cViewPr>
  </p:outlineViewPr>
  <p:notesTextViewPr>
    <p:cViewPr>
      <p:scale>
        <a:sx n="100" d="100"/>
        <a:sy n="100" d="100"/>
      </p:scale>
      <p:origin x="0" y="0"/>
    </p:cViewPr>
  </p:notesTextViewPr>
  <p:sorterViewPr>
    <p:cViewPr>
      <p:scale>
        <a:sx n="68" d="100"/>
        <a:sy n="68" d="100"/>
      </p:scale>
      <p:origin x="0" y="0"/>
    </p:cViewPr>
  </p:sorterViewPr>
  <p:notesViewPr>
    <p:cSldViewPr snapToObjects="1">
      <p:cViewPr varScale="1">
        <p:scale>
          <a:sx n="129" d="100"/>
          <a:sy n="129" d="100"/>
        </p:scale>
        <p:origin x="1422" y="114"/>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printerSettings" Target="printerSettings/printerSettings1.bin"/><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bwMode="auto">
          <a:xfrm>
            <a:off x="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6627" name="Rectangle 3"/>
          <p:cNvSpPr>
            <a:spLocks noGrp="1" noChangeArrowheads="1"/>
          </p:cNvSpPr>
          <p:nvPr>
            <p:ph type="dt" sz="quarter" idx="1"/>
          </p:nvPr>
        </p:nvSpPr>
        <p:spPr bwMode="auto">
          <a:xfrm>
            <a:off x="5181600" y="0"/>
            <a:ext cx="3962400" cy="342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6628" name="Rectangle 4"/>
          <p:cNvSpPr>
            <a:spLocks noGrp="1" noChangeArrowheads="1"/>
          </p:cNvSpPr>
          <p:nvPr>
            <p:ph type="ftr" sz="quarter" idx="2"/>
          </p:nvPr>
        </p:nvSpPr>
        <p:spPr bwMode="auto">
          <a:xfrm>
            <a:off x="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6629" name="Rectangle 5"/>
          <p:cNvSpPr>
            <a:spLocks noGrp="1" noChangeArrowheads="1"/>
          </p:cNvSpPr>
          <p:nvPr>
            <p:ph type="sldNum" sz="quarter" idx="3"/>
          </p:nvPr>
        </p:nvSpPr>
        <p:spPr bwMode="auto">
          <a:xfrm>
            <a:off x="5181600" y="6515100"/>
            <a:ext cx="3962400" cy="3429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899FCE65-7536-4CEB-90FD-58AE79062DA6}" type="slidenum">
              <a:rPr lang="en-US"/>
              <a:pPr>
                <a:defRPr/>
              </a:pPr>
              <a:t>‹Nr.›</a:t>
            </a:fld>
            <a:endParaRPr lang="en-US"/>
          </a:p>
        </p:txBody>
      </p:sp>
    </p:spTree>
    <p:extLst>
      <p:ext uri="{BB962C8B-B14F-4D97-AF65-F5344CB8AC3E}">
        <p14:creationId xmlns:p14="http://schemas.microsoft.com/office/powerpoint/2010/main" val="3730940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8737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a:t>CET TEMPERATURES MIMIC THE SSN</a:t>
            </a:r>
          </a:p>
        </p:txBody>
      </p:sp>
    </p:spTree>
    <p:extLst>
      <p:ext uri="{BB962C8B-B14F-4D97-AF65-F5344CB8AC3E}">
        <p14:creationId xmlns:p14="http://schemas.microsoft.com/office/powerpoint/2010/main" val="2341381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dirty="0"/>
              <a:t>AS COSMIC RAYS INCREASE, GLOBAL TEMPERATURE INCREASES.</a:t>
            </a:r>
          </a:p>
        </p:txBody>
      </p:sp>
    </p:spTree>
    <p:extLst>
      <p:ext uri="{BB962C8B-B14F-4D97-AF65-F5344CB8AC3E}">
        <p14:creationId xmlns:p14="http://schemas.microsoft.com/office/powerpoint/2010/main" val="1577651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dirty="0"/>
              <a:t>HOW CAN WE MEASURE COSMIC RAYS IN THE PAST?</a:t>
            </a:r>
          </a:p>
        </p:txBody>
      </p:sp>
    </p:spTree>
    <p:extLst>
      <p:ext uri="{BB962C8B-B14F-4D97-AF65-F5344CB8AC3E}">
        <p14:creationId xmlns:p14="http://schemas.microsoft.com/office/powerpoint/2010/main" val="42723103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dirty="0"/>
              <a:t>oud</a:t>
            </a:r>
          </a:p>
        </p:txBody>
      </p:sp>
    </p:spTree>
    <p:extLst>
      <p:ext uri="{BB962C8B-B14F-4D97-AF65-F5344CB8AC3E}">
        <p14:creationId xmlns:p14="http://schemas.microsoft.com/office/powerpoint/2010/main" val="3534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a:t>TEMP CORRELATE DIRECTLY WITH SSN. TEMPERATURES LOW WHEN SSN IS LOW</a:t>
            </a:r>
          </a:p>
        </p:txBody>
      </p:sp>
    </p:spTree>
    <p:extLst>
      <p:ext uri="{BB962C8B-B14F-4D97-AF65-F5344CB8AC3E}">
        <p14:creationId xmlns:p14="http://schemas.microsoft.com/office/powerpoint/2010/main" val="2991963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a:t>SSN AND TSI  ARE IN STEP. BOTH LOW DURING COOL PERIODS</a:t>
            </a:r>
          </a:p>
        </p:txBody>
      </p:sp>
    </p:spTree>
    <p:extLst>
      <p:ext uri="{BB962C8B-B14F-4D97-AF65-F5344CB8AC3E}">
        <p14:creationId xmlns:p14="http://schemas.microsoft.com/office/powerpoint/2010/main" val="1227084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a:solidFill>
                  <a:srgbClr val="FF0000"/>
                </a:solidFill>
              </a:rPr>
              <a:t>TEMPERATURES VARY WITH SSN AND TSI.  WHEN SSN AND TSI ARE LOW, TEMPERATURE IS  LOW</a:t>
            </a:r>
          </a:p>
        </p:txBody>
      </p:sp>
    </p:spTree>
    <p:extLst>
      <p:ext uri="{BB962C8B-B14F-4D97-AF65-F5344CB8AC3E}">
        <p14:creationId xmlns:p14="http://schemas.microsoft.com/office/powerpoint/2010/main" val="13299131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dirty="0"/>
              <a:t>WHEN TSI IS HIGH, TEMPERATURE IS HIGH, WHEN TSI IS LOW, TEMPERATURE IS LOW</a:t>
            </a:r>
          </a:p>
        </p:txBody>
      </p:sp>
    </p:spTree>
    <p:extLst>
      <p:ext uri="{BB962C8B-B14F-4D97-AF65-F5344CB8AC3E}">
        <p14:creationId xmlns:p14="http://schemas.microsoft.com/office/powerpoint/2010/main" val="36075076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dirty="0"/>
              <a:t>TEMPERATURE FOLLOWS TSI ALMOST EXACTLY. WHEN TSI IS HIGH, TEMPERATURE IS HIGH, WHEN IT IS LOW, TEMPERATURE IS LOW. </a:t>
            </a:r>
          </a:p>
        </p:txBody>
      </p:sp>
    </p:spTree>
    <p:extLst>
      <p:ext uri="{BB962C8B-B14F-4D97-AF65-F5344CB8AC3E}">
        <p14:creationId xmlns:p14="http://schemas.microsoft.com/office/powerpoint/2010/main" val="38663547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bwMode="auto">
          <a:xfrm>
            <a:off x="2643188" y="514350"/>
            <a:ext cx="3857625" cy="25717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Rectangle 3"/>
          <p:cNvSpPr>
            <a:spLocks noGrp="1" noChangeArrowheads="1"/>
          </p:cNvSpPr>
          <p:nvPr>
            <p:ph type="body" idx="1"/>
          </p:nvPr>
        </p:nvSpPr>
        <p:spPr bwMode="auto">
          <a:xfrm>
            <a:off x="914400" y="3257550"/>
            <a:ext cx="7315200" cy="30861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CORRESPONDENCE OF SOLAR IRRADIANCE AND CLIMATE CHANGE OVER THE PAST 500 YEARS.  COOL PERIODS CORRESPOND TO LOWER SOLAR IRRADIANCE.</a:t>
            </a:r>
          </a:p>
        </p:txBody>
      </p:sp>
    </p:spTree>
    <p:extLst>
      <p:ext uri="{BB962C8B-B14F-4D97-AF65-F5344CB8AC3E}">
        <p14:creationId xmlns:p14="http://schemas.microsoft.com/office/powerpoint/2010/main" val="18401315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a:t>WHEN SOLAR MAGNETIC FLUX IS LOW, TEMPERATURE IS LOW, WHEN IT IS HIGH TEMPERATURE IS LOW</a:t>
            </a:r>
          </a:p>
        </p:txBody>
      </p:sp>
    </p:spTree>
    <p:extLst>
      <p:ext uri="{BB962C8B-B14F-4D97-AF65-F5344CB8AC3E}">
        <p14:creationId xmlns:p14="http://schemas.microsoft.com/office/powerpoint/2010/main" val="40343448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35275" y="857250"/>
            <a:ext cx="3473450" cy="2314575"/>
          </a:xfrm>
          <a:prstGeom prst="rect">
            <a:avLst/>
          </a:prstGeom>
          <a:noFill/>
          <a:ln w="12700">
            <a:solidFill>
              <a:prstClr val="black"/>
            </a:solidFill>
          </a:ln>
        </p:spPr>
      </p:sp>
      <p:sp>
        <p:nvSpPr>
          <p:cNvPr id="3" name="Notes Placeholder 2"/>
          <p:cNvSpPr>
            <a:spLocks noGrp="1"/>
          </p:cNvSpPr>
          <p:nvPr>
            <p:ph type="body" idx="1"/>
          </p:nvPr>
        </p:nvSpPr>
        <p:spPr>
          <a:xfrm>
            <a:off x="914400" y="3300413"/>
            <a:ext cx="7315200" cy="2700337"/>
          </a:xfrm>
          <a:prstGeom prst="rect">
            <a:avLst/>
          </a:prstGeom>
        </p:spPr>
        <p:txBody>
          <a:bodyPr/>
          <a:lstStyle/>
          <a:p>
            <a:r>
              <a:rPr lang="en-US" b="1" dirty="0"/>
              <a:t>WHEN COSMIC RADIATION IS HIGH, LOW CLOUD COVER IS HIGH, WHEN IT IS LOW, CLOUD COVER IS LOW</a:t>
            </a:r>
          </a:p>
        </p:txBody>
      </p:sp>
    </p:spTree>
    <p:extLst>
      <p:ext uri="{BB962C8B-B14F-4D97-AF65-F5344CB8AC3E}">
        <p14:creationId xmlns:p14="http://schemas.microsoft.com/office/powerpoint/2010/main" val="2938323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33"/>
          <p:cNvGrpSpPr>
            <a:grpSpLocks/>
          </p:cNvGrpSpPr>
          <p:nvPr/>
        </p:nvGrpSpPr>
        <p:grpSpPr bwMode="auto">
          <a:xfrm>
            <a:off x="0" y="0"/>
            <a:ext cx="1222375" cy="6854825"/>
            <a:chOff x="0" y="0"/>
            <a:chExt cx="684" cy="4318"/>
          </a:xfrm>
        </p:grpSpPr>
        <p:sp>
          <p:nvSpPr>
            <p:cNvPr id="5" name="Rectangle 2"/>
            <p:cNvSpPr>
              <a:spLocks noChangeArrowheads="1"/>
            </p:cNvSpPr>
            <p:nvPr/>
          </p:nvSpPr>
          <p:spPr bwMode="invGray">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a:p>
          </p:txBody>
        </p:sp>
        <p:grpSp>
          <p:nvGrpSpPr>
            <p:cNvPr id="6" name="Group 32"/>
            <p:cNvGrpSpPr>
              <a:grpSpLocks/>
            </p:cNvGrpSpPr>
            <p:nvPr/>
          </p:nvGrpSpPr>
          <p:grpSpPr bwMode="auto">
            <a:xfrm>
              <a:off x="48" y="103"/>
              <a:ext cx="96" cy="4126"/>
              <a:chOff x="48" y="103"/>
              <a:chExt cx="96" cy="4126"/>
            </a:xfrm>
          </p:grpSpPr>
          <p:sp>
            <p:nvSpPr>
              <p:cNvPr id="7" name="Rectangle 3"/>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4"/>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5"/>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6"/>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7"/>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 name="Rectangle 8"/>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 name="Rectangle 9"/>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1"/>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2"/>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3"/>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8" name="Rectangle 14"/>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5"/>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0" name="Rectangle 16"/>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7"/>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2" name="Rectangle 18"/>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9"/>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Rectangle 20"/>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5" name="Rectangle 21"/>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6" name="Rectangle 22"/>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7" name="Rectangle 23"/>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8" name="Rectangle 24"/>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9" name="Rectangle 25"/>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0" name="Rectangle 26"/>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1" name="Rectangle 27"/>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2" name="Rectangle 28"/>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3" name="Rectangle 29"/>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4" name="Rectangle 30"/>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35" name="Rectangle 31"/>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grpSp>
      <p:sp>
        <p:nvSpPr>
          <p:cNvPr id="3106" name="Rectangle 34"/>
          <p:cNvSpPr>
            <a:spLocks noGrp="1" noChangeArrowheads="1"/>
          </p:cNvSpPr>
          <p:nvPr>
            <p:ph type="ctrTitle" sz="quarter"/>
          </p:nvPr>
        </p:nvSpPr>
        <p:spPr>
          <a:xfrm>
            <a:off x="1285875" y="2286000"/>
            <a:ext cx="8743950" cy="1143000"/>
          </a:xfrm>
        </p:spPr>
        <p:txBody>
          <a:bodyPr/>
          <a:lstStyle>
            <a:lvl1pPr>
              <a:defRPr/>
            </a:lvl1pPr>
          </a:lstStyle>
          <a:p>
            <a:r>
              <a:rPr lang="en-US"/>
              <a:t>Click to edit Master title style</a:t>
            </a:r>
          </a:p>
        </p:txBody>
      </p:sp>
      <p:sp>
        <p:nvSpPr>
          <p:cNvPr id="3107" name="Rectangle 35"/>
          <p:cNvSpPr>
            <a:spLocks noGrp="1" noChangeArrowheads="1"/>
          </p:cNvSpPr>
          <p:nvPr>
            <p:ph type="subTitle" sz="quarter" idx="1"/>
          </p:nvPr>
        </p:nvSpPr>
        <p:spPr>
          <a:xfrm>
            <a:off x="2057400" y="3886200"/>
            <a:ext cx="7200900" cy="1752600"/>
          </a:xfrm>
        </p:spPr>
        <p:txBody>
          <a:bodyPr/>
          <a:lstStyle>
            <a:lvl1pPr marL="0" indent="0" algn="ctr">
              <a:buFont typeface="Wingdings" pitchFamily="2" charset="2"/>
              <a:buNone/>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lvl1pPr>
          </a:lstStyle>
          <a:p>
            <a:pPr>
              <a:defRPr/>
            </a:pPr>
            <a:endParaRPr lang="en-US"/>
          </a:p>
        </p:txBody>
      </p:sp>
      <p:sp>
        <p:nvSpPr>
          <p:cNvPr id="37" name="Rectangle 37"/>
          <p:cNvSpPr>
            <a:spLocks noGrp="1" noChangeArrowheads="1"/>
          </p:cNvSpPr>
          <p:nvPr>
            <p:ph type="ftr" sz="quarter" idx="11"/>
          </p:nvPr>
        </p:nvSpPr>
        <p:spPr/>
        <p:txBody>
          <a:bodyPr/>
          <a:lstStyle>
            <a:lvl1pPr>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lvl1pPr>
          </a:lstStyle>
          <a:p>
            <a:pPr>
              <a:defRPr/>
            </a:pPr>
            <a:fld id="{1796588B-918A-4503-9BC3-9F16F0169ADF}" type="slidenum">
              <a:rPr lang="en-US"/>
              <a:pPr>
                <a:defRPr/>
              </a:pPr>
              <a:t>‹Nr.›</a:t>
            </a:fld>
            <a:endParaRPr lang="en-US"/>
          </a:p>
        </p:txBody>
      </p:sp>
    </p:spTree>
    <p:extLst>
      <p:ext uri="{BB962C8B-B14F-4D97-AF65-F5344CB8AC3E}">
        <p14:creationId xmlns:p14="http://schemas.microsoft.com/office/powerpoint/2010/main" val="1448743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0A67648E-6AA4-4A3C-9F96-E2AEF8A4E712}" type="slidenum">
              <a:rPr lang="en-US"/>
              <a:pPr>
                <a:defRPr/>
              </a:pPr>
              <a:t>‹Nr.›</a:t>
            </a:fld>
            <a:endParaRPr lang="en-US"/>
          </a:p>
        </p:txBody>
      </p:sp>
    </p:spTree>
    <p:extLst>
      <p:ext uri="{BB962C8B-B14F-4D97-AF65-F5344CB8AC3E}">
        <p14:creationId xmlns:p14="http://schemas.microsoft.com/office/powerpoint/2010/main" val="31815124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3838" y="609600"/>
            <a:ext cx="2185987"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85875" y="609600"/>
            <a:ext cx="6405563"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AFEF4EF0-3C77-4E3A-B7A2-6C2E426D40D7}" type="slidenum">
              <a:rPr lang="en-US"/>
              <a:pPr>
                <a:defRPr/>
              </a:pPr>
              <a:t>‹Nr.›</a:t>
            </a:fld>
            <a:endParaRPr lang="en-US"/>
          </a:p>
        </p:txBody>
      </p:sp>
    </p:spTree>
    <p:extLst>
      <p:ext uri="{BB962C8B-B14F-4D97-AF65-F5344CB8AC3E}">
        <p14:creationId xmlns:p14="http://schemas.microsoft.com/office/powerpoint/2010/main" val="194388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285875" y="609600"/>
            <a:ext cx="874395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36"/>
          <p:cNvSpPr>
            <a:spLocks noGrp="1" noChangeArrowheads="1"/>
          </p:cNvSpPr>
          <p:nvPr>
            <p:ph type="dt" sz="half" idx="10"/>
          </p:nvPr>
        </p:nvSpPr>
        <p:spPr>
          <a:ln/>
        </p:spPr>
        <p:txBody>
          <a:bodyPr/>
          <a:lstStyle>
            <a:lvl1pPr>
              <a:defRPr/>
            </a:lvl1pPr>
          </a:lstStyle>
          <a:p>
            <a:pPr>
              <a:defRPr/>
            </a:pPr>
            <a:endParaRPr lang="en-US"/>
          </a:p>
        </p:txBody>
      </p:sp>
      <p:sp>
        <p:nvSpPr>
          <p:cNvPr id="4" name="Rectangle 37"/>
          <p:cNvSpPr>
            <a:spLocks noGrp="1" noChangeArrowheads="1"/>
          </p:cNvSpPr>
          <p:nvPr>
            <p:ph type="ftr" sz="quarter" idx="11"/>
          </p:nvPr>
        </p:nvSpPr>
        <p:spPr>
          <a:ln/>
        </p:spPr>
        <p:txBody>
          <a:bodyPr/>
          <a:lstStyle>
            <a:lvl1pPr>
              <a:defRPr/>
            </a:lvl1pPr>
          </a:lstStyle>
          <a:p>
            <a:pPr>
              <a:defRPr/>
            </a:pPr>
            <a:endParaRPr lang="en-US"/>
          </a:p>
        </p:txBody>
      </p:sp>
      <p:sp>
        <p:nvSpPr>
          <p:cNvPr id="5" name="Rectangle 38"/>
          <p:cNvSpPr>
            <a:spLocks noGrp="1" noChangeArrowheads="1"/>
          </p:cNvSpPr>
          <p:nvPr>
            <p:ph type="sldNum" sz="quarter" idx="12"/>
          </p:nvPr>
        </p:nvSpPr>
        <p:spPr>
          <a:ln/>
        </p:spPr>
        <p:txBody>
          <a:bodyPr/>
          <a:lstStyle>
            <a:lvl1pPr>
              <a:defRPr/>
            </a:lvl1pPr>
          </a:lstStyle>
          <a:p>
            <a:pPr>
              <a:defRPr/>
            </a:pPr>
            <a:fld id="{4292A6E7-A856-4B0F-A9E1-A7E6A9711E39}" type="slidenum">
              <a:rPr lang="en-US"/>
              <a:pPr>
                <a:defRPr/>
              </a:pPr>
              <a:t>‹Nr.›</a:t>
            </a:fld>
            <a:endParaRPr lang="en-US"/>
          </a:p>
        </p:txBody>
      </p:sp>
    </p:spTree>
    <p:extLst>
      <p:ext uri="{BB962C8B-B14F-4D97-AF65-F5344CB8AC3E}">
        <p14:creationId xmlns:p14="http://schemas.microsoft.com/office/powerpoint/2010/main" val="29153665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75" y="609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1285875" y="1981200"/>
            <a:ext cx="42957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734050" y="19812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734050" y="41148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6"/>
          <p:cNvSpPr>
            <a:spLocks noGrp="1" noChangeArrowheads="1"/>
          </p:cNvSpPr>
          <p:nvPr>
            <p:ph type="dt" sz="half" idx="10"/>
          </p:nvPr>
        </p:nvSpPr>
        <p:spPr>
          <a:ln/>
        </p:spPr>
        <p:txBody>
          <a:bodyPr/>
          <a:lstStyle>
            <a:lvl1pPr>
              <a:defRPr/>
            </a:lvl1pPr>
          </a:lstStyle>
          <a:p>
            <a:pPr>
              <a:defRPr/>
            </a:pPr>
            <a:endParaRPr lang="en-US"/>
          </a:p>
        </p:txBody>
      </p:sp>
      <p:sp>
        <p:nvSpPr>
          <p:cNvPr id="7" name="Rectangle 37"/>
          <p:cNvSpPr>
            <a:spLocks noGrp="1" noChangeArrowheads="1"/>
          </p:cNvSpPr>
          <p:nvPr>
            <p:ph type="ftr" sz="quarter" idx="11"/>
          </p:nvPr>
        </p:nvSpPr>
        <p:spPr>
          <a:ln/>
        </p:spPr>
        <p:txBody>
          <a:bodyPr/>
          <a:lstStyle>
            <a:lvl1pPr>
              <a:defRPr/>
            </a:lvl1pPr>
          </a:lstStyle>
          <a:p>
            <a:pPr>
              <a:defRPr/>
            </a:pPr>
            <a:endParaRPr lang="en-US"/>
          </a:p>
        </p:txBody>
      </p:sp>
      <p:sp>
        <p:nvSpPr>
          <p:cNvPr id="8" name="Rectangle 38"/>
          <p:cNvSpPr>
            <a:spLocks noGrp="1" noChangeArrowheads="1"/>
          </p:cNvSpPr>
          <p:nvPr>
            <p:ph type="sldNum" sz="quarter" idx="12"/>
          </p:nvPr>
        </p:nvSpPr>
        <p:spPr>
          <a:ln/>
        </p:spPr>
        <p:txBody>
          <a:bodyPr/>
          <a:lstStyle>
            <a:lvl1pPr>
              <a:defRPr/>
            </a:lvl1pPr>
          </a:lstStyle>
          <a:p>
            <a:pPr>
              <a:defRPr/>
            </a:pPr>
            <a:fld id="{0CF53FBB-F773-4385-858A-27571281A840}" type="slidenum">
              <a:rPr lang="en-US"/>
              <a:pPr>
                <a:defRPr/>
              </a:pPr>
              <a:t>‹Nr.›</a:t>
            </a:fld>
            <a:endParaRPr lang="en-US"/>
          </a:p>
        </p:txBody>
      </p:sp>
    </p:spTree>
    <p:extLst>
      <p:ext uri="{BB962C8B-B14F-4D97-AF65-F5344CB8AC3E}">
        <p14:creationId xmlns:p14="http://schemas.microsoft.com/office/powerpoint/2010/main" val="2131195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85875" y="609600"/>
            <a:ext cx="8743950" cy="1143000"/>
          </a:xfrm>
        </p:spPr>
        <p:txBody>
          <a:bodyPr/>
          <a:lstStyle/>
          <a:p>
            <a:r>
              <a:rPr lang="en-US"/>
              <a:t>Click to edit Master title style</a:t>
            </a:r>
          </a:p>
        </p:txBody>
      </p:sp>
      <p:sp>
        <p:nvSpPr>
          <p:cNvPr id="3" name="Text Placeholder 2"/>
          <p:cNvSpPr>
            <a:spLocks noGrp="1"/>
          </p:cNvSpPr>
          <p:nvPr>
            <p:ph type="body" sz="half" idx="1"/>
          </p:nvPr>
        </p:nvSpPr>
        <p:spPr>
          <a:xfrm>
            <a:off x="1285875" y="1981200"/>
            <a:ext cx="42957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34050" y="1981200"/>
            <a:ext cx="4295775"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D32290DE-2F05-4EE8-9DDA-B721B2C332C0}" type="slidenum">
              <a:rPr lang="en-US"/>
              <a:pPr>
                <a:defRPr/>
              </a:pPr>
              <a:t>‹Nr.›</a:t>
            </a:fld>
            <a:endParaRPr lang="en-US"/>
          </a:p>
        </p:txBody>
      </p:sp>
    </p:spTree>
    <p:extLst>
      <p:ext uri="{BB962C8B-B14F-4D97-AF65-F5344CB8AC3E}">
        <p14:creationId xmlns:p14="http://schemas.microsoft.com/office/powerpoint/2010/main" val="3235461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85875" y="609600"/>
            <a:ext cx="8743950" cy="1143000"/>
          </a:xfrm>
        </p:spPr>
        <p:txBody>
          <a:bodyPr/>
          <a:lstStyle/>
          <a:p>
            <a:r>
              <a:rPr lang="en-US"/>
              <a:t>Click to edit Master title style</a:t>
            </a:r>
          </a:p>
        </p:txBody>
      </p:sp>
      <p:sp>
        <p:nvSpPr>
          <p:cNvPr id="3" name="Content Placeholder 2"/>
          <p:cNvSpPr>
            <a:spLocks noGrp="1"/>
          </p:cNvSpPr>
          <p:nvPr>
            <p:ph sz="quarter" idx="1"/>
          </p:nvPr>
        </p:nvSpPr>
        <p:spPr>
          <a:xfrm>
            <a:off x="1285875" y="19812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734050" y="19812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1285875" y="41148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5734050" y="4114800"/>
            <a:ext cx="4295775"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p:cNvSpPr>
            <a:spLocks noGrp="1" noChangeArrowheads="1"/>
          </p:cNvSpPr>
          <p:nvPr>
            <p:ph type="dt" sz="half" idx="10"/>
          </p:nvPr>
        </p:nvSpPr>
        <p:spPr>
          <a:ln/>
        </p:spPr>
        <p:txBody>
          <a:bodyPr/>
          <a:lstStyle>
            <a:lvl1pPr>
              <a:defRPr/>
            </a:lvl1pPr>
          </a:lstStyle>
          <a:p>
            <a:pPr>
              <a:defRPr/>
            </a:pPr>
            <a:endParaRPr lang="en-US"/>
          </a:p>
        </p:txBody>
      </p:sp>
      <p:sp>
        <p:nvSpPr>
          <p:cNvPr id="8" name="Rectangle 37"/>
          <p:cNvSpPr>
            <a:spLocks noGrp="1" noChangeArrowheads="1"/>
          </p:cNvSpPr>
          <p:nvPr>
            <p:ph type="ftr" sz="quarter" idx="11"/>
          </p:nvPr>
        </p:nvSpPr>
        <p:spPr>
          <a:ln/>
        </p:spPr>
        <p:txBody>
          <a:bodyPr/>
          <a:lstStyle>
            <a:lvl1pPr>
              <a:defRPr/>
            </a:lvl1pPr>
          </a:lstStyle>
          <a:p>
            <a:pPr>
              <a:defRPr/>
            </a:pPr>
            <a:endParaRPr lang="en-US"/>
          </a:p>
        </p:txBody>
      </p:sp>
      <p:sp>
        <p:nvSpPr>
          <p:cNvPr id="9" name="Rectangle 38"/>
          <p:cNvSpPr>
            <a:spLocks noGrp="1" noChangeArrowheads="1"/>
          </p:cNvSpPr>
          <p:nvPr>
            <p:ph type="sldNum" sz="quarter" idx="12"/>
          </p:nvPr>
        </p:nvSpPr>
        <p:spPr>
          <a:ln/>
        </p:spPr>
        <p:txBody>
          <a:bodyPr/>
          <a:lstStyle>
            <a:lvl1pPr>
              <a:defRPr/>
            </a:lvl1pPr>
          </a:lstStyle>
          <a:p>
            <a:pPr>
              <a:defRPr/>
            </a:pPr>
            <a:fld id="{A711F6E1-3028-4CD4-A751-678C24051016}" type="slidenum">
              <a:rPr lang="en-US"/>
              <a:pPr>
                <a:defRPr/>
              </a:pPr>
              <a:t>‹Nr.›</a:t>
            </a:fld>
            <a:endParaRPr lang="en-US"/>
          </a:p>
        </p:txBody>
      </p:sp>
    </p:spTree>
    <p:extLst>
      <p:ext uri="{BB962C8B-B14F-4D97-AF65-F5344CB8AC3E}">
        <p14:creationId xmlns:p14="http://schemas.microsoft.com/office/powerpoint/2010/main" val="402111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931C4FE9-D2A3-4ACD-8EF7-8A0A819EC0E7}" type="slidenum">
              <a:rPr lang="en-US"/>
              <a:pPr>
                <a:defRPr/>
              </a:pPr>
              <a:t>‹Nr.›</a:t>
            </a:fld>
            <a:endParaRPr lang="en-US"/>
          </a:p>
        </p:txBody>
      </p:sp>
    </p:spTree>
    <p:extLst>
      <p:ext uri="{BB962C8B-B14F-4D97-AF65-F5344CB8AC3E}">
        <p14:creationId xmlns:p14="http://schemas.microsoft.com/office/powerpoint/2010/main" val="236384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6"/>
          <p:cNvSpPr>
            <a:spLocks noGrp="1" noChangeArrowheads="1"/>
          </p:cNvSpPr>
          <p:nvPr>
            <p:ph type="dt" sz="half" idx="10"/>
          </p:nvPr>
        </p:nvSpPr>
        <p:spPr>
          <a:ln/>
        </p:spPr>
        <p:txBody>
          <a:bodyPr/>
          <a:lstStyle>
            <a:lvl1pPr>
              <a:defRPr/>
            </a:lvl1pPr>
          </a:lstStyle>
          <a:p>
            <a:pPr>
              <a:defRPr/>
            </a:pPr>
            <a:endParaRPr lang="en-US"/>
          </a:p>
        </p:txBody>
      </p:sp>
      <p:sp>
        <p:nvSpPr>
          <p:cNvPr id="5" name="Rectangle 37"/>
          <p:cNvSpPr>
            <a:spLocks noGrp="1" noChangeArrowheads="1"/>
          </p:cNvSpPr>
          <p:nvPr>
            <p:ph type="ftr" sz="quarter" idx="11"/>
          </p:nvPr>
        </p:nvSpPr>
        <p:spPr>
          <a:ln/>
        </p:spPr>
        <p:txBody>
          <a:bodyPr/>
          <a:lstStyle>
            <a:lvl1pPr>
              <a:defRPr/>
            </a:lvl1pPr>
          </a:lstStyle>
          <a:p>
            <a:pPr>
              <a:defRPr/>
            </a:pPr>
            <a:endParaRPr lang="en-US"/>
          </a:p>
        </p:txBody>
      </p:sp>
      <p:sp>
        <p:nvSpPr>
          <p:cNvPr id="6" name="Rectangle 38"/>
          <p:cNvSpPr>
            <a:spLocks noGrp="1" noChangeArrowheads="1"/>
          </p:cNvSpPr>
          <p:nvPr>
            <p:ph type="sldNum" sz="quarter" idx="12"/>
          </p:nvPr>
        </p:nvSpPr>
        <p:spPr>
          <a:ln/>
        </p:spPr>
        <p:txBody>
          <a:bodyPr/>
          <a:lstStyle>
            <a:lvl1pPr>
              <a:defRPr/>
            </a:lvl1pPr>
          </a:lstStyle>
          <a:p>
            <a:pPr>
              <a:defRPr/>
            </a:pPr>
            <a:fld id="{1F32C65B-DAE0-4315-A924-46C79DBD107E}" type="slidenum">
              <a:rPr lang="en-US"/>
              <a:pPr>
                <a:defRPr/>
              </a:pPr>
              <a:t>‹Nr.›</a:t>
            </a:fld>
            <a:endParaRPr lang="en-US"/>
          </a:p>
        </p:txBody>
      </p:sp>
    </p:spTree>
    <p:extLst>
      <p:ext uri="{BB962C8B-B14F-4D97-AF65-F5344CB8AC3E}">
        <p14:creationId xmlns:p14="http://schemas.microsoft.com/office/powerpoint/2010/main" val="18708420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85875"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34050" y="1981200"/>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75F7BE00-59D4-447A-8B4A-77C54C4D8653}" type="slidenum">
              <a:rPr lang="en-US"/>
              <a:pPr>
                <a:defRPr/>
              </a:pPr>
              <a:t>‹Nr.›</a:t>
            </a:fld>
            <a:endParaRPr lang="en-US"/>
          </a:p>
        </p:txBody>
      </p:sp>
    </p:spTree>
    <p:extLst>
      <p:ext uri="{BB962C8B-B14F-4D97-AF65-F5344CB8AC3E}">
        <p14:creationId xmlns:p14="http://schemas.microsoft.com/office/powerpoint/2010/main" val="27400884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6"/>
          <p:cNvSpPr>
            <a:spLocks noGrp="1" noChangeArrowheads="1"/>
          </p:cNvSpPr>
          <p:nvPr>
            <p:ph type="dt" sz="half" idx="10"/>
          </p:nvPr>
        </p:nvSpPr>
        <p:spPr>
          <a:ln/>
        </p:spPr>
        <p:txBody>
          <a:bodyPr/>
          <a:lstStyle>
            <a:lvl1pPr>
              <a:defRPr/>
            </a:lvl1pPr>
          </a:lstStyle>
          <a:p>
            <a:pPr>
              <a:defRPr/>
            </a:pPr>
            <a:endParaRPr lang="en-US"/>
          </a:p>
        </p:txBody>
      </p:sp>
      <p:sp>
        <p:nvSpPr>
          <p:cNvPr id="8" name="Rectangle 37"/>
          <p:cNvSpPr>
            <a:spLocks noGrp="1" noChangeArrowheads="1"/>
          </p:cNvSpPr>
          <p:nvPr>
            <p:ph type="ftr" sz="quarter" idx="11"/>
          </p:nvPr>
        </p:nvSpPr>
        <p:spPr>
          <a:ln/>
        </p:spPr>
        <p:txBody>
          <a:bodyPr/>
          <a:lstStyle>
            <a:lvl1pPr>
              <a:defRPr/>
            </a:lvl1pPr>
          </a:lstStyle>
          <a:p>
            <a:pPr>
              <a:defRPr/>
            </a:pPr>
            <a:endParaRPr lang="en-US"/>
          </a:p>
        </p:txBody>
      </p:sp>
      <p:sp>
        <p:nvSpPr>
          <p:cNvPr id="9" name="Rectangle 38"/>
          <p:cNvSpPr>
            <a:spLocks noGrp="1" noChangeArrowheads="1"/>
          </p:cNvSpPr>
          <p:nvPr>
            <p:ph type="sldNum" sz="quarter" idx="12"/>
          </p:nvPr>
        </p:nvSpPr>
        <p:spPr>
          <a:ln/>
        </p:spPr>
        <p:txBody>
          <a:bodyPr/>
          <a:lstStyle>
            <a:lvl1pPr>
              <a:defRPr/>
            </a:lvl1pPr>
          </a:lstStyle>
          <a:p>
            <a:pPr>
              <a:defRPr/>
            </a:pPr>
            <a:fld id="{7F97CF09-9CB2-4B2A-8F1F-EAEB3EE56360}" type="slidenum">
              <a:rPr lang="en-US"/>
              <a:pPr>
                <a:defRPr/>
              </a:pPr>
              <a:t>‹Nr.›</a:t>
            </a:fld>
            <a:endParaRPr lang="en-US"/>
          </a:p>
        </p:txBody>
      </p:sp>
    </p:spTree>
    <p:extLst>
      <p:ext uri="{BB962C8B-B14F-4D97-AF65-F5344CB8AC3E}">
        <p14:creationId xmlns:p14="http://schemas.microsoft.com/office/powerpoint/2010/main" val="2192887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6"/>
          <p:cNvSpPr>
            <a:spLocks noGrp="1" noChangeArrowheads="1"/>
          </p:cNvSpPr>
          <p:nvPr>
            <p:ph type="dt" sz="half" idx="10"/>
          </p:nvPr>
        </p:nvSpPr>
        <p:spPr>
          <a:ln/>
        </p:spPr>
        <p:txBody>
          <a:bodyPr/>
          <a:lstStyle>
            <a:lvl1pPr>
              <a:defRPr/>
            </a:lvl1pPr>
          </a:lstStyle>
          <a:p>
            <a:pPr>
              <a:defRPr/>
            </a:pPr>
            <a:endParaRPr lang="en-US"/>
          </a:p>
        </p:txBody>
      </p:sp>
      <p:sp>
        <p:nvSpPr>
          <p:cNvPr id="4" name="Rectangle 37"/>
          <p:cNvSpPr>
            <a:spLocks noGrp="1" noChangeArrowheads="1"/>
          </p:cNvSpPr>
          <p:nvPr>
            <p:ph type="ftr" sz="quarter" idx="11"/>
          </p:nvPr>
        </p:nvSpPr>
        <p:spPr>
          <a:ln/>
        </p:spPr>
        <p:txBody>
          <a:bodyPr/>
          <a:lstStyle>
            <a:lvl1pPr>
              <a:defRPr/>
            </a:lvl1pPr>
          </a:lstStyle>
          <a:p>
            <a:pPr>
              <a:defRPr/>
            </a:pPr>
            <a:endParaRPr lang="en-US"/>
          </a:p>
        </p:txBody>
      </p:sp>
      <p:sp>
        <p:nvSpPr>
          <p:cNvPr id="5" name="Rectangle 38"/>
          <p:cNvSpPr>
            <a:spLocks noGrp="1" noChangeArrowheads="1"/>
          </p:cNvSpPr>
          <p:nvPr>
            <p:ph type="sldNum" sz="quarter" idx="12"/>
          </p:nvPr>
        </p:nvSpPr>
        <p:spPr>
          <a:ln/>
        </p:spPr>
        <p:txBody>
          <a:bodyPr/>
          <a:lstStyle>
            <a:lvl1pPr>
              <a:defRPr/>
            </a:lvl1pPr>
          </a:lstStyle>
          <a:p>
            <a:pPr>
              <a:defRPr/>
            </a:pPr>
            <a:fld id="{EA6D60DE-8B47-46F4-A578-05CB288080F7}" type="slidenum">
              <a:rPr lang="en-US"/>
              <a:pPr>
                <a:defRPr/>
              </a:pPr>
              <a:t>‹Nr.›</a:t>
            </a:fld>
            <a:endParaRPr lang="en-US"/>
          </a:p>
        </p:txBody>
      </p:sp>
    </p:spTree>
    <p:extLst>
      <p:ext uri="{BB962C8B-B14F-4D97-AF65-F5344CB8AC3E}">
        <p14:creationId xmlns:p14="http://schemas.microsoft.com/office/powerpoint/2010/main" val="3321154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6"/>
          <p:cNvSpPr>
            <a:spLocks noGrp="1" noChangeArrowheads="1"/>
          </p:cNvSpPr>
          <p:nvPr>
            <p:ph type="dt" sz="half" idx="10"/>
          </p:nvPr>
        </p:nvSpPr>
        <p:spPr>
          <a:ln/>
        </p:spPr>
        <p:txBody>
          <a:bodyPr/>
          <a:lstStyle>
            <a:lvl1pPr>
              <a:defRPr/>
            </a:lvl1pPr>
          </a:lstStyle>
          <a:p>
            <a:pPr>
              <a:defRPr/>
            </a:pPr>
            <a:endParaRPr lang="en-US"/>
          </a:p>
        </p:txBody>
      </p:sp>
      <p:sp>
        <p:nvSpPr>
          <p:cNvPr id="3" name="Rectangle 37"/>
          <p:cNvSpPr>
            <a:spLocks noGrp="1" noChangeArrowheads="1"/>
          </p:cNvSpPr>
          <p:nvPr>
            <p:ph type="ftr" sz="quarter" idx="11"/>
          </p:nvPr>
        </p:nvSpPr>
        <p:spPr>
          <a:ln/>
        </p:spPr>
        <p:txBody>
          <a:bodyPr/>
          <a:lstStyle>
            <a:lvl1pPr>
              <a:defRPr/>
            </a:lvl1pPr>
          </a:lstStyle>
          <a:p>
            <a:pPr>
              <a:defRPr/>
            </a:pPr>
            <a:endParaRPr lang="en-US"/>
          </a:p>
        </p:txBody>
      </p:sp>
      <p:sp>
        <p:nvSpPr>
          <p:cNvPr id="4" name="Rectangle 38"/>
          <p:cNvSpPr>
            <a:spLocks noGrp="1" noChangeArrowheads="1"/>
          </p:cNvSpPr>
          <p:nvPr>
            <p:ph type="sldNum" sz="quarter" idx="12"/>
          </p:nvPr>
        </p:nvSpPr>
        <p:spPr>
          <a:ln/>
        </p:spPr>
        <p:txBody>
          <a:bodyPr/>
          <a:lstStyle>
            <a:lvl1pPr>
              <a:defRPr/>
            </a:lvl1pPr>
          </a:lstStyle>
          <a:p>
            <a:pPr>
              <a:defRPr/>
            </a:pPr>
            <a:fld id="{96305699-A65C-4237-BBEA-9962A9C33A5E}" type="slidenum">
              <a:rPr lang="en-US"/>
              <a:pPr>
                <a:defRPr/>
              </a:pPr>
              <a:t>‹Nr.›</a:t>
            </a:fld>
            <a:endParaRPr lang="en-US"/>
          </a:p>
        </p:txBody>
      </p:sp>
    </p:spTree>
    <p:extLst>
      <p:ext uri="{BB962C8B-B14F-4D97-AF65-F5344CB8AC3E}">
        <p14:creationId xmlns:p14="http://schemas.microsoft.com/office/powerpoint/2010/main" val="474289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760271E4-93EF-4699-8E66-798E4AEBB1EB}" type="slidenum">
              <a:rPr lang="en-US"/>
              <a:pPr>
                <a:defRPr/>
              </a:pPr>
              <a:t>‹Nr.›</a:t>
            </a:fld>
            <a:endParaRPr lang="en-US"/>
          </a:p>
        </p:txBody>
      </p:sp>
    </p:spTree>
    <p:extLst>
      <p:ext uri="{BB962C8B-B14F-4D97-AF65-F5344CB8AC3E}">
        <p14:creationId xmlns:p14="http://schemas.microsoft.com/office/powerpoint/2010/main" val="1544895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6"/>
          <p:cNvSpPr>
            <a:spLocks noGrp="1" noChangeArrowheads="1"/>
          </p:cNvSpPr>
          <p:nvPr>
            <p:ph type="dt" sz="half" idx="10"/>
          </p:nvPr>
        </p:nvSpPr>
        <p:spPr>
          <a:ln/>
        </p:spPr>
        <p:txBody>
          <a:bodyPr/>
          <a:lstStyle>
            <a:lvl1pPr>
              <a:defRPr/>
            </a:lvl1pPr>
          </a:lstStyle>
          <a:p>
            <a:pPr>
              <a:defRPr/>
            </a:pPr>
            <a:endParaRPr lang="en-US"/>
          </a:p>
        </p:txBody>
      </p:sp>
      <p:sp>
        <p:nvSpPr>
          <p:cNvPr id="6" name="Rectangle 37"/>
          <p:cNvSpPr>
            <a:spLocks noGrp="1" noChangeArrowheads="1"/>
          </p:cNvSpPr>
          <p:nvPr>
            <p:ph type="ftr" sz="quarter" idx="11"/>
          </p:nvPr>
        </p:nvSpPr>
        <p:spPr>
          <a:ln/>
        </p:spPr>
        <p:txBody>
          <a:bodyPr/>
          <a:lstStyle>
            <a:lvl1pPr>
              <a:defRPr/>
            </a:lvl1pPr>
          </a:lstStyle>
          <a:p>
            <a:pPr>
              <a:defRPr/>
            </a:pPr>
            <a:endParaRPr lang="en-US"/>
          </a:p>
        </p:txBody>
      </p:sp>
      <p:sp>
        <p:nvSpPr>
          <p:cNvPr id="7" name="Rectangle 38"/>
          <p:cNvSpPr>
            <a:spLocks noGrp="1" noChangeArrowheads="1"/>
          </p:cNvSpPr>
          <p:nvPr>
            <p:ph type="sldNum" sz="quarter" idx="12"/>
          </p:nvPr>
        </p:nvSpPr>
        <p:spPr>
          <a:ln/>
        </p:spPr>
        <p:txBody>
          <a:bodyPr/>
          <a:lstStyle>
            <a:lvl1pPr>
              <a:defRPr/>
            </a:lvl1pPr>
          </a:lstStyle>
          <a:p>
            <a:pPr>
              <a:defRPr/>
            </a:pPr>
            <a:fld id="{EDFF2824-882B-4223-A872-3C18BDBA28C0}" type="slidenum">
              <a:rPr lang="en-US"/>
              <a:pPr>
                <a:defRPr/>
              </a:pPr>
              <a:t>‹Nr.›</a:t>
            </a:fld>
            <a:endParaRPr lang="en-US"/>
          </a:p>
        </p:txBody>
      </p:sp>
    </p:spTree>
    <p:extLst>
      <p:ext uri="{BB962C8B-B14F-4D97-AF65-F5344CB8AC3E}">
        <p14:creationId xmlns:p14="http://schemas.microsoft.com/office/powerpoint/2010/main" val="487423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310062"/>
            </a:gs>
            <a:gs pos="50000">
              <a:schemeClr val="hlink"/>
            </a:gs>
            <a:gs pos="100000">
              <a:srgbClr val="310062"/>
            </a:gs>
          </a:gsLst>
          <a:lin ang="5400000" scaled="1"/>
        </a:gradFill>
        <a:effectLst/>
      </p:bgPr>
    </p:bg>
    <p:spTree>
      <p:nvGrpSpPr>
        <p:cNvPr id="1" name=""/>
        <p:cNvGrpSpPr/>
        <p:nvPr/>
      </p:nvGrpSpPr>
      <p:grpSpPr>
        <a:xfrm>
          <a:off x="0" y="0"/>
          <a:ext cx="0" cy="0"/>
          <a:chOff x="0" y="0"/>
          <a:chExt cx="0" cy="0"/>
        </a:xfrm>
      </p:grpSpPr>
      <p:sp>
        <p:nvSpPr>
          <p:cNvPr id="1058" name="Rectangle 34"/>
          <p:cNvSpPr>
            <a:spLocks noGrp="1" noChangeArrowheads="1"/>
          </p:cNvSpPr>
          <p:nvPr>
            <p:ph type="title"/>
          </p:nvPr>
        </p:nvSpPr>
        <p:spPr bwMode="auto">
          <a:xfrm>
            <a:off x="1285875" y="609600"/>
            <a:ext cx="874395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59" name="Rectangle 35"/>
          <p:cNvSpPr>
            <a:spLocks noGrp="1" noChangeArrowheads="1"/>
          </p:cNvSpPr>
          <p:nvPr>
            <p:ph type="body" idx="1"/>
          </p:nvPr>
        </p:nvSpPr>
        <p:spPr bwMode="auto">
          <a:xfrm>
            <a:off x="1285875" y="1981200"/>
            <a:ext cx="874395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60" name="Rectangle 36"/>
          <p:cNvSpPr>
            <a:spLocks noGrp="1" noChangeArrowheads="1"/>
          </p:cNvSpPr>
          <p:nvPr>
            <p:ph type="dt" sz="half" idx="2"/>
          </p:nvPr>
        </p:nvSpPr>
        <p:spPr bwMode="auto">
          <a:xfrm>
            <a:off x="1285875"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defRPr sz="1400"/>
            </a:lvl1pPr>
          </a:lstStyle>
          <a:p>
            <a:pPr>
              <a:defRPr/>
            </a:pPr>
            <a:endParaRPr lang="en-US"/>
          </a:p>
        </p:txBody>
      </p:sp>
      <p:sp>
        <p:nvSpPr>
          <p:cNvPr id="1061" name="Rectangle 37"/>
          <p:cNvSpPr>
            <a:spLocks noGrp="1" noChangeArrowheads="1"/>
          </p:cNvSpPr>
          <p:nvPr>
            <p:ph type="ftr" sz="quarter" idx="3"/>
          </p:nvPr>
        </p:nvSpPr>
        <p:spPr bwMode="auto">
          <a:xfrm>
            <a:off x="4029075" y="6248400"/>
            <a:ext cx="325755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a:defRPr sz="1400"/>
            </a:lvl1pPr>
          </a:lstStyle>
          <a:p>
            <a:pPr>
              <a:defRPr/>
            </a:pPr>
            <a:endParaRPr lang="en-US"/>
          </a:p>
        </p:txBody>
      </p:sp>
      <p:sp>
        <p:nvSpPr>
          <p:cNvPr id="1062" name="Rectangle 38"/>
          <p:cNvSpPr>
            <a:spLocks noGrp="1" noChangeArrowheads="1"/>
          </p:cNvSpPr>
          <p:nvPr>
            <p:ph type="sldNum" sz="quarter" idx="4"/>
          </p:nvPr>
        </p:nvSpPr>
        <p:spPr bwMode="auto">
          <a:xfrm>
            <a:off x="7886700" y="6248400"/>
            <a:ext cx="2143125"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a:lvl1pPr>
          </a:lstStyle>
          <a:p>
            <a:pPr>
              <a:defRPr/>
            </a:pPr>
            <a:fld id="{DC448452-BA7B-4881-8B6B-202BEDB1730F}" type="slidenum">
              <a:rPr lang="en-US"/>
              <a:pPr>
                <a:defRPr/>
              </a:pPr>
              <a:t>‹Nr.›</a:t>
            </a:fld>
            <a:endParaRPr lang="en-US"/>
          </a:p>
        </p:txBody>
      </p:sp>
    </p:spTree>
  </p:cSld>
  <p:clrMap bg1="dk2" tx1="lt1" bg2="dk1" tx2="lt2" accent1="accent1" accent2="accent2" accent3="accent3" accent4="accent4" accent5="accent5" accent6="accent6" hlink="hlink" folHlink="folHlink"/>
  <p:sldLayoutIdLst>
    <p:sldLayoutId id="2147483903"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5pPr>
      <a:lvl6pPr marL="4572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6pPr>
      <a:lvl7pPr marL="9144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7pPr>
      <a:lvl8pPr marL="13716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8pPr>
      <a:lvl9pPr marL="1828800"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v"/>
        <a:defRPr sz="3600" b="1">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75000"/>
        <a:buFont typeface="Wingdings" pitchFamily="2" charset="2"/>
        <a:buChar char="v"/>
        <a:defRPr sz="2800" b="1">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5000"/>
        <a:buFont typeface="Wingdings" pitchFamily="2" charset="2"/>
        <a:buChar char="v"/>
        <a:defRPr sz="2400" b="1">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Font typeface="Wingdings" pitchFamily="2" charset="2"/>
        <a:buChar char="v"/>
        <a:defRPr sz="2000" b="1">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Font typeface="Wingdings" pitchFamily="2" charset="2"/>
        <a:buChar char="v"/>
        <a:defRPr sz="2000" b="1">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tx1"/>
        </a:buClr>
        <a:buSzPct val="100000"/>
        <a:buFont typeface="Wingdings" pitchFamily="2" charset="2"/>
        <a:buChar char="v"/>
        <a:defRPr sz="2000" b="1">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tx1"/>
        </a:buClr>
        <a:buSzPct val="100000"/>
        <a:buFont typeface="Wingdings" pitchFamily="2" charset="2"/>
        <a:buChar char="v"/>
        <a:defRPr sz="2000" b="1">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tx1"/>
        </a:buClr>
        <a:buSzPct val="100000"/>
        <a:buFont typeface="Wingdings" pitchFamily="2" charset="2"/>
        <a:buChar char="v"/>
        <a:defRPr sz="2000" b="1">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tx1"/>
        </a:buClr>
        <a:buSzPct val="100000"/>
        <a:buFont typeface="Wingdings" pitchFamily="2" charset="2"/>
        <a:buChar char="v"/>
        <a:defRPr sz="2000" b="1">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jpe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9.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hyperlink" Target="https://en.wikipedia.org/wiki/Electromagnetic_radiation" TargetMode="Externa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18.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0.xml.rels><?xml version="1.0" encoding="UTF-8" standalone="yes"?>
<Relationships xmlns="http://schemas.openxmlformats.org/package/2006/relationships"><Relationship Id="rId9" Type="http://schemas.openxmlformats.org/officeDocument/2006/relationships/image" Target="../media/image32.jpeg"/><Relationship Id="rId20" Type="http://schemas.openxmlformats.org/officeDocument/2006/relationships/image" Target="../media/image39.jpeg"/><Relationship Id="rId21" Type="http://schemas.openxmlformats.org/officeDocument/2006/relationships/image" Target="../media/image40.jpeg"/><Relationship Id="rId22" Type="http://schemas.openxmlformats.org/officeDocument/2006/relationships/image" Target="../media/image11.jpeg"/><Relationship Id="rId10" Type="http://schemas.openxmlformats.org/officeDocument/2006/relationships/image" Target="../media/image33.jpeg"/><Relationship Id="rId11" Type="http://schemas.openxmlformats.org/officeDocument/2006/relationships/image" Target="../media/image34.jpeg"/><Relationship Id="rId12" Type="http://schemas.openxmlformats.org/officeDocument/2006/relationships/image" Target="../media/image24.png"/><Relationship Id="rId13" Type="http://schemas.openxmlformats.org/officeDocument/2006/relationships/image" Target="../media/image23.jpg"/><Relationship Id="rId14" Type="http://schemas.openxmlformats.org/officeDocument/2006/relationships/image" Target="../media/image35.jpeg"/><Relationship Id="rId15" Type="http://schemas.openxmlformats.org/officeDocument/2006/relationships/image" Target="../media/image36.jpeg"/><Relationship Id="rId16" Type="http://schemas.openxmlformats.org/officeDocument/2006/relationships/image" Target="../media/image19.png"/><Relationship Id="rId17" Type="http://schemas.openxmlformats.org/officeDocument/2006/relationships/image" Target="../media/image37.png"/><Relationship Id="rId18" Type="http://schemas.openxmlformats.org/officeDocument/2006/relationships/image" Target="../media/image18.gif"/><Relationship Id="rId19" Type="http://schemas.openxmlformats.org/officeDocument/2006/relationships/image" Target="../media/image38.png"/><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jpeg"/><Relationship Id="rId8" Type="http://schemas.openxmlformats.org/officeDocument/2006/relationships/image" Target="../media/image31.jpeg"/></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46.png"/><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20180601_184459-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2520832" cy="3886201"/>
          </a:xfrm>
          <a:prstGeom prst="rect">
            <a:avLst/>
          </a:prstGeom>
        </p:spPr>
      </p:pic>
      <p:sp>
        <p:nvSpPr>
          <p:cNvPr id="3" name="textruta 2"/>
          <p:cNvSpPr txBox="1"/>
          <p:nvPr/>
        </p:nvSpPr>
        <p:spPr>
          <a:xfrm>
            <a:off x="3086100" y="457200"/>
            <a:ext cx="6477000" cy="2123658"/>
          </a:xfrm>
          <a:prstGeom prst="rect">
            <a:avLst/>
          </a:prstGeom>
          <a:noFill/>
        </p:spPr>
        <p:txBody>
          <a:bodyPr wrap="square" rtlCol="0">
            <a:spAutoFit/>
          </a:bodyPr>
          <a:lstStyle/>
          <a:p>
            <a:pPr algn="ctr"/>
            <a:r>
              <a:rPr lang="en-GB" dirty="0" smtClean="0">
                <a:solidFill>
                  <a:srgbClr val="FF6600"/>
                </a:solidFill>
              </a:rPr>
              <a:t>Cause of the Little Ice Age and Climate Change</a:t>
            </a:r>
          </a:p>
          <a:p>
            <a:pPr algn="ctr"/>
            <a:endParaRPr lang="en-GB" dirty="0" smtClean="0">
              <a:solidFill>
                <a:srgbClr val="FF6600"/>
              </a:solidFill>
            </a:endParaRPr>
          </a:p>
          <a:p>
            <a:pPr algn="ctr"/>
            <a:r>
              <a:rPr lang="en-GB" dirty="0" smtClean="0">
                <a:solidFill>
                  <a:srgbClr val="FF6600"/>
                </a:solidFill>
              </a:rPr>
              <a:t>by Don J Easterbrook</a:t>
            </a:r>
          </a:p>
          <a:p>
            <a:pPr algn="ctr"/>
            <a:endParaRPr lang="en-GB" dirty="0">
              <a:solidFill>
                <a:srgbClr val="FF6600"/>
              </a:solidFill>
            </a:endParaRPr>
          </a:p>
          <a:p>
            <a:pPr algn="ctr"/>
            <a:r>
              <a:rPr lang="en-GB" sz="1800" dirty="0" smtClean="0">
                <a:solidFill>
                  <a:srgbClr val="FF6600"/>
                </a:solidFill>
              </a:rPr>
              <a:t>This great scientist is unfortunately unable to attend in person.</a:t>
            </a:r>
          </a:p>
          <a:p>
            <a:pPr algn="ctr"/>
            <a:r>
              <a:rPr lang="en-GB" sz="1800" dirty="0" smtClean="0">
                <a:solidFill>
                  <a:srgbClr val="FF6600"/>
                </a:solidFill>
              </a:rPr>
              <a:t>The paper will be presented as a submitted ppt-show</a:t>
            </a:r>
            <a:endParaRPr lang="en-GB" sz="1800" dirty="0">
              <a:solidFill>
                <a:srgbClr val="FF6600"/>
              </a:solidFill>
            </a:endParaRPr>
          </a:p>
        </p:txBody>
      </p:sp>
      <p:pic>
        <p:nvPicPr>
          <p:cNvPr id="4" name="Bildobjekt 3" descr="Skärmavbild 2018-09-02 kl. 11.37.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1165" y="3735541"/>
            <a:ext cx="7640800" cy="3126783"/>
          </a:xfrm>
          <a:prstGeom prst="rect">
            <a:avLst/>
          </a:prstGeom>
        </p:spPr>
      </p:pic>
      <p:sp>
        <p:nvSpPr>
          <p:cNvPr id="5" name="textruta 4"/>
          <p:cNvSpPr txBox="1"/>
          <p:nvPr/>
        </p:nvSpPr>
        <p:spPr>
          <a:xfrm>
            <a:off x="112035" y="3886200"/>
            <a:ext cx="2516865" cy="1169551"/>
          </a:xfrm>
          <a:prstGeom prst="rect">
            <a:avLst/>
          </a:prstGeom>
          <a:noFill/>
        </p:spPr>
        <p:txBody>
          <a:bodyPr wrap="square" rtlCol="0">
            <a:spAutoFit/>
          </a:bodyPr>
          <a:lstStyle/>
          <a:p>
            <a:r>
              <a:rPr lang="en-GB" sz="1400" dirty="0" smtClean="0"/>
              <a:t>Author of numerous papers and books, in particular the two Elsevier books (2011 &amp; 2016) on </a:t>
            </a:r>
            <a:r>
              <a:rPr lang="en-GB" sz="1400" i="1" dirty="0" smtClean="0"/>
              <a:t>Evidence-Based Climate Change. </a:t>
            </a:r>
            <a:endParaRPr lang="en-GB" sz="1400" i="1" dirty="0"/>
          </a:p>
        </p:txBody>
      </p:sp>
    </p:spTree>
    <p:extLst>
      <p:ext uri="{BB962C8B-B14F-4D97-AF65-F5344CB8AC3E}">
        <p14:creationId xmlns:p14="http://schemas.microsoft.com/office/powerpoint/2010/main" val="27114824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3"/>
          <p:cNvSpPr txBox="1">
            <a:spLocks noChangeArrowheads="1"/>
          </p:cNvSpPr>
          <p:nvPr/>
        </p:nvSpPr>
        <p:spPr bwMode="auto">
          <a:xfrm>
            <a:off x="0" y="19050"/>
            <a:ext cx="491490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r>
              <a:rPr lang="en-US" b="1" dirty="0">
                <a:latin typeface="Comic Sans MS" pitchFamily="66" charset="0"/>
              </a:rPr>
              <a:t>Sun spots (SSN)</a:t>
            </a:r>
          </a:p>
          <a:p>
            <a:endParaRPr lang="en-US" sz="2000" b="1" dirty="0">
              <a:latin typeface="Comic Sans MS" pitchFamily="66" charset="0"/>
            </a:endParaRPr>
          </a:p>
          <a:p>
            <a:endParaRPr lang="en-US" sz="2000" b="1" dirty="0">
              <a:latin typeface="Comic Sans MS" pitchFamily="66" charset="0"/>
            </a:endParaRPr>
          </a:p>
          <a:p>
            <a:r>
              <a:rPr lang="en-US" sz="2000" b="1" dirty="0">
                <a:latin typeface="Comic Sans MS" pitchFamily="66" charset="0"/>
              </a:rPr>
              <a:t>Sunspots are dark depressions with temperatures of ~7,000° F.</a:t>
            </a:r>
          </a:p>
          <a:p>
            <a:endParaRPr lang="en-US" sz="2000" b="1" dirty="0">
              <a:latin typeface="Comic Sans MS" pitchFamily="66" charset="0"/>
            </a:endParaRPr>
          </a:p>
          <a:p>
            <a:r>
              <a:rPr lang="en-US" sz="2000" b="1" dirty="0">
                <a:latin typeface="Comic Sans MS" pitchFamily="66" charset="0"/>
              </a:rPr>
              <a:t>Sunspots are regions of intense magnetic activity where temperature is lower due to reduction of heat </a:t>
            </a:r>
          </a:p>
          <a:p>
            <a:r>
              <a:rPr lang="en-US" sz="2000" b="1" dirty="0">
                <a:latin typeface="Comic Sans MS" pitchFamily="66" charset="0"/>
              </a:rPr>
              <a:t>flow from the hotter interior by strong magnetic fields</a:t>
            </a:r>
          </a:p>
          <a:p>
            <a:endParaRPr lang="en-US" sz="2000" b="1" dirty="0">
              <a:latin typeface="Comic Sans MS" pitchFamily="66" charset="0"/>
            </a:endParaRPr>
          </a:p>
          <a:p>
            <a:r>
              <a:rPr lang="en-US" sz="2000" b="1" dirty="0">
                <a:latin typeface="Comic Sans MS" pitchFamily="66" charset="0"/>
              </a:rPr>
              <a:t>The number of sun spots </a:t>
            </a:r>
            <a:r>
              <a:rPr lang="en-US" sz="2000" b="1" dirty="0" err="1">
                <a:latin typeface="Comic Sans MS" pitchFamily="66" charset="0"/>
              </a:rPr>
              <a:t>flucuates</a:t>
            </a:r>
            <a:r>
              <a:rPr lang="en-US" sz="2000" b="1" dirty="0">
                <a:latin typeface="Comic Sans MS" pitchFamily="66" charset="0"/>
              </a:rPr>
              <a:t> on an ~11 year cycle. </a:t>
            </a:r>
          </a:p>
          <a:p>
            <a:endParaRPr lang="en-US" sz="2000" b="1" dirty="0">
              <a:latin typeface="Comic Sans MS" pitchFamily="66" charset="0"/>
            </a:endParaRPr>
          </a:p>
          <a:p>
            <a:r>
              <a:rPr lang="en-US" sz="2000" b="1" dirty="0">
                <a:latin typeface="Comic Sans MS" pitchFamily="66" charset="0"/>
              </a:rPr>
              <a:t>During times of low sun spot numbers, global climates are cool; during times of high SSN, global climates are warm. </a:t>
            </a:r>
            <a:endParaRPr lang="en-US" dirty="0"/>
          </a:p>
          <a:p>
            <a:endParaRPr lang="en-US" dirty="0"/>
          </a:p>
          <a:p>
            <a:endParaRPr lang="en-US" dirty="0"/>
          </a:p>
        </p:txBody>
      </p:sp>
      <p:pic>
        <p:nvPicPr>
          <p:cNvPr id="11267"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4914900" y="57150"/>
            <a:ext cx="5372100" cy="6838950"/>
          </a:xfr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 xmlns:a16="http://schemas.microsoft.com/office/drawing/2014/main" id="{B04FF384-A738-4986-ACC6-DBFDCCD66DD5}"/>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38100" y="76200"/>
            <a:ext cx="10325099" cy="6811108"/>
          </a:xfrm>
        </p:spPr>
      </p:pic>
    </p:spTree>
    <p:extLst>
      <p:ext uri="{BB962C8B-B14F-4D97-AF65-F5344CB8AC3E}">
        <p14:creationId xmlns:p14="http://schemas.microsoft.com/office/powerpoint/2010/main" val="4226439822"/>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4381500" y="25400"/>
            <a:ext cx="5886450" cy="6851650"/>
          </a:xfrm>
        </p:spPr>
      </p:pic>
      <p:sp>
        <p:nvSpPr>
          <p:cNvPr id="2" name="TextBox 1"/>
          <p:cNvSpPr txBox="1"/>
          <p:nvPr/>
        </p:nvSpPr>
        <p:spPr>
          <a:xfrm>
            <a:off x="114300" y="304800"/>
            <a:ext cx="4381500" cy="6986528"/>
          </a:xfrm>
          <a:prstGeom prst="rect">
            <a:avLst/>
          </a:prstGeom>
          <a:noFill/>
        </p:spPr>
        <p:txBody>
          <a:bodyPr wrap="square" rtlCol="0">
            <a:spAutoFit/>
          </a:bodyPr>
          <a:lstStyle/>
          <a:p>
            <a:r>
              <a:rPr lang="en-US" sz="2800" dirty="0">
                <a:latin typeface="Comic Sans MS" pitchFamily="66" charset="0"/>
              </a:rPr>
              <a:t>The sun has just entered a </a:t>
            </a:r>
            <a:r>
              <a:rPr lang="en-US" sz="2800" b="1" i="1" dirty="0">
                <a:latin typeface="Comic Sans MS" pitchFamily="66" charset="0"/>
              </a:rPr>
              <a:t>Grand Solar Minimum,</a:t>
            </a:r>
          </a:p>
          <a:p>
            <a:r>
              <a:rPr lang="en-US" sz="2800" dirty="0">
                <a:latin typeface="Comic Sans MS" pitchFamily="66" charset="0"/>
              </a:rPr>
              <a:t>which has been accompanied by deep global cooling in the past.</a:t>
            </a:r>
          </a:p>
          <a:p>
            <a:endParaRPr lang="en-US" sz="2800" dirty="0">
              <a:latin typeface="Comic Sans MS" pitchFamily="66" charset="0"/>
            </a:endParaRPr>
          </a:p>
          <a:p>
            <a:r>
              <a:rPr lang="en-US" sz="2800" dirty="0">
                <a:latin typeface="Comic Sans MS" pitchFamily="66" charset="0"/>
              </a:rPr>
              <a:t>In 1650 and 1800  Grand Solar Minimums resulted in severe cooling known as the Little Ice Age</a:t>
            </a:r>
          </a:p>
          <a:p>
            <a:endParaRPr lang="en-US" sz="2800" dirty="0">
              <a:latin typeface="Comic Sans MS" pitchFamily="66" charset="0"/>
            </a:endParaRPr>
          </a:p>
          <a:p>
            <a:r>
              <a:rPr lang="en-US" sz="2800" dirty="0">
                <a:latin typeface="Comic Sans MS" pitchFamily="66" charset="0"/>
              </a:rPr>
              <a:t>During Grand Solar Minima, sun spots become very rare</a:t>
            </a:r>
          </a:p>
          <a:p>
            <a:endParaRPr lang="en-US" sz="2800" dirty="0">
              <a:latin typeface="Comic Sans MS" pitchFamily="66" charset="0"/>
            </a:endParaRPr>
          </a:p>
          <a:p>
            <a:endParaRPr lang="en-US" sz="2800" dirty="0">
              <a:latin typeface="Comic Sans MS" pitchFamily="66"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244" y="-13121"/>
            <a:ext cx="10196512" cy="6858000"/>
          </a:xfrm>
        </p:spPr>
      </p:pic>
    </p:spTree>
    <p:extLst>
      <p:ext uri="{BB962C8B-B14F-4D97-AF65-F5344CB8AC3E}">
        <p14:creationId xmlns:p14="http://schemas.microsoft.com/office/powerpoint/2010/main" val="262961459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0" y="152400"/>
            <a:ext cx="1028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tx2"/>
              </a:buClr>
              <a:buSzPct val="75000"/>
              <a:buFont typeface="Wingdings" pitchFamily="2" charset="2"/>
              <a:buChar char="v"/>
              <a:defRPr sz="3600" b="1">
                <a:solidFill>
                  <a:schemeClr val="tx1"/>
                </a:solidFill>
                <a:latin typeface="Times New Roman" pitchFamily="18" charset="0"/>
              </a:defRPr>
            </a:lvl1pPr>
            <a:lvl2pPr marL="742950" indent="-285750" eaLnBrk="0" hangingPunct="0">
              <a:spcBef>
                <a:spcPct val="20000"/>
              </a:spcBef>
              <a:buClr>
                <a:schemeClr val="folHlink"/>
              </a:buClr>
              <a:buSzPct val="75000"/>
              <a:buFont typeface="Wingdings" pitchFamily="2" charset="2"/>
              <a:buChar char="v"/>
              <a:defRPr sz="2800" b="1">
                <a:solidFill>
                  <a:schemeClr val="tx1"/>
                </a:solidFill>
                <a:latin typeface="Times New Roman" pitchFamily="18" charset="0"/>
              </a:defRPr>
            </a:lvl2pPr>
            <a:lvl3pPr marL="1143000" indent="-228600" eaLnBrk="0" hangingPunct="0">
              <a:spcBef>
                <a:spcPct val="20000"/>
              </a:spcBef>
              <a:buClr>
                <a:schemeClr val="tx2"/>
              </a:buClr>
              <a:buSzPct val="65000"/>
              <a:buFont typeface="Wingdings" pitchFamily="2" charset="2"/>
              <a:buChar char="v"/>
              <a:defRPr sz="2400" b="1">
                <a:solidFill>
                  <a:schemeClr val="tx1"/>
                </a:solidFill>
                <a:latin typeface="Times New Roman" pitchFamily="18" charset="0"/>
              </a:defRPr>
            </a:lvl3pPr>
            <a:lvl4pPr marL="1600200" indent="-228600" eaLnBrk="0" hangingPunct="0">
              <a:spcBef>
                <a:spcPct val="20000"/>
              </a:spcBef>
              <a:buClr>
                <a:schemeClr val="tx1"/>
              </a:buClr>
              <a:buSzPct val="100000"/>
              <a:buFont typeface="Wingdings" pitchFamily="2" charset="2"/>
              <a:buChar char="v"/>
              <a:defRPr sz="2000" b="1">
                <a:solidFill>
                  <a:schemeClr val="tx1"/>
                </a:solidFill>
                <a:latin typeface="Times New Roman" pitchFamily="18" charset="0"/>
              </a:defRPr>
            </a:lvl4pPr>
            <a:lvl5pPr marL="2057400" indent="-228600" eaLnBrk="0" hangingPunct="0">
              <a:spcBef>
                <a:spcPct val="20000"/>
              </a:spcBef>
              <a:buClr>
                <a:schemeClr val="tx1"/>
              </a:buClr>
              <a:buSzPct val="100000"/>
              <a:buFont typeface="Wingdings" pitchFamily="2" charset="2"/>
              <a:buChar char="v"/>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9pPr>
          </a:lstStyle>
          <a:p>
            <a:pPr algn="ctr" eaLnBrk="1" hangingPunct="1">
              <a:spcBef>
                <a:spcPct val="0"/>
              </a:spcBef>
              <a:buClrTx/>
              <a:buSzTx/>
              <a:buFontTx/>
              <a:buNone/>
            </a:pPr>
            <a:r>
              <a:rPr lang="en-US" altLang="en-US" sz="2800" b="0" dirty="0">
                <a:solidFill>
                  <a:srgbClr val="FFFF00"/>
                </a:solidFill>
                <a:latin typeface="Comic Sans MS" pitchFamily="66" charset="0"/>
              </a:rPr>
              <a:t>Temperature in England (CET) during the Maunder</a:t>
            </a:r>
          </a:p>
        </p:txBody>
      </p:sp>
      <p:pic>
        <p:nvPicPr>
          <p:cNvPr id="2867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28663"/>
            <a:ext cx="10287000"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761175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70F35D00-461D-474C-814D-9B381FA8BA0D}"/>
              </a:ext>
            </a:extLst>
          </p:cNvPr>
          <p:cNvPicPr>
            <a:picLocks noGrp="1" noChangeAspect="1"/>
          </p:cNvPicPr>
          <p:nvPr>
            <p:ph idx="1"/>
          </p:nvPr>
        </p:nvPicPr>
        <p:blipFill>
          <a:blip r:embed="rId2"/>
          <a:stretch>
            <a:fillRect/>
          </a:stretch>
        </p:blipFill>
        <p:spPr>
          <a:xfrm>
            <a:off x="-15392" y="1066800"/>
            <a:ext cx="10302392" cy="5791200"/>
          </a:xfrm>
          <a:prstGeom prst="rect">
            <a:avLst/>
          </a:prstGeom>
        </p:spPr>
      </p:pic>
      <p:sp>
        <p:nvSpPr>
          <p:cNvPr id="5" name="TextBox 4">
            <a:extLst>
              <a:ext uri="{FF2B5EF4-FFF2-40B4-BE49-F238E27FC236}">
                <a16:creationId xmlns="" xmlns:a16="http://schemas.microsoft.com/office/drawing/2014/main" id="{F499505A-EFA0-4652-9132-E6136BD9B36D}"/>
              </a:ext>
            </a:extLst>
          </p:cNvPr>
          <p:cNvSpPr txBox="1"/>
          <p:nvPr/>
        </p:nvSpPr>
        <p:spPr>
          <a:xfrm>
            <a:off x="20515" y="152400"/>
            <a:ext cx="10058400" cy="523220"/>
          </a:xfrm>
          <a:prstGeom prst="rect">
            <a:avLst/>
          </a:prstGeom>
          <a:noFill/>
        </p:spPr>
        <p:txBody>
          <a:bodyPr wrap="square" rtlCol="0">
            <a:spAutoFit/>
          </a:bodyPr>
          <a:lstStyle/>
          <a:p>
            <a:pPr algn="ctr"/>
            <a:r>
              <a:rPr lang="en-US" sz="2800" dirty="0">
                <a:latin typeface="Comic Sans MS" panose="030F0702030302020204" pitchFamily="66" charset="0"/>
              </a:rPr>
              <a:t>Freezing  of the Thames River, ‘frost festivals’ on the ice</a:t>
            </a:r>
          </a:p>
        </p:txBody>
      </p:sp>
    </p:spTree>
    <p:extLst>
      <p:ext uri="{BB962C8B-B14F-4D97-AF65-F5344CB8AC3E}">
        <p14:creationId xmlns:p14="http://schemas.microsoft.com/office/powerpoint/2010/main" val="9899804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
            <a:extLst>
              <a:ext uri="{FF2B5EF4-FFF2-40B4-BE49-F238E27FC236}">
                <a16:creationId xmlns="" xmlns:a16="http://schemas.microsoft.com/office/drawing/2014/main" id="{451139FE-6050-43DC-8177-FBD974E98AB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628900" y="0"/>
            <a:ext cx="7696200" cy="6792159"/>
          </a:xfrm>
        </p:spPr>
      </p:pic>
      <p:sp>
        <p:nvSpPr>
          <p:cNvPr id="2" name="TextBox 1">
            <a:extLst>
              <a:ext uri="{FF2B5EF4-FFF2-40B4-BE49-F238E27FC236}">
                <a16:creationId xmlns="" xmlns:a16="http://schemas.microsoft.com/office/drawing/2014/main" id="{2DB48471-A4AF-4570-BA65-B0D716BA2C44}"/>
              </a:ext>
            </a:extLst>
          </p:cNvPr>
          <p:cNvSpPr txBox="1"/>
          <p:nvPr/>
        </p:nvSpPr>
        <p:spPr>
          <a:xfrm>
            <a:off x="0" y="838200"/>
            <a:ext cx="2781300" cy="2677656"/>
          </a:xfrm>
          <a:prstGeom prst="rect">
            <a:avLst/>
          </a:prstGeom>
          <a:noFill/>
        </p:spPr>
        <p:txBody>
          <a:bodyPr wrap="square" rtlCol="0">
            <a:spAutoFit/>
          </a:bodyPr>
          <a:lstStyle/>
          <a:p>
            <a:r>
              <a:rPr lang="en-US" dirty="0">
                <a:latin typeface="Comic Sans MS" panose="030F0702030302020204" pitchFamily="66" charset="0"/>
              </a:rPr>
              <a:t>Glaciers advanced during the Little Ice Age</a:t>
            </a:r>
          </a:p>
          <a:p>
            <a:endParaRPr lang="en-US" dirty="0">
              <a:latin typeface="Comic Sans MS" panose="030F0702030302020204" pitchFamily="66" charset="0"/>
            </a:endParaRPr>
          </a:p>
          <a:p>
            <a:r>
              <a:rPr lang="en-US" dirty="0">
                <a:latin typeface="Comic Sans MS" panose="030F0702030302020204" pitchFamily="66" charset="0"/>
              </a:rPr>
              <a:t>Rhone glacier</a:t>
            </a:r>
          </a:p>
          <a:p>
            <a:endParaRPr lang="en-US" dirty="0">
              <a:latin typeface="Comic Sans MS" panose="030F0702030302020204" pitchFamily="66" charset="0"/>
            </a:endParaRPr>
          </a:p>
          <a:p>
            <a:endParaRPr lang="en-US" dirty="0">
              <a:latin typeface="Comic Sans MS" panose="030F0702030302020204" pitchFamily="66" charset="0"/>
            </a:endParaRPr>
          </a:p>
        </p:txBody>
      </p:sp>
    </p:spTree>
    <p:extLst>
      <p:ext uri="{BB962C8B-B14F-4D97-AF65-F5344CB8AC3E}">
        <p14:creationId xmlns:p14="http://schemas.microsoft.com/office/powerpoint/2010/main" val="143008105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87000" cy="914400"/>
          </a:xfrm>
        </p:spPr>
        <p:txBody>
          <a:bodyPr/>
          <a:lstStyle/>
          <a:p>
            <a:pPr>
              <a:defRPr/>
            </a:pPr>
            <a:r>
              <a:rPr lang="en-US" sz="3200" b="0" dirty="0">
                <a:solidFill>
                  <a:srgbClr val="FFFF00"/>
                </a:solidFill>
                <a:latin typeface="Comic Sans MS" panose="030F0702030302020204" pitchFamily="66" charset="0"/>
              </a:rPr>
              <a:t>When sun spots are low, temperatures are low</a:t>
            </a:r>
          </a:p>
        </p:txBody>
      </p:sp>
      <p:pic>
        <p:nvPicPr>
          <p:cNvPr id="29699"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908050"/>
            <a:ext cx="10287000" cy="5930900"/>
          </a:xfrm>
        </p:spPr>
      </p:pic>
    </p:spTree>
    <p:extLst>
      <p:ext uri="{BB962C8B-B14F-4D97-AF65-F5344CB8AC3E}">
        <p14:creationId xmlns:p14="http://schemas.microsoft.com/office/powerpoint/2010/main" val="297363890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6E24B86-D40F-4F63-86B8-B37A7F5A2313}"/>
              </a:ext>
            </a:extLst>
          </p:cNvPr>
          <p:cNvSpPr>
            <a:spLocks noGrp="1"/>
          </p:cNvSpPr>
          <p:nvPr>
            <p:ph/>
          </p:nvPr>
        </p:nvSpPr>
        <p:spPr>
          <a:xfrm>
            <a:off x="-38100" y="76200"/>
            <a:ext cx="9991725" cy="6705600"/>
          </a:xfrm>
        </p:spPr>
        <p:txBody>
          <a:bodyPr/>
          <a:lstStyle/>
          <a:p>
            <a:pPr marL="0" indent="0" algn="ctr">
              <a:buNone/>
            </a:pPr>
            <a:r>
              <a:rPr lang="en-US" sz="3200" b="0" dirty="0">
                <a:latin typeface="Comic Sans MS" panose="030F0702030302020204" pitchFamily="66" charset="0"/>
              </a:rPr>
              <a:t>Solar Irradiance (TSI)</a:t>
            </a:r>
          </a:p>
          <a:p>
            <a:pPr marL="0" indent="0">
              <a:spcBef>
                <a:spcPts val="1800"/>
              </a:spcBef>
              <a:buNone/>
            </a:pPr>
            <a:r>
              <a:rPr lang="en-US" sz="2400" b="0" dirty="0">
                <a:latin typeface="Comic Sans MS" panose="030F0702030302020204" pitchFamily="66" charset="0"/>
              </a:rPr>
              <a:t>Solar irradiance </a:t>
            </a:r>
            <a:r>
              <a:rPr lang="en-US" sz="2400" b="0" dirty="0">
                <a:effectLst/>
                <a:latin typeface="Comic Sans MS" panose="030F0702030302020204" pitchFamily="66" charset="0"/>
              </a:rPr>
              <a:t>is the electro-magnetic radiation per unit area received from the Sun in watts</a:t>
            </a:r>
            <a:r>
              <a:rPr lang="it-IT" sz="2400" b="0" dirty="0">
                <a:effectLst/>
                <a:latin typeface="Comic Sans MS" panose="030F0702030302020204" pitchFamily="66" charset="0"/>
              </a:rPr>
              <a:t> per square meter(W/m</a:t>
            </a:r>
            <a:r>
              <a:rPr lang="it-IT" sz="2400" b="0" baseline="30000" dirty="0">
                <a:effectLst/>
                <a:latin typeface="Comic Sans MS" panose="030F0702030302020204" pitchFamily="66" charset="0"/>
              </a:rPr>
              <a:t>2</a:t>
            </a:r>
            <a:r>
              <a:rPr lang="it-IT" sz="2400" b="0" dirty="0">
                <a:effectLst/>
                <a:latin typeface="Comic Sans MS" panose="030F0702030302020204" pitchFamily="66" charset="0"/>
              </a:rPr>
              <a:t>).  It correlates very well with sunspot number and global temperature.</a:t>
            </a:r>
          </a:p>
          <a:p>
            <a:pPr marL="0" indent="0">
              <a:spcBef>
                <a:spcPts val="1800"/>
              </a:spcBef>
              <a:buNone/>
            </a:pPr>
            <a:endParaRPr lang="en-US" sz="2800" b="0" dirty="0">
              <a:latin typeface="Comic Sans MS" panose="030F0702030302020204" pitchFamily="66" charset="0"/>
            </a:endParaRPr>
          </a:p>
          <a:p>
            <a:pPr marL="0" indent="0" algn="ctr">
              <a:buNone/>
            </a:pPr>
            <a:r>
              <a:rPr lang="en-US" b="0" dirty="0">
                <a:effectLst/>
                <a:hlinkClick r:id="rId2" tooltip="Electromagnetic radiation"/>
              </a:rPr>
              <a:t>electromagnetic radiation</a:t>
            </a:r>
            <a:endParaRPr lang="en-US" dirty="0"/>
          </a:p>
        </p:txBody>
      </p:sp>
      <p:pic>
        <p:nvPicPr>
          <p:cNvPr id="3" name="Content Placeholder 7">
            <a:extLst>
              <a:ext uri="{FF2B5EF4-FFF2-40B4-BE49-F238E27FC236}">
                <a16:creationId xmlns="" xmlns:a16="http://schemas.microsoft.com/office/drawing/2014/main" id="{2919EBED-04BD-4C5F-A294-D1D369073A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2098684"/>
            <a:ext cx="10287000" cy="4760694"/>
          </a:xfrm>
          <a:prstGeom prst="rect">
            <a:avLst/>
          </a:prstGeom>
        </p:spPr>
      </p:pic>
    </p:spTree>
    <p:extLst>
      <p:ext uri="{BB962C8B-B14F-4D97-AF65-F5344CB8AC3E}">
        <p14:creationId xmlns:p14="http://schemas.microsoft.com/office/powerpoint/2010/main" val="7493853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287000" cy="762000"/>
          </a:xfrm>
        </p:spPr>
        <p:txBody>
          <a:bodyPr/>
          <a:lstStyle/>
          <a:p>
            <a:pPr>
              <a:defRPr/>
            </a:pPr>
            <a:r>
              <a:rPr lang="en-US" sz="2000" b="0" dirty="0">
                <a:solidFill>
                  <a:srgbClr val="FFFF00"/>
                </a:solidFill>
                <a:latin typeface="Comic Sans MS" panose="030F0702030302020204" pitchFamily="66" charset="0"/>
              </a:rPr>
              <a:t>WHEN SSN IS HIGH, TSI IS HIGH. WHEN SSN IS LOW, TSI IS LOW</a:t>
            </a:r>
          </a:p>
        </p:txBody>
      </p:sp>
      <p:pic>
        <p:nvPicPr>
          <p:cNvPr id="31747"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756318"/>
            <a:ext cx="10228263" cy="6101682"/>
          </a:xfrm>
        </p:spPr>
      </p:pic>
    </p:spTree>
    <p:extLst>
      <p:ext uri="{BB962C8B-B14F-4D97-AF65-F5344CB8AC3E}">
        <p14:creationId xmlns:p14="http://schemas.microsoft.com/office/powerpoint/2010/main" val="421628375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descr="Skärmavbild 2015-05-28 kl. 20.54.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4022" y="403679"/>
            <a:ext cx="7591703" cy="6012267"/>
          </a:xfrm>
          <a:prstGeom prst="rect">
            <a:avLst/>
          </a:prstGeom>
        </p:spPr>
      </p:pic>
    </p:spTree>
    <p:extLst>
      <p:ext uri="{BB962C8B-B14F-4D97-AF65-F5344CB8AC3E}">
        <p14:creationId xmlns:p14="http://schemas.microsoft.com/office/powerpoint/2010/main" val="342208316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C470A024-E958-46D8-ACC5-56272EB197BA}"/>
              </a:ext>
            </a:extLst>
          </p:cNvPr>
          <p:cNvSpPr>
            <a:spLocks noGrp="1"/>
          </p:cNvSpPr>
          <p:nvPr>
            <p:ph/>
          </p:nvPr>
        </p:nvSpPr>
        <p:spPr>
          <a:xfrm>
            <a:off x="0" y="914400"/>
            <a:ext cx="10287000" cy="5943600"/>
          </a:xfrm>
        </p:spPr>
        <p:txBody>
          <a:bodyPr/>
          <a:lstStyle/>
          <a:p>
            <a:pPr marL="0" indent="0">
              <a:buNone/>
            </a:pPr>
            <a:r>
              <a:rPr lang="en-US" dirty="0"/>
              <a:t>    </a:t>
            </a:r>
          </a:p>
        </p:txBody>
      </p:sp>
      <p:pic>
        <p:nvPicPr>
          <p:cNvPr id="4" name="Picture 3">
            <a:extLst>
              <a:ext uri="{FF2B5EF4-FFF2-40B4-BE49-F238E27FC236}">
                <a16:creationId xmlns="" xmlns:a16="http://schemas.microsoft.com/office/drawing/2014/main" id="{757B0B52-FF4A-4672-AB0A-30F73E0E4CFD}"/>
              </a:ext>
            </a:extLst>
          </p:cNvPr>
          <p:cNvPicPr>
            <a:picLocks noChangeAspect="1"/>
          </p:cNvPicPr>
          <p:nvPr/>
        </p:nvPicPr>
        <p:blipFill>
          <a:blip r:embed="rId3"/>
          <a:stretch>
            <a:fillRect/>
          </a:stretch>
        </p:blipFill>
        <p:spPr>
          <a:xfrm>
            <a:off x="0" y="838200"/>
            <a:ext cx="10287000" cy="6019800"/>
          </a:xfrm>
          <a:prstGeom prst="rect">
            <a:avLst/>
          </a:prstGeom>
        </p:spPr>
      </p:pic>
      <p:sp>
        <p:nvSpPr>
          <p:cNvPr id="5" name="TextBox 4">
            <a:extLst>
              <a:ext uri="{FF2B5EF4-FFF2-40B4-BE49-F238E27FC236}">
                <a16:creationId xmlns="" xmlns:a16="http://schemas.microsoft.com/office/drawing/2014/main" id="{BE5B1BDC-5AF1-4106-85C5-8D1D1F697771}"/>
              </a:ext>
            </a:extLst>
          </p:cNvPr>
          <p:cNvSpPr txBox="1"/>
          <p:nvPr/>
        </p:nvSpPr>
        <p:spPr>
          <a:xfrm>
            <a:off x="1333500" y="152400"/>
            <a:ext cx="9525000" cy="461665"/>
          </a:xfrm>
          <a:prstGeom prst="rect">
            <a:avLst/>
          </a:prstGeom>
          <a:noFill/>
        </p:spPr>
        <p:txBody>
          <a:bodyPr wrap="square" rtlCol="0">
            <a:spAutoFit/>
          </a:bodyPr>
          <a:lstStyle/>
          <a:p>
            <a:r>
              <a:rPr lang="en-US" dirty="0">
                <a:solidFill>
                  <a:srgbClr val="FFFF00"/>
                </a:solidFill>
                <a:latin typeface="Comic Sans MS" panose="030F0702030302020204" pitchFamily="66" charset="0"/>
              </a:rPr>
              <a:t>When sun spots are  low, both TSI and temperature are low</a:t>
            </a:r>
          </a:p>
        </p:txBody>
      </p:sp>
    </p:spTree>
    <p:extLst>
      <p:ext uri="{BB962C8B-B14F-4D97-AF65-F5344CB8AC3E}">
        <p14:creationId xmlns:p14="http://schemas.microsoft.com/office/powerpoint/2010/main" val="331065732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8379"/>
            <a:ext cx="10287000" cy="1313501"/>
          </a:xfrm>
          <a:prstGeom prst="rect">
            <a:avLst/>
          </a:prstGeom>
        </p:spPr>
        <p:txBody>
          <a:bodyPr wrap="square">
            <a:spAutoFit/>
          </a:bodyPr>
          <a:lstStyle/>
          <a:p>
            <a:pPr algn="ctr">
              <a:lnSpc>
                <a:spcPct val="150000"/>
              </a:lnSpc>
              <a:spcBef>
                <a:spcPct val="20000"/>
              </a:spcBef>
              <a:buClr>
                <a:srgbClr val="00FFFF"/>
              </a:buClr>
              <a:buSzPct val="75000"/>
              <a:defRPr/>
            </a:pPr>
            <a:r>
              <a:rPr lang="en-US" sz="2800" kern="0" dirty="0">
                <a:solidFill>
                  <a:srgbClr val="FFFF00"/>
                </a:solidFill>
                <a:effectLst>
                  <a:outerShdw blurRad="38100" dist="38100" dir="2700000" algn="tl">
                    <a:srgbClr val="000000"/>
                  </a:outerShdw>
                </a:effectLst>
                <a:latin typeface="Comic Sans MS" pitchFamily="66" charset="0"/>
              </a:rPr>
              <a:t>From 1600 TO 2000, whenever solar irradiance was low, </a:t>
            </a:r>
          </a:p>
          <a:p>
            <a:pPr algn="ctr">
              <a:lnSpc>
                <a:spcPct val="150000"/>
              </a:lnSpc>
              <a:spcBef>
                <a:spcPts val="0"/>
              </a:spcBef>
              <a:buClr>
                <a:srgbClr val="00FFFF"/>
              </a:buClr>
              <a:buSzPct val="75000"/>
              <a:defRPr/>
            </a:pPr>
            <a:r>
              <a:rPr lang="en-US" sz="2800" kern="0" dirty="0">
                <a:solidFill>
                  <a:srgbClr val="FFFF00"/>
                </a:solidFill>
                <a:effectLst>
                  <a:outerShdw blurRad="38100" dist="38100" dir="2700000" algn="tl">
                    <a:srgbClr val="000000"/>
                  </a:outerShdw>
                </a:effectLst>
                <a:latin typeface="Comic Sans MS" pitchFamily="66" charset="0"/>
              </a:rPr>
              <a:t>temperature was low</a:t>
            </a:r>
          </a:p>
        </p:txBody>
      </p:sp>
      <p:pic>
        <p:nvPicPr>
          <p:cNvPr id="4" name="OPT_ID_65" descr="http://s3.amazonaws.com/pclive-elsevierbooks/proofs/elsevier/978-0-12-804588-6/B978-0-12-804588-6_00014-8/2/images/f14-11-9780128045886.gif">
            <a:extLst>
              <a:ext uri="{FF2B5EF4-FFF2-40B4-BE49-F238E27FC236}">
                <a16:creationId xmlns="" xmlns:a16="http://schemas.microsoft.com/office/drawing/2014/main" id="{2E3E5956-43D8-46C9-9C1E-A43EB9CAEAFC}"/>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 y="1295400"/>
            <a:ext cx="10287000" cy="5624670"/>
          </a:xfrm>
          <a:prstGeom prst="rect">
            <a:avLst/>
          </a:prstGeom>
          <a:noFill/>
          <a:ln w="9525">
            <a:noFill/>
            <a:miter lim="800000"/>
            <a:headEnd/>
            <a:tailEnd/>
          </a:ln>
          <a:effec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E0CEBF21-81DD-446E-80A8-C5BCE361F7E8}"/>
              </a:ext>
            </a:extLst>
          </p:cNvPr>
          <p:cNvSpPr txBox="1"/>
          <p:nvPr/>
        </p:nvSpPr>
        <p:spPr>
          <a:xfrm>
            <a:off x="38100" y="152400"/>
            <a:ext cx="10134600" cy="461665"/>
          </a:xfrm>
          <a:prstGeom prst="rect">
            <a:avLst/>
          </a:prstGeom>
          <a:noFill/>
        </p:spPr>
        <p:txBody>
          <a:bodyPr wrap="square" rtlCol="0">
            <a:spAutoFit/>
          </a:bodyPr>
          <a:lstStyle/>
          <a:p>
            <a:r>
              <a:rPr lang="en-US" dirty="0">
                <a:solidFill>
                  <a:srgbClr val="FFFF00"/>
                </a:solidFill>
                <a:latin typeface="Comic Sans MS" panose="030F0702030302020204" pitchFamily="66" charset="0"/>
              </a:rPr>
              <a:t>From 1750-1990, when solar irradiance was low, </a:t>
            </a:r>
            <a:r>
              <a:rPr lang="en-US" dirty="0" err="1">
                <a:solidFill>
                  <a:srgbClr val="FFFF00"/>
                </a:solidFill>
                <a:latin typeface="Comic Sans MS" panose="030F0702030302020204" pitchFamily="66" charset="0"/>
              </a:rPr>
              <a:t>temperaturewas</a:t>
            </a:r>
            <a:r>
              <a:rPr lang="en-US" dirty="0">
                <a:solidFill>
                  <a:srgbClr val="FFFF00"/>
                </a:solidFill>
                <a:latin typeface="Comic Sans MS" panose="030F0702030302020204" pitchFamily="66" charset="0"/>
              </a:rPr>
              <a:t> low </a:t>
            </a:r>
          </a:p>
        </p:txBody>
      </p:sp>
      <p:pic>
        <p:nvPicPr>
          <p:cNvPr id="6" name="Content Placeholder 5">
            <a:extLst>
              <a:ext uri="{FF2B5EF4-FFF2-40B4-BE49-F238E27FC236}">
                <a16:creationId xmlns="" xmlns:a16="http://schemas.microsoft.com/office/drawing/2014/main" id="{F21BC9D7-0EAD-41B6-B61D-1A6ABC1BF817}"/>
              </a:ext>
            </a:extLst>
          </p:cNvPr>
          <p:cNvPicPr>
            <a:picLocks noGrp="1" noChangeAspect="1"/>
          </p:cNvPicPr>
          <p:nvPr>
            <p:ph/>
          </p:nvPr>
        </p:nvPicPr>
        <p:blipFill>
          <a:blip r:embed="rId3"/>
          <a:stretch>
            <a:fillRect/>
          </a:stretch>
        </p:blipFill>
        <p:spPr>
          <a:xfrm>
            <a:off x="0" y="762000"/>
            <a:ext cx="10327382" cy="6111241"/>
          </a:xfrm>
          <a:prstGeom prst="rect">
            <a:avLst/>
          </a:prstGeom>
        </p:spPr>
      </p:pic>
    </p:spTree>
    <p:extLst>
      <p:ext uri="{BB962C8B-B14F-4D97-AF65-F5344CB8AC3E}">
        <p14:creationId xmlns:p14="http://schemas.microsoft.com/office/powerpoint/2010/main" val="335519061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76200"/>
            <a:ext cx="10287000" cy="838200"/>
          </a:xfrm>
        </p:spPr>
        <p:txBody>
          <a:bodyPr/>
          <a:lstStyle/>
          <a:p>
            <a:pPr>
              <a:defRPr/>
            </a:pPr>
            <a:r>
              <a:rPr lang="en-US" sz="2800" b="0" dirty="0">
                <a:solidFill>
                  <a:srgbClr val="FFFF00"/>
                </a:solidFill>
                <a:latin typeface="Comic Sans MS" pitchFamily="66" charset="0"/>
              </a:rPr>
              <a:t>From 1480 to 2000, whenever irradiance</a:t>
            </a:r>
            <a:r>
              <a:rPr lang="en-US" sz="2800" dirty="0">
                <a:solidFill>
                  <a:srgbClr val="FFFF00"/>
                </a:solidFill>
              </a:rPr>
              <a:t> </a:t>
            </a:r>
            <a:r>
              <a:rPr lang="en-US" sz="2800" b="0" dirty="0">
                <a:solidFill>
                  <a:srgbClr val="FFFF00"/>
                </a:solidFill>
                <a:latin typeface="Comic Sans MS" pitchFamily="66" charset="0"/>
              </a:rPr>
              <a:t>was low, temperatures were low</a:t>
            </a:r>
            <a:endParaRPr lang="en-US" sz="2800" dirty="0">
              <a:solidFill>
                <a:srgbClr val="FFFF00"/>
              </a:solidFill>
            </a:endParaRPr>
          </a:p>
        </p:txBody>
      </p:sp>
      <p:pic>
        <p:nvPicPr>
          <p:cNvPr id="32771" name="Picture 3" descr="Little Ice Age, sola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0" y="990600"/>
            <a:ext cx="10287000" cy="58689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3831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D3ED4A-6EC8-41D6-AEB2-F0915090D048}"/>
              </a:ext>
            </a:extLst>
          </p:cNvPr>
          <p:cNvSpPr>
            <a:spLocks noGrp="1"/>
          </p:cNvSpPr>
          <p:nvPr>
            <p:ph type="title"/>
          </p:nvPr>
        </p:nvSpPr>
        <p:spPr>
          <a:xfrm>
            <a:off x="-61645" y="152400"/>
            <a:ext cx="10310545" cy="1143000"/>
          </a:xfrm>
        </p:spPr>
        <p:txBody>
          <a:bodyPr/>
          <a:lstStyle/>
          <a:p>
            <a:r>
              <a:rPr lang="en-US" b="0" dirty="0">
                <a:latin typeface="Comic Sans MS" panose="030F0702030302020204" pitchFamily="66" charset="0"/>
              </a:rPr>
              <a:t>SSN and TSI are not the cause of global temperature changes. </a:t>
            </a:r>
          </a:p>
        </p:txBody>
      </p:sp>
      <p:sp>
        <p:nvSpPr>
          <p:cNvPr id="3" name="Content Placeholder 2">
            <a:extLst>
              <a:ext uri="{FF2B5EF4-FFF2-40B4-BE49-F238E27FC236}">
                <a16:creationId xmlns="" xmlns:a16="http://schemas.microsoft.com/office/drawing/2014/main" id="{0FDA8F73-4D3E-4CC9-A57F-4675DD5B96B5}"/>
              </a:ext>
            </a:extLst>
          </p:cNvPr>
          <p:cNvSpPr>
            <a:spLocks noGrp="1"/>
          </p:cNvSpPr>
          <p:nvPr>
            <p:ph idx="1"/>
          </p:nvPr>
        </p:nvSpPr>
        <p:spPr>
          <a:xfrm>
            <a:off x="38100" y="1447800"/>
            <a:ext cx="10210800" cy="5334000"/>
          </a:xfrm>
        </p:spPr>
        <p:txBody>
          <a:bodyPr/>
          <a:lstStyle/>
          <a:p>
            <a:endParaRPr lang="en-US" sz="2800" b="0" dirty="0">
              <a:latin typeface="Comic Sans MS" panose="030F0702030302020204" pitchFamily="66" charset="0"/>
            </a:endParaRPr>
          </a:p>
          <a:p>
            <a:r>
              <a:rPr lang="en-US" sz="2800" b="0" dirty="0">
                <a:latin typeface="Comic Sans MS" panose="030F0702030302020204" pitchFamily="66" charset="0"/>
              </a:rPr>
              <a:t>Despite excellent correlation of TSI with global temperature, the range of fluctuation of TSI is too low to be the </a:t>
            </a:r>
            <a:r>
              <a:rPr lang="en-US" sz="2800" b="0" i="1" u="sng" dirty="0">
                <a:latin typeface="Comic Sans MS" panose="030F0702030302020204" pitchFamily="66" charset="0"/>
              </a:rPr>
              <a:t>cause</a:t>
            </a:r>
            <a:r>
              <a:rPr lang="en-US" sz="2800" b="0" dirty="0">
                <a:latin typeface="Comic Sans MS" panose="030F0702030302020204" pitchFamily="66" charset="0"/>
              </a:rPr>
              <a:t> of temperature changes. </a:t>
            </a:r>
          </a:p>
          <a:p>
            <a:endParaRPr lang="en-US" sz="2800" b="0" dirty="0">
              <a:latin typeface="Comic Sans MS" panose="030F0702030302020204" pitchFamily="66" charset="0"/>
            </a:endParaRPr>
          </a:p>
          <a:p>
            <a:r>
              <a:rPr lang="en-US" sz="2800" b="0" dirty="0">
                <a:latin typeface="Comic Sans MS" panose="030F0702030302020204" pitchFamily="66" charset="0"/>
              </a:rPr>
              <a:t>Thus, although both SSN and TSI correlate well with global temperature, neither is the </a:t>
            </a:r>
            <a:r>
              <a:rPr lang="en-US" sz="2800" b="0" i="1" dirty="0">
                <a:latin typeface="Comic Sans MS" panose="030F0702030302020204" pitchFamily="66" charset="0"/>
              </a:rPr>
              <a:t>cause</a:t>
            </a:r>
            <a:r>
              <a:rPr lang="en-US" sz="2800" b="0" dirty="0">
                <a:latin typeface="Comic Sans MS" panose="030F0702030302020204" pitchFamily="66" charset="0"/>
              </a:rPr>
              <a:t> of temp change. Rather, they are the </a:t>
            </a:r>
            <a:r>
              <a:rPr lang="en-US" sz="2800" b="0" i="1" u="sng" dirty="0">
                <a:latin typeface="Comic Sans MS" panose="030F0702030302020204" pitchFamily="66" charset="0"/>
              </a:rPr>
              <a:t>result</a:t>
            </a:r>
            <a:r>
              <a:rPr lang="en-US" sz="2800" b="0" dirty="0">
                <a:latin typeface="Comic Sans MS" panose="030F0702030302020204" pitchFamily="66" charset="0"/>
              </a:rPr>
              <a:t> of solar changes.</a:t>
            </a:r>
          </a:p>
          <a:p>
            <a:pPr marL="0" indent="0">
              <a:buNone/>
            </a:pPr>
            <a:r>
              <a:rPr lang="en-US" sz="2800" b="0" dirty="0">
                <a:latin typeface="Comic Sans MS" panose="030F0702030302020204" pitchFamily="66" charset="0"/>
              </a:rPr>
              <a:t> </a:t>
            </a:r>
          </a:p>
        </p:txBody>
      </p:sp>
    </p:spTree>
    <p:extLst>
      <p:ext uri="{BB962C8B-B14F-4D97-AF65-F5344CB8AC3E}">
        <p14:creationId xmlns:p14="http://schemas.microsoft.com/office/powerpoint/2010/main" val="391324461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 xmlns:a16="http://schemas.microsoft.com/office/drawing/2014/main" id="{553DBDB8-5BFB-4E6C-AD25-D4AF8203292B}"/>
              </a:ext>
            </a:extLst>
          </p:cNvPr>
          <p:cNvPicPr>
            <a:picLocks noGrp="1" noChangeAspect="1"/>
          </p:cNvPicPr>
          <p:nvPr>
            <p:ph/>
          </p:nvPr>
        </p:nvPicPr>
        <p:blipFill>
          <a:blip r:embed="rId2" cstate="print">
            <a:extLst>
              <a:ext uri="{28A0092B-C50C-407E-A947-70E740481C1C}">
                <a14:useLocalDpi xmlns:a14="http://schemas.microsoft.com/office/drawing/2010/main" val="0"/>
              </a:ext>
            </a:extLst>
          </a:blip>
          <a:stretch>
            <a:fillRect/>
          </a:stretch>
        </p:blipFill>
        <p:spPr>
          <a:xfrm>
            <a:off x="4457700" y="88199"/>
            <a:ext cx="5829300" cy="6765259"/>
          </a:xfrm>
        </p:spPr>
      </p:pic>
      <p:sp>
        <p:nvSpPr>
          <p:cNvPr id="8" name="TextBox 7">
            <a:extLst>
              <a:ext uri="{FF2B5EF4-FFF2-40B4-BE49-F238E27FC236}">
                <a16:creationId xmlns="" xmlns:a16="http://schemas.microsoft.com/office/drawing/2014/main" id="{23D1B11D-767F-49D9-952A-D2185E22A353}"/>
              </a:ext>
            </a:extLst>
          </p:cNvPr>
          <p:cNvSpPr txBox="1"/>
          <p:nvPr/>
        </p:nvSpPr>
        <p:spPr>
          <a:xfrm>
            <a:off x="38098" y="838200"/>
            <a:ext cx="4495802" cy="5693866"/>
          </a:xfrm>
          <a:prstGeom prst="rect">
            <a:avLst/>
          </a:prstGeom>
          <a:noFill/>
        </p:spPr>
        <p:txBody>
          <a:bodyPr wrap="square" rtlCol="0">
            <a:spAutoFit/>
          </a:bodyPr>
          <a:lstStyle/>
          <a:p>
            <a:r>
              <a:rPr lang="en-US" sz="2800" dirty="0">
                <a:solidFill>
                  <a:srgbClr val="FFFF00"/>
                </a:solidFill>
                <a:latin typeface="Comic Sans MS" panose="030F0702030302020204" pitchFamily="66" charset="0"/>
              </a:rPr>
              <a:t>The sun’s magnetic field shields the Earth from cosmic radiation.</a:t>
            </a:r>
          </a:p>
          <a:p>
            <a:endParaRPr lang="en-US" sz="2800" dirty="0">
              <a:solidFill>
                <a:srgbClr val="FFFF00"/>
              </a:solidFill>
              <a:latin typeface="Comic Sans MS" panose="030F0702030302020204" pitchFamily="66" charset="0"/>
            </a:endParaRPr>
          </a:p>
          <a:p>
            <a:r>
              <a:rPr lang="en-US" sz="2800" dirty="0">
                <a:solidFill>
                  <a:srgbClr val="FFFF00"/>
                </a:solidFill>
                <a:latin typeface="Comic Sans MS" panose="030F0702030302020204" pitchFamily="66" charset="0"/>
              </a:rPr>
              <a:t>When the sun’s magnetic field is weak, more cosmic rays strike the Earth.</a:t>
            </a:r>
          </a:p>
          <a:p>
            <a:endParaRPr lang="en-US" sz="2800" dirty="0">
              <a:solidFill>
                <a:srgbClr val="FFFF00"/>
              </a:solidFill>
              <a:latin typeface="Comic Sans MS" panose="030F0702030302020204" pitchFamily="66" charset="0"/>
            </a:endParaRPr>
          </a:p>
          <a:p>
            <a:r>
              <a:rPr lang="en-US" sz="2800" dirty="0">
                <a:solidFill>
                  <a:srgbClr val="FFFF00"/>
                </a:solidFill>
                <a:latin typeface="Comic Sans MS" panose="030F0702030302020204" pitchFamily="66" charset="0"/>
              </a:rPr>
              <a:t>When the sun’s magnetic field is strong, fewer cosmic rays strike the Earth</a:t>
            </a:r>
          </a:p>
        </p:txBody>
      </p:sp>
    </p:spTree>
    <p:extLst>
      <p:ext uri="{BB962C8B-B14F-4D97-AF65-F5344CB8AC3E}">
        <p14:creationId xmlns:p14="http://schemas.microsoft.com/office/powerpoint/2010/main" val="127779522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2"/>
          <p:cNvSpPr txBox="1">
            <a:spLocks noChangeArrowheads="1"/>
          </p:cNvSpPr>
          <p:nvPr/>
        </p:nvSpPr>
        <p:spPr bwMode="auto">
          <a:xfrm>
            <a:off x="0" y="1588"/>
            <a:ext cx="10287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lr>
                <a:schemeClr val="tx2"/>
              </a:buClr>
              <a:buSzPct val="75000"/>
              <a:buFont typeface="Wingdings" pitchFamily="2" charset="2"/>
              <a:buChar char="v"/>
              <a:defRPr sz="3600" b="1">
                <a:solidFill>
                  <a:schemeClr val="tx1"/>
                </a:solidFill>
                <a:latin typeface="Times New Roman" pitchFamily="18" charset="0"/>
              </a:defRPr>
            </a:lvl1pPr>
            <a:lvl2pPr marL="742950" indent="-285750" eaLnBrk="0" hangingPunct="0">
              <a:spcBef>
                <a:spcPct val="20000"/>
              </a:spcBef>
              <a:buClr>
                <a:schemeClr val="folHlink"/>
              </a:buClr>
              <a:buSzPct val="75000"/>
              <a:buFont typeface="Wingdings" pitchFamily="2" charset="2"/>
              <a:buChar char="v"/>
              <a:defRPr sz="2800" b="1">
                <a:solidFill>
                  <a:schemeClr val="tx1"/>
                </a:solidFill>
                <a:latin typeface="Times New Roman" pitchFamily="18" charset="0"/>
              </a:defRPr>
            </a:lvl2pPr>
            <a:lvl3pPr marL="1143000" indent="-228600" eaLnBrk="0" hangingPunct="0">
              <a:spcBef>
                <a:spcPct val="20000"/>
              </a:spcBef>
              <a:buClr>
                <a:schemeClr val="tx2"/>
              </a:buClr>
              <a:buSzPct val="65000"/>
              <a:buFont typeface="Wingdings" pitchFamily="2" charset="2"/>
              <a:buChar char="v"/>
              <a:defRPr sz="2400" b="1">
                <a:solidFill>
                  <a:schemeClr val="tx1"/>
                </a:solidFill>
                <a:latin typeface="Times New Roman" pitchFamily="18" charset="0"/>
              </a:defRPr>
            </a:lvl3pPr>
            <a:lvl4pPr marL="1600200" indent="-228600" eaLnBrk="0" hangingPunct="0">
              <a:spcBef>
                <a:spcPct val="20000"/>
              </a:spcBef>
              <a:buClr>
                <a:schemeClr val="tx1"/>
              </a:buClr>
              <a:buSzPct val="100000"/>
              <a:buFont typeface="Wingdings" pitchFamily="2" charset="2"/>
              <a:buChar char="v"/>
              <a:defRPr sz="2000" b="1">
                <a:solidFill>
                  <a:schemeClr val="tx1"/>
                </a:solidFill>
                <a:latin typeface="Times New Roman" pitchFamily="18" charset="0"/>
              </a:defRPr>
            </a:lvl4pPr>
            <a:lvl5pPr marL="2057400" indent="-228600" eaLnBrk="0" hangingPunct="0">
              <a:spcBef>
                <a:spcPct val="20000"/>
              </a:spcBef>
              <a:buClr>
                <a:schemeClr val="tx1"/>
              </a:buClr>
              <a:buSzPct val="100000"/>
              <a:buFont typeface="Wingdings" pitchFamily="2" charset="2"/>
              <a:buChar char="v"/>
              <a:defRPr sz="2000" b="1">
                <a:solidFill>
                  <a:schemeClr val="tx1"/>
                </a:solidFill>
                <a:latin typeface="Times New Roman" pitchFamily="18" charset="0"/>
              </a:defRPr>
            </a:lvl5pPr>
            <a:lvl6pPr marL="25146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6pPr>
            <a:lvl7pPr marL="29718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7pPr>
            <a:lvl8pPr marL="34290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8pPr>
            <a:lvl9pPr marL="3886200" indent="-228600" eaLnBrk="0" fontAlgn="base" hangingPunct="0">
              <a:spcBef>
                <a:spcPct val="20000"/>
              </a:spcBef>
              <a:spcAft>
                <a:spcPct val="0"/>
              </a:spcAft>
              <a:buClr>
                <a:schemeClr val="tx1"/>
              </a:buClr>
              <a:buSzPct val="100000"/>
              <a:buFont typeface="Wingdings" pitchFamily="2" charset="2"/>
              <a:buChar char="v"/>
              <a:defRPr sz="2000" b="1">
                <a:solidFill>
                  <a:schemeClr val="tx1"/>
                </a:solidFill>
                <a:latin typeface="Times New Roman" pitchFamily="18" charset="0"/>
              </a:defRPr>
            </a:lvl9pPr>
          </a:lstStyle>
          <a:p>
            <a:pPr algn="ctr" eaLnBrk="1" hangingPunct="1">
              <a:spcBef>
                <a:spcPct val="0"/>
              </a:spcBef>
              <a:buClrTx/>
              <a:buSzTx/>
              <a:buFontTx/>
              <a:buNone/>
            </a:pPr>
            <a:r>
              <a:rPr lang="en-US" altLang="en-US" sz="2800" b="0" dirty="0">
                <a:solidFill>
                  <a:srgbClr val="FFFF00"/>
                </a:solidFill>
                <a:latin typeface="Comic Sans MS" pitchFamily="66" charset="0"/>
              </a:rPr>
              <a:t>From 1645 to 1850, whenever solar magnetic flux </a:t>
            </a:r>
          </a:p>
          <a:p>
            <a:pPr algn="ctr" eaLnBrk="1" hangingPunct="1">
              <a:spcBef>
                <a:spcPct val="0"/>
              </a:spcBef>
              <a:buClrTx/>
              <a:buSzTx/>
              <a:buFontTx/>
              <a:buNone/>
            </a:pPr>
            <a:r>
              <a:rPr lang="en-US" altLang="en-US" sz="2800" b="0" dirty="0">
                <a:solidFill>
                  <a:srgbClr val="FFFF00"/>
                </a:solidFill>
                <a:latin typeface="Comic Sans MS" pitchFamily="66" charset="0"/>
              </a:rPr>
              <a:t>was low, </a:t>
            </a:r>
            <a:r>
              <a:rPr lang="en-US" altLang="en-US" sz="2800" b="0" dirty="0" err="1">
                <a:solidFill>
                  <a:srgbClr val="FFFF00"/>
                </a:solidFill>
                <a:latin typeface="Comic Sans MS" pitchFamily="66" charset="0"/>
              </a:rPr>
              <a:t>temperatres</a:t>
            </a:r>
            <a:r>
              <a:rPr lang="en-US" altLang="en-US" sz="2800" b="0" dirty="0">
                <a:solidFill>
                  <a:srgbClr val="FFFF00"/>
                </a:solidFill>
                <a:latin typeface="Comic Sans MS" pitchFamily="66" charset="0"/>
              </a:rPr>
              <a:t> were low</a:t>
            </a:r>
          </a:p>
        </p:txBody>
      </p:sp>
      <p:pic>
        <p:nvPicPr>
          <p:cNvPr id="337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05" y="1201917"/>
            <a:ext cx="10260012" cy="561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91838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081FAB00-ADBD-472C-9B6B-AB9DB07A5326}"/>
              </a:ext>
            </a:extLst>
          </p:cNvPr>
          <p:cNvPicPr>
            <a:picLocks noGrp="1" noChangeAspect="1"/>
          </p:cNvPicPr>
          <p:nvPr>
            <p:ph/>
          </p:nvPr>
        </p:nvPicPr>
        <p:blipFill>
          <a:blip r:embed="rId3">
            <a:extLst>
              <a:ext uri="{28A0092B-C50C-407E-A947-70E740481C1C}">
                <a14:useLocalDpi xmlns:a14="http://schemas.microsoft.com/office/drawing/2010/main" val="0"/>
              </a:ext>
            </a:extLst>
          </a:blip>
          <a:stretch>
            <a:fillRect/>
          </a:stretch>
        </p:blipFill>
        <p:spPr>
          <a:xfrm>
            <a:off x="0" y="838200"/>
            <a:ext cx="10287000" cy="5980079"/>
          </a:xfrm>
        </p:spPr>
      </p:pic>
      <p:sp>
        <p:nvSpPr>
          <p:cNvPr id="2" name="TextBox 1">
            <a:extLst>
              <a:ext uri="{FF2B5EF4-FFF2-40B4-BE49-F238E27FC236}">
                <a16:creationId xmlns="" xmlns:a16="http://schemas.microsoft.com/office/drawing/2014/main" id="{C493F4C0-6D80-463F-A806-ABDB346B0CC3}"/>
              </a:ext>
            </a:extLst>
          </p:cNvPr>
          <p:cNvSpPr txBox="1"/>
          <p:nvPr/>
        </p:nvSpPr>
        <p:spPr>
          <a:xfrm>
            <a:off x="38100" y="152400"/>
            <a:ext cx="10248900" cy="523220"/>
          </a:xfrm>
          <a:prstGeom prst="rect">
            <a:avLst/>
          </a:prstGeom>
          <a:noFill/>
        </p:spPr>
        <p:txBody>
          <a:bodyPr wrap="square" rtlCol="0">
            <a:spAutoFit/>
          </a:bodyPr>
          <a:lstStyle/>
          <a:p>
            <a:pPr algn="ctr"/>
            <a:r>
              <a:rPr lang="en-US" sz="2800" dirty="0">
                <a:solidFill>
                  <a:srgbClr val="FFFF00"/>
                </a:solidFill>
                <a:latin typeface="Comic Sans MS" panose="030F0702030302020204" pitchFamily="66" charset="0"/>
              </a:rPr>
              <a:t>When cosmic rays are high, cloud cover is high</a:t>
            </a:r>
          </a:p>
        </p:txBody>
      </p:sp>
    </p:spTree>
    <p:extLst>
      <p:ext uri="{BB962C8B-B14F-4D97-AF65-F5344CB8AC3E}">
        <p14:creationId xmlns:p14="http://schemas.microsoft.com/office/powerpoint/2010/main" val="139814511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 xmlns:a16="http://schemas.microsoft.com/office/drawing/2014/main" id="{7D1FCBD4-DBFC-4AC2-9CF7-100266A74A61}"/>
              </a:ext>
            </a:extLst>
          </p:cNvPr>
          <p:cNvPicPr>
            <a:picLocks noGrp="1" noChangeAspect="1"/>
          </p:cNvPicPr>
          <p:nvPr>
            <p:ph/>
          </p:nvPr>
        </p:nvPicPr>
        <p:blipFill>
          <a:blip r:embed="rId3"/>
          <a:stretch>
            <a:fillRect/>
          </a:stretch>
        </p:blipFill>
        <p:spPr>
          <a:xfrm>
            <a:off x="0" y="914399"/>
            <a:ext cx="10287000" cy="5961993"/>
          </a:xfrm>
          <a:prstGeom prst="rect">
            <a:avLst/>
          </a:prstGeom>
        </p:spPr>
      </p:pic>
      <p:sp>
        <p:nvSpPr>
          <p:cNvPr id="4" name="TextBox 3">
            <a:extLst>
              <a:ext uri="{FF2B5EF4-FFF2-40B4-BE49-F238E27FC236}">
                <a16:creationId xmlns="" xmlns:a16="http://schemas.microsoft.com/office/drawing/2014/main" id="{3A80249D-5887-4C01-88F5-6CC342BB59BE}"/>
              </a:ext>
            </a:extLst>
          </p:cNvPr>
          <p:cNvSpPr txBox="1"/>
          <p:nvPr/>
        </p:nvSpPr>
        <p:spPr>
          <a:xfrm>
            <a:off x="38100" y="0"/>
            <a:ext cx="10134600" cy="830997"/>
          </a:xfrm>
          <a:prstGeom prst="rect">
            <a:avLst/>
          </a:prstGeom>
          <a:noFill/>
        </p:spPr>
        <p:txBody>
          <a:bodyPr wrap="square" rtlCol="0">
            <a:spAutoFit/>
          </a:bodyPr>
          <a:lstStyle/>
          <a:p>
            <a:pPr algn="ctr"/>
            <a:r>
              <a:rPr lang="en-US" dirty="0">
                <a:solidFill>
                  <a:srgbClr val="FFFF00"/>
                </a:solidFill>
                <a:latin typeface="Comic Sans MS" panose="030F0702030302020204" pitchFamily="66" charset="0"/>
              </a:rPr>
              <a:t>When cosmic ray intensity is high, cloud cover </a:t>
            </a:r>
          </a:p>
          <a:p>
            <a:pPr algn="ctr"/>
            <a:r>
              <a:rPr lang="en-US" dirty="0">
                <a:solidFill>
                  <a:srgbClr val="FFFF00"/>
                </a:solidFill>
                <a:latin typeface="Comic Sans MS" panose="030F0702030302020204" pitchFamily="66" charset="0"/>
              </a:rPr>
              <a:t>is high, and temperature is low</a:t>
            </a:r>
          </a:p>
        </p:txBody>
      </p:sp>
    </p:spTree>
    <p:extLst>
      <p:ext uri="{BB962C8B-B14F-4D97-AF65-F5344CB8AC3E}">
        <p14:creationId xmlns:p14="http://schemas.microsoft.com/office/powerpoint/2010/main" val="40372029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37E4D7FB-1212-449D-868C-7334F1CE3C03}"/>
              </a:ext>
            </a:extLst>
          </p:cNvPr>
          <p:cNvSpPr>
            <a:spLocks noGrp="1"/>
          </p:cNvSpPr>
          <p:nvPr>
            <p:ph/>
          </p:nvPr>
        </p:nvSpPr>
        <p:spPr>
          <a:xfrm>
            <a:off x="0" y="838200"/>
            <a:ext cx="10325100" cy="6019800"/>
          </a:xfrm>
        </p:spPr>
        <p:txBody>
          <a:bodyPr/>
          <a:lstStyle/>
          <a:p>
            <a:r>
              <a:rPr lang="en-US" dirty="0"/>
              <a:t> </a:t>
            </a:r>
          </a:p>
        </p:txBody>
      </p:sp>
      <p:pic>
        <p:nvPicPr>
          <p:cNvPr id="4" name="Picture 3">
            <a:extLst>
              <a:ext uri="{FF2B5EF4-FFF2-40B4-BE49-F238E27FC236}">
                <a16:creationId xmlns="" xmlns:a16="http://schemas.microsoft.com/office/drawing/2014/main" id="{792BC621-5BD0-4215-A037-AB2E03A88B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10325100" cy="5378156"/>
          </a:xfrm>
          <a:prstGeom prst="rect">
            <a:avLst/>
          </a:prstGeom>
        </p:spPr>
      </p:pic>
      <p:sp>
        <p:nvSpPr>
          <p:cNvPr id="3" name="TextBox 2">
            <a:extLst>
              <a:ext uri="{FF2B5EF4-FFF2-40B4-BE49-F238E27FC236}">
                <a16:creationId xmlns="" xmlns:a16="http://schemas.microsoft.com/office/drawing/2014/main" id="{A1D64E1A-315A-4421-84C7-E1DCD87FBB20}"/>
              </a:ext>
            </a:extLst>
          </p:cNvPr>
          <p:cNvSpPr txBox="1"/>
          <p:nvPr/>
        </p:nvSpPr>
        <p:spPr>
          <a:xfrm>
            <a:off x="38100" y="32044"/>
            <a:ext cx="10134600" cy="1200329"/>
          </a:xfrm>
          <a:prstGeom prst="rect">
            <a:avLst/>
          </a:prstGeom>
          <a:noFill/>
        </p:spPr>
        <p:txBody>
          <a:bodyPr wrap="square" rtlCol="0">
            <a:spAutoFit/>
          </a:bodyPr>
          <a:lstStyle/>
          <a:p>
            <a:pPr algn="ctr"/>
            <a:r>
              <a:rPr lang="en-US" dirty="0">
                <a:solidFill>
                  <a:srgbClr val="FFFF00"/>
                </a:solidFill>
                <a:latin typeface="Comic Sans MS" panose="030F0702030302020204" pitchFamily="66" charset="0"/>
              </a:rPr>
              <a:t>How can cosmic ray intensity in the past be measured? </a:t>
            </a:r>
          </a:p>
          <a:p>
            <a:pPr algn="ctr"/>
            <a:r>
              <a:rPr lang="en-US" sz="1600" dirty="0">
                <a:solidFill>
                  <a:srgbClr val="FFFF00"/>
                </a:solidFill>
                <a:latin typeface="Comic Sans MS" panose="030F0702030302020204" pitchFamily="66" charset="0"/>
              </a:rPr>
              <a:t>14</a:t>
            </a:r>
            <a:r>
              <a:rPr lang="en-US" dirty="0">
                <a:solidFill>
                  <a:srgbClr val="FFFF00"/>
                </a:solidFill>
                <a:latin typeface="Comic Sans MS" panose="030F0702030302020204" pitchFamily="66" charset="0"/>
              </a:rPr>
              <a:t>C and </a:t>
            </a:r>
            <a:r>
              <a:rPr lang="en-US" sz="1800" dirty="0">
                <a:solidFill>
                  <a:srgbClr val="FFFF00"/>
                </a:solidFill>
                <a:latin typeface="Comic Sans MS" panose="030F0702030302020204" pitchFamily="66" charset="0"/>
              </a:rPr>
              <a:t>10</a:t>
            </a:r>
            <a:r>
              <a:rPr lang="en-US" dirty="0">
                <a:solidFill>
                  <a:srgbClr val="FFFF00"/>
                </a:solidFill>
                <a:latin typeface="Comic Sans MS" panose="030F0702030302020204" pitchFamily="66" charset="0"/>
              </a:rPr>
              <a:t>Be produced in the upper atmosphere by cosmic rays </a:t>
            </a:r>
          </a:p>
          <a:p>
            <a:pPr algn="ctr"/>
            <a:r>
              <a:rPr lang="en-US" dirty="0">
                <a:solidFill>
                  <a:srgbClr val="FFFF00"/>
                </a:solidFill>
                <a:latin typeface="Comic Sans MS" panose="030F0702030302020204" pitchFamily="66" charset="0"/>
              </a:rPr>
              <a:t>can be used to measure ancient cosmic rays intensity </a:t>
            </a:r>
          </a:p>
        </p:txBody>
      </p:sp>
    </p:spTree>
    <p:extLst>
      <p:ext uri="{BB962C8B-B14F-4D97-AF65-F5344CB8AC3E}">
        <p14:creationId xmlns:p14="http://schemas.microsoft.com/office/powerpoint/2010/main" val="255192576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D64A45-5820-4326-A331-64E41C944765}"/>
              </a:ext>
            </a:extLst>
          </p:cNvPr>
          <p:cNvSpPr>
            <a:spLocks noGrp="1"/>
          </p:cNvSpPr>
          <p:nvPr>
            <p:ph type="title"/>
          </p:nvPr>
        </p:nvSpPr>
        <p:spPr>
          <a:xfrm>
            <a:off x="0" y="15594"/>
            <a:ext cx="10287000" cy="975006"/>
          </a:xfrm>
        </p:spPr>
        <p:txBody>
          <a:bodyPr/>
          <a:lstStyle/>
          <a:p>
            <a:pPr>
              <a:spcBef>
                <a:spcPts val="0"/>
              </a:spcBef>
              <a:defRPr/>
            </a:pPr>
            <a:r>
              <a:rPr lang="en-US" sz="2800" i="1" u="sng" dirty="0">
                <a:solidFill>
                  <a:srgbClr val="FFFF00"/>
                </a:solidFill>
                <a:latin typeface="Comic Sans MS" panose="030F0702030302020204" pitchFamily="66" charset="0"/>
              </a:rPr>
              <a:t/>
            </a:r>
            <a:br>
              <a:rPr lang="en-US" sz="2800" i="1" u="sng" dirty="0">
                <a:solidFill>
                  <a:srgbClr val="FFFF00"/>
                </a:solidFill>
                <a:latin typeface="Comic Sans MS" panose="030F0702030302020204" pitchFamily="66" charset="0"/>
              </a:rPr>
            </a:br>
            <a:r>
              <a:rPr lang="en-US" sz="2800" i="1" dirty="0">
                <a:solidFill>
                  <a:srgbClr val="FFFF00"/>
                </a:solidFill>
                <a:latin typeface="Comic Sans MS" panose="030F0702030302020204" pitchFamily="66" charset="0"/>
              </a:rPr>
              <a:t/>
            </a:r>
            <a:br>
              <a:rPr lang="en-US" sz="2800" i="1" dirty="0">
                <a:solidFill>
                  <a:srgbClr val="FFFF00"/>
                </a:solidFill>
                <a:latin typeface="Comic Sans MS" panose="030F0702030302020204" pitchFamily="66" charset="0"/>
              </a:rPr>
            </a:br>
            <a:r>
              <a:rPr lang="en-US" sz="3200" dirty="0">
                <a:effectLst/>
                <a:latin typeface="Comic Sans MS" panose="030F0702030302020204" pitchFamily="66" charset="0"/>
              </a:rPr>
              <a:t>Cause of the Ice Little Age and Climate Changes</a:t>
            </a:r>
            <a:r>
              <a:rPr lang="en-US" sz="2800" i="1" dirty="0">
                <a:solidFill>
                  <a:srgbClr val="FFFF00"/>
                </a:solidFill>
                <a:latin typeface="Comic Sans MS" panose="030F0702030302020204" pitchFamily="66" charset="0"/>
              </a:rPr>
              <a:t/>
            </a:r>
            <a:br>
              <a:rPr lang="en-US" sz="2800" i="1" dirty="0">
                <a:solidFill>
                  <a:srgbClr val="FFFF00"/>
                </a:solidFill>
                <a:latin typeface="Comic Sans MS" panose="030F0702030302020204" pitchFamily="66" charset="0"/>
              </a:rPr>
            </a:br>
            <a:endParaRPr lang="en-US" sz="2800" i="1" dirty="0">
              <a:solidFill>
                <a:srgbClr val="FFFF00"/>
              </a:solidFill>
              <a:latin typeface="Comic Sans MS" panose="030F0702030302020204" pitchFamily="66" charset="0"/>
            </a:endParaRPr>
          </a:p>
        </p:txBody>
      </p:sp>
      <p:pic>
        <p:nvPicPr>
          <p:cNvPr id="6147" name="Content Placeholder 3">
            <a:extLst>
              <a:ext uri="{FF2B5EF4-FFF2-40B4-BE49-F238E27FC236}">
                <a16:creationId xmlns="" xmlns:a16="http://schemas.microsoft.com/office/drawing/2014/main" id="{96F268D7-7853-4CEB-9F59-864E4676EC4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49713" y="1524000"/>
            <a:ext cx="6262687" cy="5295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Box 4">
            <a:extLst>
              <a:ext uri="{FF2B5EF4-FFF2-40B4-BE49-F238E27FC236}">
                <a16:creationId xmlns="" xmlns:a16="http://schemas.microsoft.com/office/drawing/2014/main" id="{DC9BD734-A087-4FF8-BD99-228262E7E7A0}"/>
              </a:ext>
            </a:extLst>
          </p:cNvPr>
          <p:cNvSpPr txBox="1">
            <a:spLocks noChangeArrowheads="1"/>
          </p:cNvSpPr>
          <p:nvPr/>
        </p:nvSpPr>
        <p:spPr bwMode="auto">
          <a:xfrm>
            <a:off x="111004" y="2209800"/>
            <a:ext cx="3967163"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v"/>
              <a:defRPr sz="3600" b="1">
                <a:solidFill>
                  <a:schemeClr val="tx1"/>
                </a:solidFill>
                <a:latin typeface="Times New Roman" panose="02020603050405020304" pitchFamily="18" charset="0"/>
              </a:defRPr>
            </a:lvl1pPr>
            <a:lvl2pPr marL="742950" indent="-285750">
              <a:spcBef>
                <a:spcPct val="20000"/>
              </a:spcBef>
              <a:buClr>
                <a:schemeClr val="folHlink"/>
              </a:buClr>
              <a:buSzPct val="75000"/>
              <a:buFont typeface="Wingdings" panose="05000000000000000000" pitchFamily="2" charset="2"/>
              <a:buChar char="v"/>
              <a:defRPr sz="2800" b="1">
                <a:solidFill>
                  <a:schemeClr val="tx1"/>
                </a:solidFill>
                <a:latin typeface="Times New Roman" panose="02020603050405020304" pitchFamily="18" charset="0"/>
              </a:defRPr>
            </a:lvl2pPr>
            <a:lvl3pPr marL="1143000" indent="-228600">
              <a:spcBef>
                <a:spcPct val="20000"/>
              </a:spcBef>
              <a:buClr>
                <a:schemeClr val="tx2"/>
              </a:buClr>
              <a:buSzPct val="65000"/>
              <a:buFont typeface="Wingdings" panose="05000000000000000000" pitchFamily="2" charset="2"/>
              <a:buChar char="v"/>
              <a:defRPr sz="2400" b="1">
                <a:solidFill>
                  <a:schemeClr val="tx1"/>
                </a:solidFill>
                <a:latin typeface="Times New Roman" panose="02020603050405020304" pitchFamily="18" charset="0"/>
              </a:defRPr>
            </a:lvl3pPr>
            <a:lvl4pPr marL="1600200" indent="-228600">
              <a:spcBef>
                <a:spcPct val="20000"/>
              </a:spcBef>
              <a:buClr>
                <a:schemeClr val="tx1"/>
              </a:buClr>
              <a:buSzPct val="100000"/>
              <a:buFont typeface="Wingdings" panose="05000000000000000000" pitchFamily="2" charset="2"/>
              <a:buChar char="v"/>
              <a:defRPr sz="2000" b="1">
                <a:solidFill>
                  <a:schemeClr val="tx1"/>
                </a:solidFill>
                <a:latin typeface="Times New Roman" panose="02020603050405020304" pitchFamily="18" charset="0"/>
              </a:defRPr>
            </a:lvl4pPr>
            <a:lvl5pPr marL="2057400" indent="-228600">
              <a:spcBef>
                <a:spcPct val="20000"/>
              </a:spcBef>
              <a:buClr>
                <a:schemeClr val="tx1"/>
              </a:buClr>
              <a:buSzPct val="100000"/>
              <a:buFont typeface="Wingdings" panose="05000000000000000000" pitchFamily="2" charset="2"/>
              <a:buChar char="v"/>
              <a:defRPr sz="2000" b="1">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Font typeface="Wingdings" panose="05000000000000000000" pitchFamily="2" charset="2"/>
              <a:buChar char="v"/>
              <a:defRPr sz="2000" b="1">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Font typeface="Wingdings" panose="05000000000000000000" pitchFamily="2" charset="2"/>
              <a:buChar char="v"/>
              <a:defRPr sz="2000" b="1">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Font typeface="Wingdings" panose="05000000000000000000" pitchFamily="2" charset="2"/>
              <a:buChar char="v"/>
              <a:defRPr sz="2000" b="1">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Font typeface="Wingdings" panose="05000000000000000000" pitchFamily="2" charset="2"/>
              <a:buChar char="v"/>
              <a:defRPr sz="2000" b="1">
                <a:solidFill>
                  <a:schemeClr val="tx1"/>
                </a:solidFill>
                <a:latin typeface="Times New Roman" panose="02020603050405020304" pitchFamily="18" charset="0"/>
              </a:defRPr>
            </a:lvl9pPr>
          </a:lstStyle>
          <a:p>
            <a:pPr eaLnBrk="1" hangingPunct="1">
              <a:spcBef>
                <a:spcPct val="0"/>
              </a:spcBef>
              <a:buClrTx/>
              <a:buSzTx/>
              <a:buFontTx/>
              <a:buNone/>
            </a:pPr>
            <a:r>
              <a:rPr lang="en-US" altLang="en-US" b="0" dirty="0">
                <a:latin typeface="Brush Script MT" panose="03060802040406070304" pitchFamily="66" charset="0"/>
              </a:rPr>
              <a:t>Dr. Don J. Easterbroo</a:t>
            </a:r>
            <a:r>
              <a:rPr lang="en-US" altLang="en-US" sz="4400" b="0" dirty="0">
                <a:latin typeface="Brush Script MT" panose="03060802040406070304" pitchFamily="66" charset="0"/>
              </a:rPr>
              <a:t>k</a:t>
            </a:r>
          </a:p>
          <a:p>
            <a:pPr eaLnBrk="1" hangingPunct="1">
              <a:spcBef>
                <a:spcPct val="0"/>
              </a:spcBef>
              <a:buClrTx/>
              <a:buSzTx/>
              <a:buFontTx/>
              <a:buNone/>
            </a:pPr>
            <a:endParaRPr lang="en-US" altLang="en-US" sz="2400" b="0" dirty="0">
              <a:latin typeface="Brush Script MT" panose="03060802040406070304" pitchFamily="66" charset="0"/>
            </a:endParaRPr>
          </a:p>
          <a:p>
            <a:pPr eaLnBrk="1" hangingPunct="1">
              <a:spcBef>
                <a:spcPct val="0"/>
              </a:spcBef>
              <a:buClrTx/>
              <a:buSzTx/>
              <a:buFontTx/>
              <a:buNone/>
            </a:pPr>
            <a:r>
              <a:rPr lang="en-US" altLang="en-US" sz="2800" b="0" dirty="0">
                <a:latin typeface="Brush Script MT" panose="03060802040406070304" pitchFamily="66" charset="0"/>
              </a:rPr>
              <a:t>Professor of Geology</a:t>
            </a:r>
          </a:p>
          <a:p>
            <a:pPr eaLnBrk="1" hangingPunct="1">
              <a:spcBef>
                <a:spcPct val="0"/>
              </a:spcBef>
              <a:buClrTx/>
              <a:buSzTx/>
              <a:buFontTx/>
              <a:buNone/>
            </a:pPr>
            <a:r>
              <a:rPr lang="en-US" altLang="en-US" sz="2800" b="0" dirty="0">
                <a:latin typeface="Brush Script MT" panose="03060802040406070304" pitchFamily="66" charset="0"/>
              </a:rPr>
              <a:t>Dept. of Geology</a:t>
            </a:r>
          </a:p>
          <a:p>
            <a:pPr eaLnBrk="1" hangingPunct="1">
              <a:spcBef>
                <a:spcPct val="0"/>
              </a:spcBef>
              <a:buClrTx/>
              <a:buSzTx/>
              <a:buFontTx/>
              <a:buNone/>
            </a:pPr>
            <a:r>
              <a:rPr lang="en-US" altLang="en-US" sz="2800" b="0" dirty="0">
                <a:latin typeface="Brush Script MT" panose="03060802040406070304" pitchFamily="66" charset="0"/>
              </a:rPr>
              <a:t>Western Washington University</a:t>
            </a:r>
          </a:p>
          <a:p>
            <a:pPr eaLnBrk="1" hangingPunct="1">
              <a:spcBef>
                <a:spcPct val="0"/>
              </a:spcBef>
              <a:buClrTx/>
              <a:buSzTx/>
              <a:buFontTx/>
              <a:buNone/>
            </a:pPr>
            <a:r>
              <a:rPr lang="en-US" altLang="en-US" sz="2800" b="0" dirty="0">
                <a:latin typeface="Brush Script MT" panose="03060802040406070304" pitchFamily="66" charset="0"/>
              </a:rPr>
              <a:t>Bellingham, WA </a:t>
            </a:r>
          </a:p>
        </p:txBody>
      </p:sp>
    </p:spTree>
    <p:extLst>
      <p:ext uri="{BB962C8B-B14F-4D97-AF65-F5344CB8AC3E}">
        <p14:creationId xmlns:p14="http://schemas.microsoft.com/office/powerpoint/2010/main" val="77699537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 xmlns:a16="http://schemas.microsoft.com/office/drawing/2014/main" id="{4AB1E73C-DB26-422A-B42E-594F8A8222BA}"/>
              </a:ext>
            </a:extLst>
          </p:cNvPr>
          <p:cNvPicPr>
            <a:picLocks noGrp="1" noChangeAspect="1"/>
          </p:cNvPicPr>
          <p:nvPr>
            <p:ph/>
          </p:nvPr>
        </p:nvPicPr>
        <p:blipFill>
          <a:blip r:embed="rId3" cstate="print">
            <a:extLst>
              <a:ext uri="{28A0092B-C50C-407E-A947-70E740481C1C}">
                <a14:useLocalDpi xmlns:a14="http://schemas.microsoft.com/office/drawing/2010/main" val="0"/>
              </a:ext>
            </a:extLst>
          </a:blip>
          <a:stretch>
            <a:fillRect/>
          </a:stretch>
        </p:blipFill>
        <p:spPr>
          <a:xfrm>
            <a:off x="8201065" y="5638800"/>
            <a:ext cx="2032852" cy="1159478"/>
          </a:xfrm>
        </p:spPr>
      </p:pic>
      <p:pic>
        <p:nvPicPr>
          <p:cNvPr id="4" name="Content Placeholder 3">
            <a:extLst>
              <a:ext uri="{FF2B5EF4-FFF2-40B4-BE49-F238E27FC236}">
                <a16:creationId xmlns="" xmlns:a16="http://schemas.microsoft.com/office/drawing/2014/main" id="{CA7E8006-F6AD-4538-8F3A-435F201D230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8191500" y="4285574"/>
            <a:ext cx="2024823" cy="1185445"/>
          </a:xfrm>
          <a:prstGeom prst="rect">
            <a:avLst/>
          </a:prstGeom>
        </p:spPr>
      </p:pic>
      <p:pic>
        <p:nvPicPr>
          <p:cNvPr id="5" name="Picture 1">
            <a:extLst>
              <a:ext uri="{FF2B5EF4-FFF2-40B4-BE49-F238E27FC236}">
                <a16:creationId xmlns="" xmlns:a16="http://schemas.microsoft.com/office/drawing/2014/main" id="{832DDCBB-35CD-4913-B721-2D75E5232DA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53668" y="2890217"/>
            <a:ext cx="2099957" cy="126092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 xmlns:a16="http://schemas.microsoft.com/office/drawing/2014/main" id="{CFBB63DB-FE66-43CE-BB82-025C3BCC5240}"/>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85730" y="1593217"/>
            <a:ext cx="2042417" cy="1220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F76BCE40-D40E-42BA-B8AE-85570B56366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43157" y="158802"/>
            <a:ext cx="2099958" cy="1313574"/>
          </a:xfrm>
          <a:prstGeom prst="rect">
            <a:avLst/>
          </a:prstGeom>
        </p:spPr>
      </p:pic>
      <p:pic>
        <p:nvPicPr>
          <p:cNvPr id="10" name="Picture 2">
            <a:extLst>
              <a:ext uri="{FF2B5EF4-FFF2-40B4-BE49-F238E27FC236}">
                <a16:creationId xmlns="" xmlns:a16="http://schemas.microsoft.com/office/drawing/2014/main" id="{CB7B241A-6550-4E32-98B3-E66D417046BE}"/>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143479" y="5665077"/>
            <a:ext cx="1956619" cy="1159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a:extLst>
              <a:ext uri="{FF2B5EF4-FFF2-40B4-BE49-F238E27FC236}">
                <a16:creationId xmlns="" xmlns:a16="http://schemas.microsoft.com/office/drawing/2014/main" id="{CB59FA9A-D9F0-4EED-8B95-24D069A048E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24828" y="4281071"/>
            <a:ext cx="1975270" cy="1254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
            <a:extLst>
              <a:ext uri="{FF2B5EF4-FFF2-40B4-BE49-F238E27FC236}">
                <a16:creationId xmlns="" xmlns:a16="http://schemas.microsoft.com/office/drawing/2014/main" id="{942CB961-01C8-4824-9869-5DC9A60BADF4}"/>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80229" y="2971800"/>
            <a:ext cx="2002058" cy="117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3">
            <a:extLst>
              <a:ext uri="{FF2B5EF4-FFF2-40B4-BE49-F238E27FC236}">
                <a16:creationId xmlns="" xmlns:a16="http://schemas.microsoft.com/office/drawing/2014/main" id="{20B9C365-3048-4A62-9D38-E9833F24C1FE}"/>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6049393" y="1634007"/>
            <a:ext cx="2050705" cy="1179337"/>
          </a:xfrm>
          <a:prstGeom prst="rect">
            <a:avLst/>
          </a:prstGeom>
        </p:spPr>
      </p:pic>
      <p:pic>
        <p:nvPicPr>
          <p:cNvPr id="14" name="Content Placeholder 2">
            <a:extLst>
              <a:ext uri="{FF2B5EF4-FFF2-40B4-BE49-F238E27FC236}">
                <a16:creationId xmlns="" xmlns:a16="http://schemas.microsoft.com/office/drawing/2014/main" id="{8B48B00E-84B4-478E-AB53-84AAE2963CA9}"/>
              </a:ext>
            </a:extLst>
          </p:cNvPr>
          <p:cNvPicPr>
            <a:picLocks noChangeAspect="1"/>
          </p:cNvPicPr>
          <p:nvPr/>
        </p:nvPicPr>
        <p:blipFill>
          <a:blip r:embed="rId12"/>
          <a:stretch>
            <a:fillRect/>
          </a:stretch>
        </p:blipFill>
        <p:spPr bwMode="auto">
          <a:xfrm>
            <a:off x="6039839" y="164056"/>
            <a:ext cx="2050705" cy="1364953"/>
          </a:xfrm>
          <a:prstGeom prst="rect">
            <a:avLst/>
          </a:prstGeom>
          <a:noFill/>
          <a:ln w="9525">
            <a:noFill/>
            <a:miter lim="800000"/>
            <a:headEnd/>
            <a:tailEnd/>
          </a:ln>
          <a:effectLst/>
        </p:spPr>
      </p:pic>
      <p:pic>
        <p:nvPicPr>
          <p:cNvPr id="15" name="Content Placeholder 3">
            <a:extLst>
              <a:ext uri="{FF2B5EF4-FFF2-40B4-BE49-F238E27FC236}">
                <a16:creationId xmlns="" xmlns:a16="http://schemas.microsoft.com/office/drawing/2014/main" id="{D159DB26-66E4-4524-A961-1E5F5DBCF48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bwMode="auto">
          <a:xfrm>
            <a:off x="4042290" y="5632432"/>
            <a:ext cx="2050705" cy="1192123"/>
          </a:xfrm>
          <a:prstGeom prst="rect">
            <a:avLst/>
          </a:prstGeom>
          <a:noFill/>
          <a:ln w="9525">
            <a:noFill/>
            <a:miter lim="800000"/>
            <a:headEnd/>
            <a:tailEnd/>
          </a:ln>
          <a:effectLst/>
        </p:spPr>
      </p:pic>
      <p:pic>
        <p:nvPicPr>
          <p:cNvPr id="16" name="Picture 1">
            <a:extLst>
              <a:ext uri="{FF2B5EF4-FFF2-40B4-BE49-F238E27FC236}">
                <a16:creationId xmlns="" xmlns:a16="http://schemas.microsoft.com/office/drawing/2014/main" id="{CB2F85A1-9155-4D63-914E-DEF81063BF5E}"/>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23772" y="4323825"/>
            <a:ext cx="2045126" cy="1211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descr="Little Ice Age, solar">
            <a:extLst>
              <a:ext uri="{FF2B5EF4-FFF2-40B4-BE49-F238E27FC236}">
                <a16:creationId xmlns="" xmlns:a16="http://schemas.microsoft.com/office/drawing/2014/main" id="{C6A88265-D4DD-4F69-B138-F398BF5C5D4F}"/>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a:xfrm>
            <a:off x="4010475" y="2994511"/>
            <a:ext cx="2020707" cy="1179336"/>
          </a:xfrm>
          <a:prstGeom prst="rect">
            <a:avLst/>
          </a:prstGeom>
          <a:noFill/>
          <a:extLst>
            <a:ext uri="{909E8E84-426E-40dd-AFC4-6F175D3DCCD1}">
              <a14:hiddenFill xmlns:a14="http://schemas.microsoft.com/office/drawing/2010/main">
                <a:solidFill>
                  <a:srgbClr val="FFFFFF"/>
                </a:solidFill>
              </a14:hiddenFill>
            </a:ext>
          </a:extLst>
        </p:spPr>
      </p:pic>
      <p:pic>
        <p:nvPicPr>
          <p:cNvPr id="18" name="Content Placeholder 5">
            <a:extLst>
              <a:ext uri="{FF2B5EF4-FFF2-40B4-BE49-F238E27FC236}">
                <a16:creationId xmlns="" xmlns:a16="http://schemas.microsoft.com/office/drawing/2014/main" id="{EE1E411A-318D-4613-BD19-A1A8A6A375CC}"/>
              </a:ext>
            </a:extLst>
          </p:cNvPr>
          <p:cNvPicPr>
            <a:picLocks noChangeAspect="1"/>
          </p:cNvPicPr>
          <p:nvPr/>
        </p:nvPicPr>
        <p:blipFill>
          <a:blip r:embed="rId16"/>
          <a:stretch>
            <a:fillRect/>
          </a:stretch>
        </p:blipFill>
        <p:spPr bwMode="auto">
          <a:xfrm>
            <a:off x="4077382" y="1606451"/>
            <a:ext cx="1915701" cy="1260919"/>
          </a:xfrm>
          <a:prstGeom prst="rect">
            <a:avLst/>
          </a:prstGeom>
          <a:noFill/>
          <a:ln w="9525">
            <a:noFill/>
            <a:miter lim="800000"/>
            <a:headEnd/>
            <a:tailEnd/>
          </a:ln>
          <a:effectLst/>
        </p:spPr>
      </p:pic>
      <p:pic>
        <p:nvPicPr>
          <p:cNvPr id="19" name="Content Placeholder 5">
            <a:extLst>
              <a:ext uri="{FF2B5EF4-FFF2-40B4-BE49-F238E27FC236}">
                <a16:creationId xmlns="" xmlns:a16="http://schemas.microsoft.com/office/drawing/2014/main" id="{80C64CE0-54EA-4F36-9BB2-683628DD224A}"/>
              </a:ext>
            </a:extLst>
          </p:cNvPr>
          <p:cNvPicPr>
            <a:picLocks noChangeAspect="1"/>
          </p:cNvPicPr>
          <p:nvPr/>
        </p:nvPicPr>
        <p:blipFill>
          <a:blip r:embed="rId17"/>
          <a:stretch>
            <a:fillRect/>
          </a:stretch>
        </p:blipFill>
        <p:spPr bwMode="auto">
          <a:xfrm>
            <a:off x="4042289" y="182115"/>
            <a:ext cx="1944937" cy="1290260"/>
          </a:xfrm>
          <a:prstGeom prst="rect">
            <a:avLst/>
          </a:prstGeom>
          <a:noFill/>
          <a:ln w="9525">
            <a:noFill/>
            <a:miter lim="800000"/>
            <a:headEnd/>
            <a:tailEnd/>
          </a:ln>
          <a:effectLst/>
        </p:spPr>
      </p:pic>
      <p:pic>
        <p:nvPicPr>
          <p:cNvPr id="20" name="OPT_ID_65" descr="http://s3.amazonaws.com/pclive-elsevierbooks/proofs/elsevier/978-0-12-804588-6/B978-0-12-804588-6_00014-8/2/images/f14-11-9780128045886.gif">
            <a:extLst>
              <a:ext uri="{FF2B5EF4-FFF2-40B4-BE49-F238E27FC236}">
                <a16:creationId xmlns="" xmlns:a16="http://schemas.microsoft.com/office/drawing/2014/main" id="{B6F004A8-2ED2-406E-85F4-E1B61FB441E4}"/>
              </a:ext>
            </a:extLst>
          </p:cNvPr>
          <p:cNvPicPr>
            <a:picLocks/>
          </p:cNvPicPr>
          <p:nvPr/>
        </p:nvPicPr>
        <p:blipFill>
          <a:blip r:embed="rId18">
            <a:extLst>
              <a:ext uri="{28A0092B-C50C-407E-A947-70E740481C1C}">
                <a14:useLocalDpi xmlns:a14="http://schemas.microsoft.com/office/drawing/2010/main" val="0"/>
              </a:ext>
            </a:extLst>
          </a:blip>
          <a:srcRect/>
          <a:stretch>
            <a:fillRect/>
          </a:stretch>
        </p:blipFill>
        <p:spPr bwMode="auto">
          <a:xfrm>
            <a:off x="2071130" y="5638800"/>
            <a:ext cx="1870193" cy="1159478"/>
          </a:xfrm>
          <a:prstGeom prst="rect">
            <a:avLst/>
          </a:prstGeom>
          <a:noFill/>
          <a:ln w="9525">
            <a:noFill/>
            <a:miter lim="800000"/>
            <a:headEnd/>
            <a:tailEnd/>
          </a:ln>
          <a:effectLst/>
        </p:spPr>
      </p:pic>
      <p:pic>
        <p:nvPicPr>
          <p:cNvPr id="2" name="Picture 1">
            <a:extLst>
              <a:ext uri="{FF2B5EF4-FFF2-40B4-BE49-F238E27FC236}">
                <a16:creationId xmlns="" xmlns:a16="http://schemas.microsoft.com/office/drawing/2014/main" id="{EFC33B34-3BA8-4DCE-A61A-CE25EF7E62F4}"/>
              </a:ext>
            </a:extLst>
          </p:cNvPr>
          <p:cNvPicPr>
            <a:picLocks noChangeAspect="1"/>
          </p:cNvPicPr>
          <p:nvPr/>
        </p:nvPicPr>
        <p:blipFill>
          <a:blip r:embed="rId19"/>
          <a:stretch>
            <a:fillRect/>
          </a:stretch>
        </p:blipFill>
        <p:spPr>
          <a:xfrm>
            <a:off x="2071130" y="4323825"/>
            <a:ext cx="1913070" cy="1211317"/>
          </a:xfrm>
          <a:prstGeom prst="rect">
            <a:avLst/>
          </a:prstGeom>
        </p:spPr>
      </p:pic>
      <p:pic>
        <p:nvPicPr>
          <p:cNvPr id="22" name="Content Placeholder 3">
            <a:extLst>
              <a:ext uri="{FF2B5EF4-FFF2-40B4-BE49-F238E27FC236}">
                <a16:creationId xmlns="" xmlns:a16="http://schemas.microsoft.com/office/drawing/2014/main" id="{7DB0763D-BD2D-4979-A299-6159868013BD}"/>
              </a:ext>
            </a:extLst>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a:xfrm>
            <a:off x="2033470" y="3007311"/>
            <a:ext cx="1913070" cy="1211317"/>
          </a:xfrm>
          <a:prstGeom prst="rect">
            <a:avLst/>
          </a:prstGeom>
        </p:spPr>
      </p:pic>
      <p:pic>
        <p:nvPicPr>
          <p:cNvPr id="23" name="Content Placeholder 7">
            <a:extLst>
              <a:ext uri="{FF2B5EF4-FFF2-40B4-BE49-F238E27FC236}">
                <a16:creationId xmlns="" xmlns:a16="http://schemas.microsoft.com/office/drawing/2014/main" id="{CB3D434D-2FBB-4312-8FB7-6CD52C76C894}"/>
              </a:ext>
            </a:extLst>
          </p:cNvPr>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a:xfrm>
            <a:off x="2086829" y="1606451"/>
            <a:ext cx="1943637" cy="1279991"/>
          </a:xfrm>
          <a:prstGeom prst="rect">
            <a:avLst/>
          </a:prstGeom>
        </p:spPr>
      </p:pic>
      <p:pic>
        <p:nvPicPr>
          <p:cNvPr id="24" name="Content Placeholder 3">
            <a:extLst>
              <a:ext uri="{FF2B5EF4-FFF2-40B4-BE49-F238E27FC236}">
                <a16:creationId xmlns="" xmlns:a16="http://schemas.microsoft.com/office/drawing/2014/main" id="{93E8669F-E0E0-4FB1-B09F-73FF810372BB}"/>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a:xfrm>
            <a:off x="2057642" y="201402"/>
            <a:ext cx="1943637" cy="1290260"/>
          </a:xfrm>
          <a:prstGeom prst="rect">
            <a:avLst/>
          </a:prstGeom>
        </p:spPr>
      </p:pic>
      <p:sp>
        <p:nvSpPr>
          <p:cNvPr id="3" name="TextBox 2">
            <a:extLst>
              <a:ext uri="{FF2B5EF4-FFF2-40B4-BE49-F238E27FC236}">
                <a16:creationId xmlns="" xmlns:a16="http://schemas.microsoft.com/office/drawing/2014/main" id="{FD1676B8-191D-4E8F-ACA8-0F6B646BFE67}"/>
              </a:ext>
            </a:extLst>
          </p:cNvPr>
          <p:cNvSpPr txBox="1"/>
          <p:nvPr/>
        </p:nvSpPr>
        <p:spPr>
          <a:xfrm>
            <a:off x="-46684" y="838200"/>
            <a:ext cx="2187439" cy="5447646"/>
          </a:xfrm>
          <a:prstGeom prst="rect">
            <a:avLst/>
          </a:prstGeom>
          <a:noFill/>
        </p:spPr>
        <p:txBody>
          <a:bodyPr wrap="square" rtlCol="0">
            <a:spAutoFit/>
          </a:bodyPr>
          <a:lstStyle/>
          <a:p>
            <a:r>
              <a:rPr lang="en-US" sz="1800" dirty="0" smtClean="0">
                <a:latin typeface="Comic Sans MS" panose="030F0702030302020204" pitchFamily="66" charset="0"/>
              </a:rPr>
              <a:t>CONCLUSION</a:t>
            </a:r>
          </a:p>
          <a:p>
            <a:endParaRPr lang="en-US" sz="1800" dirty="0">
              <a:latin typeface="Comic Sans MS" panose="030F0702030302020204" pitchFamily="66" charset="0"/>
            </a:endParaRPr>
          </a:p>
          <a:p>
            <a:r>
              <a:rPr lang="en-US" sz="1800" dirty="0" smtClean="0">
                <a:latin typeface="Comic Sans MS" panose="030F0702030302020204" pitchFamily="66" charset="0"/>
              </a:rPr>
              <a:t>Correlation </a:t>
            </a:r>
            <a:r>
              <a:rPr lang="en-US" sz="1800" dirty="0">
                <a:latin typeface="Comic Sans MS" panose="030F0702030302020204" pitchFamily="66" charset="0"/>
              </a:rPr>
              <a:t>of temperature, sun spots, solar irradiance, solar magnetism, cosmic ray intensity, 14C and 10Be, Grand Solar Maxima and Minima, cloudiness, and total solar flux cannot be just coincidental. </a:t>
            </a:r>
            <a:endParaRPr lang="en-US" sz="1800" dirty="0" smtClean="0">
              <a:latin typeface="Comic Sans MS" panose="030F0702030302020204" pitchFamily="66" charset="0"/>
            </a:endParaRPr>
          </a:p>
          <a:p>
            <a:endParaRPr lang="en-US" sz="600" dirty="0">
              <a:latin typeface="Comic Sans MS" panose="030F0702030302020204" pitchFamily="66" charset="0"/>
            </a:endParaRPr>
          </a:p>
          <a:p>
            <a:r>
              <a:rPr lang="en-US" sz="1800" dirty="0" smtClean="0">
                <a:latin typeface="Comic Sans MS" panose="030F0702030302020204" pitchFamily="66" charset="0"/>
              </a:rPr>
              <a:t>They </a:t>
            </a:r>
            <a:r>
              <a:rPr lang="en-US" sz="1800" dirty="0">
                <a:latin typeface="Comic Sans MS" panose="030F0702030302020204" pitchFamily="66" charset="0"/>
              </a:rPr>
              <a:t>must be related to cause-and-effect solar relationships</a:t>
            </a:r>
          </a:p>
        </p:txBody>
      </p:sp>
    </p:spTree>
    <p:extLst>
      <p:ext uri="{BB962C8B-B14F-4D97-AF65-F5344CB8AC3E}">
        <p14:creationId xmlns:p14="http://schemas.microsoft.com/office/powerpoint/2010/main" val="107295129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4EAD74-97DC-4400-AC4D-5C2795EFC1B4}"/>
              </a:ext>
            </a:extLst>
          </p:cNvPr>
          <p:cNvSpPr>
            <a:spLocks noGrp="1"/>
          </p:cNvSpPr>
          <p:nvPr>
            <p:ph type="title"/>
          </p:nvPr>
        </p:nvSpPr>
        <p:spPr>
          <a:xfrm>
            <a:off x="0" y="997954"/>
            <a:ext cx="5219700" cy="1143000"/>
          </a:xfrm>
        </p:spPr>
        <p:txBody>
          <a:bodyPr/>
          <a:lstStyle/>
          <a:p>
            <a:r>
              <a:rPr lang="en-US" sz="2000" b="0" dirty="0">
                <a:latin typeface="Comic Sans MS" panose="030F0702030302020204" pitchFamily="66" charset="0"/>
              </a:rPr>
              <a:t>During the Medieval Warm Period (900-1300 AD) crops flourished and many </a:t>
            </a:r>
            <a:r>
              <a:rPr lang="en-US" sz="2000" b="0" dirty="0" smtClean="0">
                <a:latin typeface="Comic Sans MS" panose="030F0702030302020204" pitchFamily="66" charset="0"/>
              </a:rPr>
              <a:t>great </a:t>
            </a:r>
            <a:r>
              <a:rPr lang="en-US" sz="2000" b="0" dirty="0">
                <a:latin typeface="Comic Sans MS" panose="030F0702030302020204" pitchFamily="66" charset="0"/>
              </a:rPr>
              <a:t>cathedrals were built.</a:t>
            </a:r>
            <a:br>
              <a:rPr lang="en-US" sz="2000" b="0" dirty="0">
                <a:latin typeface="Comic Sans MS" panose="030F0702030302020204" pitchFamily="66" charset="0"/>
              </a:rPr>
            </a:br>
            <a:r>
              <a:rPr lang="en-US" sz="2000" b="0" dirty="0">
                <a:latin typeface="Comic Sans MS" panose="030F0702030302020204" pitchFamily="66" charset="0"/>
              </a:rPr>
              <a:t/>
            </a:r>
            <a:br>
              <a:rPr lang="en-US" sz="2000" b="0" dirty="0">
                <a:latin typeface="Comic Sans MS" panose="030F0702030302020204" pitchFamily="66" charset="0"/>
              </a:rPr>
            </a:br>
            <a:r>
              <a:rPr lang="en-US" sz="2000" b="0" dirty="0">
                <a:latin typeface="Comic Sans MS" panose="030F0702030302020204" pitchFamily="66" charset="0"/>
              </a:rPr>
              <a:t>In the year 1300, the climate suddenly turned bitter cold and the Little Ice Age began. Crops failed repeatedly, bringing great famines. Roughly half of the population Europe died of starvation and </a:t>
            </a:r>
            <a:r>
              <a:rPr lang="en-US" sz="2000" b="0" dirty="0" smtClean="0">
                <a:latin typeface="Comic Sans MS" panose="030F0702030302020204" pitchFamily="66" charset="0"/>
              </a:rPr>
              <a:t>disease </a:t>
            </a:r>
            <a:endParaRPr lang="en-US" sz="2000" b="0" dirty="0">
              <a:latin typeface="Comic Sans MS" panose="030F0702030302020204" pitchFamily="66" charset="0"/>
            </a:endParaRPr>
          </a:p>
        </p:txBody>
      </p:sp>
      <p:pic>
        <p:nvPicPr>
          <p:cNvPr id="4" name="Content Placeholder 3">
            <a:extLst>
              <a:ext uri="{FF2B5EF4-FFF2-40B4-BE49-F238E27FC236}">
                <a16:creationId xmlns="" xmlns:a16="http://schemas.microsoft.com/office/drawing/2014/main" id="{3C074518-74A9-4E94-BDB7-AB1B43DF521D}"/>
              </a:ext>
            </a:extLst>
          </p:cNvPr>
          <p:cNvPicPr>
            <a:picLocks noGrp="1" noChangeAspect="1"/>
          </p:cNvPicPr>
          <p:nvPr>
            <p:ph idx="1"/>
          </p:nvPr>
        </p:nvPicPr>
        <p:blipFill>
          <a:blip r:embed="rId2"/>
          <a:stretch>
            <a:fillRect/>
          </a:stretch>
        </p:blipFill>
        <p:spPr>
          <a:xfrm>
            <a:off x="5166360" y="3138909"/>
            <a:ext cx="5101244" cy="3777280"/>
          </a:xfrm>
          <a:prstGeom prst="rect">
            <a:avLst/>
          </a:prstGeom>
        </p:spPr>
      </p:pic>
      <p:pic>
        <p:nvPicPr>
          <p:cNvPr id="5" name="Picture 4">
            <a:extLst>
              <a:ext uri="{FF2B5EF4-FFF2-40B4-BE49-F238E27FC236}">
                <a16:creationId xmlns="" xmlns:a16="http://schemas.microsoft.com/office/drawing/2014/main" id="{24744EC4-6270-4A1A-A58F-3B4C644542BF}"/>
              </a:ext>
            </a:extLst>
          </p:cNvPr>
          <p:cNvPicPr>
            <a:picLocks noChangeAspect="1"/>
          </p:cNvPicPr>
          <p:nvPr/>
        </p:nvPicPr>
        <p:blipFill>
          <a:blip r:embed="rId3"/>
          <a:stretch>
            <a:fillRect/>
          </a:stretch>
        </p:blipFill>
        <p:spPr>
          <a:xfrm>
            <a:off x="-4155" y="3138908"/>
            <a:ext cx="5105400" cy="3741259"/>
          </a:xfrm>
          <a:prstGeom prst="rect">
            <a:avLst/>
          </a:prstGeom>
        </p:spPr>
      </p:pic>
      <p:pic>
        <p:nvPicPr>
          <p:cNvPr id="6" name="Picture 5">
            <a:extLst>
              <a:ext uri="{FF2B5EF4-FFF2-40B4-BE49-F238E27FC236}">
                <a16:creationId xmlns="" xmlns:a16="http://schemas.microsoft.com/office/drawing/2014/main" id="{59E18663-14FE-42C0-ADA9-F9C8B5F7B3F8}"/>
              </a:ext>
            </a:extLst>
          </p:cNvPr>
          <p:cNvPicPr>
            <a:picLocks noChangeAspect="1"/>
          </p:cNvPicPr>
          <p:nvPr/>
        </p:nvPicPr>
        <p:blipFill>
          <a:blip r:embed="rId4"/>
          <a:stretch>
            <a:fillRect/>
          </a:stretch>
        </p:blipFill>
        <p:spPr>
          <a:xfrm>
            <a:off x="5143500" y="0"/>
            <a:ext cx="5210175" cy="3138908"/>
          </a:xfrm>
          <a:prstGeom prst="rect">
            <a:avLst/>
          </a:prstGeom>
        </p:spPr>
      </p:pic>
    </p:spTree>
    <p:extLst>
      <p:ext uri="{BB962C8B-B14F-4D97-AF65-F5344CB8AC3E}">
        <p14:creationId xmlns:p14="http://schemas.microsoft.com/office/powerpoint/2010/main" val="58157974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38100" y="2615577"/>
            <a:ext cx="6028997" cy="4242423"/>
          </a:xfrm>
        </p:spPr>
      </p:pic>
      <p:pic>
        <p:nvPicPr>
          <p:cNvPr id="68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21114" y="2686050"/>
            <a:ext cx="429610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rot="10800000" flipH="1" flipV="1">
            <a:off x="45983" y="255165"/>
            <a:ext cx="5372100" cy="2062103"/>
          </a:xfrm>
          <a:prstGeom prst="rect">
            <a:avLst/>
          </a:prstGeom>
          <a:noFill/>
        </p:spPr>
        <p:txBody>
          <a:bodyPr wrap="square">
            <a:spAutoFit/>
          </a:bodyPr>
          <a:lstStyle/>
          <a:p>
            <a:pPr algn="ctr">
              <a:defRPr/>
            </a:pPr>
            <a:r>
              <a:rPr lang="en-US" sz="3200" dirty="0">
                <a:solidFill>
                  <a:schemeClr val="tx2">
                    <a:lumMod val="60000"/>
                    <a:lumOff val="40000"/>
                  </a:schemeClr>
                </a:solidFill>
                <a:latin typeface="Comic Sans MS" pitchFamily="66" charset="0"/>
                <a:cs typeface="+mn-cs"/>
              </a:rPr>
              <a:t>GLOBAL COOLING IS A FAR GREATER </a:t>
            </a:r>
          </a:p>
          <a:p>
            <a:pPr algn="ctr">
              <a:defRPr/>
            </a:pPr>
            <a:r>
              <a:rPr lang="en-US" sz="3200" dirty="0">
                <a:solidFill>
                  <a:schemeClr val="tx2">
                    <a:lumMod val="60000"/>
                    <a:lumOff val="40000"/>
                  </a:schemeClr>
                </a:solidFill>
                <a:latin typeface="Comic Sans MS" pitchFamily="66" charset="0"/>
                <a:cs typeface="+mn-cs"/>
              </a:rPr>
              <a:t>THREAT THAN GLOBAL WARMING</a:t>
            </a:r>
          </a:p>
        </p:txBody>
      </p:sp>
      <p:pic>
        <p:nvPicPr>
          <p:cNvPr id="3" name="Picture 2">
            <a:extLst>
              <a:ext uri="{FF2B5EF4-FFF2-40B4-BE49-F238E27FC236}">
                <a16:creationId xmlns="" xmlns:a16="http://schemas.microsoft.com/office/drawing/2014/main" id="{8082CFDC-4720-4C7E-AC7F-B3F1B57F96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19050"/>
            <a:ext cx="4838700" cy="2667000"/>
          </a:xfrm>
          <a:prstGeom prst="rect">
            <a:avLst/>
          </a:prstGeom>
        </p:spPr>
      </p:pic>
    </p:spTree>
    <p:extLst>
      <p:ext uri="{BB962C8B-B14F-4D97-AF65-F5344CB8AC3E}">
        <p14:creationId xmlns:p14="http://schemas.microsoft.com/office/powerpoint/2010/main" val="2162284669"/>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 xmlns:a16="http://schemas.microsoft.com/office/drawing/2014/main" id="{3D1C0D4B-B93F-453E-95F9-F2316F8B00CB}"/>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4288" y="105437"/>
            <a:ext cx="10320812" cy="6663211"/>
          </a:xfrm>
        </p:spPr>
      </p:pic>
      <p:sp>
        <p:nvSpPr>
          <p:cNvPr id="2" name="textruta 1"/>
          <p:cNvSpPr txBox="1"/>
          <p:nvPr/>
        </p:nvSpPr>
        <p:spPr>
          <a:xfrm>
            <a:off x="1714500" y="1752600"/>
            <a:ext cx="6934200" cy="3600986"/>
          </a:xfrm>
          <a:prstGeom prst="rect">
            <a:avLst/>
          </a:prstGeom>
          <a:noFill/>
        </p:spPr>
        <p:txBody>
          <a:bodyPr wrap="square" rtlCol="0">
            <a:spAutoFit/>
          </a:bodyPr>
          <a:lstStyle/>
          <a:p>
            <a:pPr algn="ctr"/>
            <a:r>
              <a:rPr lang="en-GB" sz="4800" dirty="0" smtClean="0">
                <a:solidFill>
                  <a:srgbClr val="0000FF"/>
                </a:solidFill>
              </a:rPr>
              <a:t>The END</a:t>
            </a:r>
          </a:p>
          <a:p>
            <a:pPr algn="ctr"/>
            <a:endParaRPr lang="en-GB" sz="3600" dirty="0" smtClean="0">
              <a:solidFill>
                <a:srgbClr val="0000FF"/>
              </a:solidFill>
            </a:endParaRPr>
          </a:p>
          <a:p>
            <a:pPr algn="ctr"/>
            <a:r>
              <a:rPr lang="en-GB" sz="3600" dirty="0" smtClean="0">
                <a:solidFill>
                  <a:srgbClr val="0000FF"/>
                </a:solidFill>
              </a:rPr>
              <a:t>with all the credit to Don,</a:t>
            </a:r>
          </a:p>
          <a:p>
            <a:pPr algn="ctr"/>
            <a:r>
              <a:rPr lang="en-GB" sz="3600" dirty="0" smtClean="0">
                <a:solidFill>
                  <a:srgbClr val="0000FF"/>
                </a:solidFill>
              </a:rPr>
              <a:t>this Great Scientist</a:t>
            </a:r>
          </a:p>
          <a:p>
            <a:pPr algn="ctr"/>
            <a:r>
              <a:rPr lang="en-GB" sz="3600" dirty="0" smtClean="0">
                <a:solidFill>
                  <a:srgbClr val="0000FF"/>
                </a:solidFill>
              </a:rPr>
              <a:t>with so much on his lyre</a:t>
            </a:r>
          </a:p>
          <a:p>
            <a:pPr algn="ctr"/>
            <a:endParaRPr lang="en-GB" sz="3600" dirty="0">
              <a:solidFill>
                <a:srgbClr val="0000FF"/>
              </a:solidFill>
            </a:endParaRPr>
          </a:p>
        </p:txBody>
      </p:sp>
      <p:sp>
        <p:nvSpPr>
          <p:cNvPr id="3" name="textruta 2"/>
          <p:cNvSpPr txBox="1"/>
          <p:nvPr/>
        </p:nvSpPr>
        <p:spPr>
          <a:xfrm>
            <a:off x="8115300" y="76200"/>
            <a:ext cx="2209800" cy="307777"/>
          </a:xfrm>
          <a:prstGeom prst="rect">
            <a:avLst/>
          </a:prstGeom>
          <a:noFill/>
        </p:spPr>
        <p:txBody>
          <a:bodyPr wrap="square" rtlCol="0">
            <a:spAutoFit/>
          </a:bodyPr>
          <a:lstStyle/>
          <a:p>
            <a:r>
              <a:rPr lang="en-GB" sz="1400" dirty="0" smtClean="0"/>
              <a:t>Text added by the presenter</a:t>
            </a:r>
            <a:endParaRPr lang="en-GB" sz="1400" dirty="0"/>
          </a:p>
        </p:txBody>
      </p:sp>
    </p:spTree>
    <p:extLst>
      <p:ext uri="{BB962C8B-B14F-4D97-AF65-F5344CB8AC3E}">
        <p14:creationId xmlns:p14="http://schemas.microsoft.com/office/powerpoint/2010/main" val="188808778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051BF6BF-DD7E-44A6-AEEB-4F6A5E704A3C}"/>
              </a:ext>
            </a:extLst>
          </p:cNvPr>
          <p:cNvSpPr>
            <a:spLocks noGrp="1"/>
          </p:cNvSpPr>
          <p:nvPr>
            <p:ph/>
          </p:nvPr>
        </p:nvSpPr>
        <p:spPr>
          <a:xfrm>
            <a:off x="0" y="685800"/>
            <a:ext cx="10287000" cy="4724400"/>
          </a:xfrm>
        </p:spPr>
        <p:txBody>
          <a:bodyPr/>
          <a:lstStyle/>
          <a:p>
            <a:r>
              <a:rPr lang="en-US" sz="2400" b="0" dirty="0">
                <a:solidFill>
                  <a:srgbClr val="FFFF00"/>
                </a:solidFill>
                <a:latin typeface="Comic Sans MS" panose="030F0702030302020204" pitchFamily="66" charset="0"/>
              </a:rPr>
              <a:t>The remarkable correlation of  Sun spot numbers, (SSN), total  solar irradiance (TSI), solar magnetic flux, cosmic ray intensity, production rates of </a:t>
            </a:r>
            <a:r>
              <a:rPr lang="en-US" sz="2000" b="0" dirty="0">
                <a:solidFill>
                  <a:srgbClr val="FFFF00"/>
                </a:solidFill>
                <a:latin typeface="Comic Sans MS" panose="030F0702030302020204" pitchFamily="66" charset="0"/>
              </a:rPr>
              <a:t>14</a:t>
            </a:r>
            <a:r>
              <a:rPr lang="en-US" sz="2400" b="0" dirty="0">
                <a:solidFill>
                  <a:srgbClr val="FFFF00"/>
                </a:solidFill>
                <a:latin typeface="Comic Sans MS" panose="030F0702030302020204" pitchFamily="66" charset="0"/>
              </a:rPr>
              <a:t>C and </a:t>
            </a:r>
            <a:r>
              <a:rPr lang="en-US" sz="2000" b="0" dirty="0">
                <a:solidFill>
                  <a:srgbClr val="FFFF00"/>
                </a:solidFill>
                <a:latin typeface="Comic Sans MS" panose="030F0702030302020204" pitchFamily="66" charset="0"/>
              </a:rPr>
              <a:t>10</a:t>
            </a:r>
            <a:r>
              <a:rPr lang="en-US" sz="2400" b="0" dirty="0">
                <a:solidFill>
                  <a:srgbClr val="FFFF00"/>
                </a:solidFill>
                <a:latin typeface="Comic Sans MS" panose="030F0702030302020204" pitchFamily="66" charset="0"/>
              </a:rPr>
              <a:t>Be, ionization in the atmosphere, cloud production, and global temperature over thousands of years provide geologic evidence for a likely solar cause of climate change.</a:t>
            </a:r>
          </a:p>
          <a:p>
            <a:endParaRPr lang="en-US" sz="2400" b="0" dirty="0">
              <a:solidFill>
                <a:srgbClr val="FFFF00"/>
              </a:solidFill>
              <a:latin typeface="Comic Sans MS" panose="030F0702030302020204" pitchFamily="66" charset="0"/>
            </a:endParaRPr>
          </a:p>
          <a:p>
            <a:r>
              <a:rPr lang="en-US" sz="2400" b="0" dirty="0">
                <a:solidFill>
                  <a:srgbClr val="FFFF00"/>
                </a:solidFill>
                <a:latin typeface="Comic Sans MS" panose="030F0702030302020204" pitchFamily="66" charset="0"/>
              </a:rPr>
              <a:t>Years of debate over solar causes of climate change have remained controversial, and no consensus has been reached. However, the geological evidence presented here is unequivocal and provides a solid basis for interpretation of the cause of climate changes.</a:t>
            </a:r>
          </a:p>
          <a:p>
            <a:pPr>
              <a:spcBef>
                <a:spcPts val="1200"/>
              </a:spcBef>
            </a:pPr>
            <a:endParaRPr lang="en-US" sz="2400" b="0" dirty="0">
              <a:solidFill>
                <a:srgbClr val="FFFF00"/>
              </a:solidFill>
              <a:latin typeface="Comic Sans MS" panose="030F0702030302020204" pitchFamily="66" charset="0"/>
            </a:endParaRPr>
          </a:p>
          <a:p>
            <a:r>
              <a:rPr lang="en-US" sz="2400" b="0" dirty="0">
                <a:solidFill>
                  <a:srgbClr val="FFFF00"/>
                </a:solidFill>
                <a:latin typeface="Comic Sans MS" panose="030F0702030302020204" pitchFamily="66" charset="0"/>
              </a:rPr>
              <a:t>To distinguish the concepts presented here from earlier debates of solar influence, the phrase ‘Geologic Response to Changes in Solar Magnetism’ will be used in this paper. </a:t>
            </a:r>
          </a:p>
          <a:p>
            <a:endParaRPr lang="en-US" sz="2400" b="0" dirty="0">
              <a:solidFill>
                <a:srgbClr val="FFFF00"/>
              </a:solidFill>
              <a:latin typeface="Comic Sans MS" panose="030F0702030302020204" pitchFamily="66" charset="0"/>
            </a:endParaRPr>
          </a:p>
          <a:p>
            <a:endParaRPr lang="en-US" sz="2400" b="0" dirty="0">
              <a:solidFill>
                <a:srgbClr val="FFFF00"/>
              </a:solidFill>
              <a:latin typeface="Comic Sans MS" panose="030F0702030302020204" pitchFamily="66" charset="0"/>
            </a:endParaRPr>
          </a:p>
          <a:p>
            <a:pPr algn="ctr">
              <a:spcBef>
                <a:spcPts val="1200"/>
              </a:spcBef>
            </a:pPr>
            <a:r>
              <a:rPr lang="en-US" sz="2400" b="0" dirty="0">
                <a:latin typeface="Comic Sans MS" panose="030F0702030302020204" pitchFamily="66" charset="0"/>
              </a:rPr>
              <a:t>Decreasing solar magnetic field intensity results in fewer sunspots (SSN) and lower total solar irradiance (TSI). Although SSN and TSI correlate well with global temperature, they are not the </a:t>
            </a:r>
            <a:r>
              <a:rPr lang="en-US" sz="2400" b="0" i="1" u="sng" dirty="0">
                <a:latin typeface="Comic Sans MS" panose="030F0702030302020204" pitchFamily="66" charset="0"/>
              </a:rPr>
              <a:t>cause</a:t>
            </a:r>
            <a:r>
              <a:rPr lang="en-US" sz="2400" b="0" dirty="0">
                <a:latin typeface="Comic Sans MS" panose="030F0702030302020204" pitchFamily="66" charset="0"/>
              </a:rPr>
              <a:t> of climate changes--they are </a:t>
            </a:r>
            <a:r>
              <a:rPr lang="en-US" sz="2400" b="0" i="1" dirty="0">
                <a:latin typeface="Comic Sans MS" panose="030F0702030302020204" pitchFamily="66" charset="0"/>
              </a:rPr>
              <a:t>symptoms</a:t>
            </a:r>
            <a:r>
              <a:rPr lang="en-US" sz="2400" b="0" dirty="0">
                <a:latin typeface="Comic Sans MS" panose="030F0702030302020204" pitchFamily="66" charset="0"/>
              </a:rPr>
              <a:t> of solar magnetic intensity.</a:t>
            </a:r>
          </a:p>
          <a:p>
            <a:pPr algn="ctr">
              <a:spcBef>
                <a:spcPts val="1200"/>
              </a:spcBef>
            </a:pPr>
            <a:r>
              <a:rPr lang="en-US" sz="2400" b="0" dirty="0">
                <a:solidFill>
                  <a:srgbClr val="FFFF00"/>
                </a:solidFill>
                <a:latin typeface="Comic Sans MS" panose="030F0702030302020204" pitchFamily="66" charset="0"/>
              </a:rPr>
              <a:t>Fluctuations of the sun’s magnetic field causes changes in cosmic radiation received by the Earth (measured by production rates of  14C and 10Be), which induce condensation of water vapor to produce clouds that  reflect solar energy, cooling the atmosphere.</a:t>
            </a:r>
            <a:endParaRPr lang="en-US" sz="1600" b="0" dirty="0">
              <a:solidFill>
                <a:srgbClr val="FFFF00"/>
              </a:solidFill>
              <a:latin typeface="Comic Sans MS" panose="030F0702030302020204" pitchFamily="66" charset="0"/>
            </a:endParaRPr>
          </a:p>
          <a:p>
            <a:pPr>
              <a:spcBef>
                <a:spcPts val="1200"/>
              </a:spcBef>
            </a:pPr>
            <a:r>
              <a:rPr lang="en-US" sz="2000" b="0" dirty="0">
                <a:latin typeface="Comic Sans MS" panose="030F0702030302020204" pitchFamily="66" charset="0"/>
              </a:rPr>
              <a:t>14C and 10Be production rates were highest during cool periods and lowest during warm periods, which means that cosmic radiation was highest during cool periods and lowest during warm periods.</a:t>
            </a:r>
          </a:p>
          <a:p>
            <a:pPr>
              <a:spcBef>
                <a:spcPts val="1200"/>
              </a:spcBef>
            </a:pPr>
            <a:r>
              <a:rPr lang="en-US" sz="2000" b="0" dirty="0">
                <a:latin typeface="Comic Sans MS" panose="030F0702030302020204" pitchFamily="66" charset="0"/>
              </a:rPr>
              <a:t>Times of low solar magnetic intensity were cool and times of high solar magnetic intensity were warm.</a:t>
            </a:r>
          </a:p>
          <a:p>
            <a:pPr>
              <a:spcBef>
                <a:spcPts val="600"/>
              </a:spcBef>
            </a:pPr>
            <a:endParaRPr lang="en-US" sz="2400" b="0" dirty="0">
              <a:latin typeface="Comic Sans MS" panose="030F0702030302020204" pitchFamily="66" charset="0"/>
            </a:endParaRPr>
          </a:p>
          <a:p>
            <a:pPr>
              <a:spcBef>
                <a:spcPts val="600"/>
              </a:spcBef>
            </a:pPr>
            <a:r>
              <a:rPr lang="en-US" sz="2400" b="0" dirty="0">
                <a:latin typeface="Comic Sans MS" panose="030F0702030302020204" pitchFamily="66" charset="0"/>
              </a:rPr>
              <a:t>                                                                                                                                                                                                                                                                                                                                                                                                                                                                                                                                                                                                                                                                                                                                                                                                                                                                                                                                                                                                                                                                                                                                                                                                                                                                                                                                                                                                                                                                                                                                                                                                                                                                                                                                                                                                                                                                                                                                                                                                                                                                                                                                                                                                                                                                                                                                                                                                                                                                                                                                                                                                                                                                                                                                                                                                                                                                                                                                                                                                                                                                                                                                                                                                                                                                                                                                                                                                                                                                                                                                                                                                                                                                                                                                                                                                                                                                                                                                                                                                                                                                                                                                                                                                                                                                                                                                                                                                                                                                                                                                                                                                                                                                                                                                                                                                                                                                                                                                                                                                                                                                                                                                                                                                                                                                                                                                                                                                                                                                                                                                                                                                                                                                                                                                                                                                                                                                                                                                                                                                                                                                                                                                                                                                                                                                                                                                                                                                                                                                                                                                                                                                                                                                                                                                                                                                                                                                                                                                                                                                                                                                                                                                                                                                                                                                                                                                                                                                                                                                                                                                                                                                                                                                                                                                                                                                                                                                                                                                                                                                                                                                                                                                                                                                                                                                                                                                                                                                                                                                                                                                                                                                                                                                                                                                                                                                                                                                                                                                                                                                                                                                                                                                                                                                                                                                                                                                                                                                                                                                                                                                                                                                                                                                                                                                                                                                                                                                                                                                                                                                                                                                                                                                                                                                                                                                                                                                                                                                                                                                                                                                                                                                                                                                                                                                                                                                                                                                                                                                                                                                                                                                                                                                                                                                                                                                                                                                                                                                                                                                                                                                                                                                                                                                                                                                                                                                                                                                                                                                                                                                                                                                                                                                                                                                                                                                                                                                                                                                                                                                                                                                                                                                                                                                                                                                                                                                                                                                                                                                                                                                                                                                                                                                                                                                                                                                                                                                                                                                                                                                                                                                                                                                                                                                                                                                                                                                                                                                                                                                                                                                                                                                                                                                                                                                                                                                                                                                                                                                                                                                                                                                                                                                                                                                                                                                                                                                                                                                                                                                                                                                                                                                                                                                                                                                                                                                                                                                                                                                                                                                                                                                                                                                                                                                                                                                                                                                                                                                                                                                                                                                                                                                                                                                                                                                                                                                                                                                                                                                                                                                                                                                                                                                                                                                                                                                                                                                                                                                                                                                                                                                                                                                                                                                                                                                                                                                                                                                                                                                                                                                                                                                                                                                                                                                                                                                                                                                                                                                                                                                                                                                                                                                                                                                                                                                                                                                                                                                                                                                                                                                                                                                                                                                                                                                                                                                                                                                                                                                                                                                                                                                                                                                                                                                                                                                                                                                                                                                                                                                                                                                                                                                                                                                                                                                                                                                                                                                                                                                                                                                                                                                                                                                                                                                                                                                                                                                                                                                                                                                                                                                                                                                                                                                                                                                                                                                                                                                                                                                                                                                                                                                                                                                                                                                                                                                                                                                                                                                                                                                                                                                                                                                                                                                                                                                                                                                                                                                                                                                                                                                                                                                                                                                                                                                                                                                                                                                                                                                                                                                                                                                                                                                                                                                                                                                                                                                                                                                                                                                                                                                                                                                                                                                                                                                                                                                                                                                                                                                                                                                                                                                                                                                                                                                                                                                                                                                                                                                                                                                                                                                                                                                                                                                                                                                                                                                                                                                                                                                                                                                                                                                                                                                                                                                                                                                                                                                                                                                                                                                                                                                                                                                                                                                                                                                                                                                                                                                                                                                                                                                                                                                                                                                                                                                                                                                                                                                                                                                                                     </a:t>
            </a:r>
          </a:p>
        </p:txBody>
      </p:sp>
      <p:sp>
        <p:nvSpPr>
          <p:cNvPr id="3" name="TextBox 2">
            <a:extLst>
              <a:ext uri="{FF2B5EF4-FFF2-40B4-BE49-F238E27FC236}">
                <a16:creationId xmlns="" xmlns:a16="http://schemas.microsoft.com/office/drawing/2014/main" id="{3519F145-B7C5-4113-AFA9-C148FD7985BA}"/>
              </a:ext>
            </a:extLst>
          </p:cNvPr>
          <p:cNvSpPr txBox="1"/>
          <p:nvPr/>
        </p:nvSpPr>
        <p:spPr>
          <a:xfrm>
            <a:off x="495300" y="117231"/>
            <a:ext cx="9020175" cy="461665"/>
          </a:xfrm>
          <a:prstGeom prst="rect">
            <a:avLst/>
          </a:prstGeom>
          <a:noFill/>
        </p:spPr>
        <p:txBody>
          <a:bodyPr wrap="square" rtlCol="0">
            <a:spAutoFit/>
          </a:bodyPr>
          <a:lstStyle/>
          <a:p>
            <a:pPr algn="ctr"/>
            <a:endParaRPr lang="en-US" dirty="0">
              <a:latin typeface="Comic Sans MS" panose="030F0702030302020204" pitchFamily="66" charset="0"/>
            </a:endParaRPr>
          </a:p>
        </p:txBody>
      </p:sp>
    </p:spTree>
    <p:extLst>
      <p:ext uri="{BB962C8B-B14F-4D97-AF65-F5344CB8AC3E}">
        <p14:creationId xmlns:p14="http://schemas.microsoft.com/office/powerpoint/2010/main" val="175154830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 xmlns:a16="http://schemas.microsoft.com/office/drawing/2014/main" id="{AF0FFD11-02C7-433B-B671-BAAD50847712}"/>
              </a:ext>
            </a:extLst>
          </p:cNvPr>
          <p:cNvPicPr>
            <a:picLocks noGrp="1" noChangeAspect="1"/>
          </p:cNvPicPr>
          <p:nvPr>
            <p:ph/>
          </p:nvPr>
        </p:nvPicPr>
        <p:blipFill>
          <a:blip r:embed="rId2"/>
          <a:stretch>
            <a:fillRect/>
          </a:stretch>
        </p:blipFill>
        <p:spPr>
          <a:xfrm>
            <a:off x="28315" y="762000"/>
            <a:ext cx="10230369" cy="6096001"/>
          </a:xfrm>
          <a:prstGeom prst="rect">
            <a:avLst/>
          </a:prstGeom>
        </p:spPr>
      </p:pic>
      <p:sp>
        <p:nvSpPr>
          <p:cNvPr id="2" name="TextBox 1">
            <a:extLst>
              <a:ext uri="{FF2B5EF4-FFF2-40B4-BE49-F238E27FC236}">
                <a16:creationId xmlns="" xmlns:a16="http://schemas.microsoft.com/office/drawing/2014/main" id="{28C39E97-602C-4DEF-926C-B1A48357B1A2}"/>
              </a:ext>
            </a:extLst>
          </p:cNvPr>
          <p:cNvSpPr txBox="1"/>
          <p:nvPr/>
        </p:nvSpPr>
        <p:spPr>
          <a:xfrm>
            <a:off x="1028700" y="152400"/>
            <a:ext cx="8534400" cy="457200"/>
          </a:xfrm>
          <a:prstGeom prst="rect">
            <a:avLst/>
          </a:prstGeom>
          <a:noFill/>
        </p:spPr>
        <p:txBody>
          <a:bodyPr wrap="square" rtlCol="0">
            <a:spAutoFit/>
          </a:bodyPr>
          <a:lstStyle/>
          <a:p>
            <a:r>
              <a:rPr lang="en-US" dirty="0">
                <a:latin typeface="Comic Sans MS" panose="030F0702030302020204" pitchFamily="66" charset="0"/>
              </a:rPr>
              <a:t>The Little Ice multiple cold periods from 1300 to 1980</a:t>
            </a:r>
          </a:p>
        </p:txBody>
      </p:sp>
    </p:spTree>
    <p:extLst>
      <p:ext uri="{BB962C8B-B14F-4D97-AF65-F5344CB8AC3E}">
        <p14:creationId xmlns:p14="http://schemas.microsoft.com/office/powerpoint/2010/main" val="109740040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11DC1618-4450-4116-A178-6CB711FD15AB}"/>
              </a:ext>
            </a:extLst>
          </p:cNvPr>
          <p:cNvPicPr>
            <a:picLocks noGrp="1" noChangeAspect="1"/>
          </p:cNvPicPr>
          <p:nvPr>
            <p:ph/>
          </p:nvPr>
        </p:nvPicPr>
        <p:blipFill>
          <a:blip r:embed="rId2">
            <a:extLst>
              <a:ext uri="{28A0092B-C50C-407E-A947-70E740481C1C}">
                <a14:useLocalDpi xmlns:a14="http://schemas.microsoft.com/office/drawing/2010/main" val="0"/>
              </a:ext>
            </a:extLst>
          </a:blip>
          <a:stretch>
            <a:fillRect/>
          </a:stretch>
        </p:blipFill>
        <p:spPr>
          <a:xfrm>
            <a:off x="1257300" y="1499447"/>
            <a:ext cx="7772400" cy="5330299"/>
          </a:xfrm>
        </p:spPr>
      </p:pic>
      <p:sp>
        <p:nvSpPr>
          <p:cNvPr id="3" name="TextBox 2">
            <a:extLst>
              <a:ext uri="{FF2B5EF4-FFF2-40B4-BE49-F238E27FC236}">
                <a16:creationId xmlns="" xmlns:a16="http://schemas.microsoft.com/office/drawing/2014/main" id="{4C628568-DDC1-4882-92E8-F394DCF40F0F}"/>
              </a:ext>
            </a:extLst>
          </p:cNvPr>
          <p:cNvSpPr txBox="1"/>
          <p:nvPr/>
        </p:nvSpPr>
        <p:spPr>
          <a:xfrm>
            <a:off x="76200" y="0"/>
            <a:ext cx="10134600" cy="1446550"/>
          </a:xfrm>
          <a:prstGeom prst="rect">
            <a:avLst/>
          </a:prstGeom>
          <a:noFill/>
        </p:spPr>
        <p:txBody>
          <a:bodyPr wrap="square" rtlCol="0">
            <a:spAutoFit/>
          </a:bodyPr>
          <a:lstStyle/>
          <a:p>
            <a:pPr algn="ctr"/>
            <a:r>
              <a:rPr lang="en-US" sz="4400" dirty="0">
                <a:latin typeface="Comic Sans MS" panose="030F0702030302020204" pitchFamily="66" charset="0"/>
              </a:rPr>
              <a:t> ‘Geologic Response to Changes in Solar Magnetism’</a:t>
            </a:r>
          </a:p>
        </p:txBody>
      </p:sp>
    </p:spTree>
    <p:extLst>
      <p:ext uri="{BB962C8B-B14F-4D97-AF65-F5344CB8AC3E}">
        <p14:creationId xmlns:p14="http://schemas.microsoft.com/office/powerpoint/2010/main" val="78067180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4EF6F138-9BE2-473F-A237-08EB9EA25646}"/>
              </a:ext>
            </a:extLst>
          </p:cNvPr>
          <p:cNvSpPr>
            <a:spLocks noGrp="1"/>
          </p:cNvSpPr>
          <p:nvPr>
            <p:ph/>
          </p:nvPr>
        </p:nvSpPr>
        <p:spPr>
          <a:xfrm>
            <a:off x="495300" y="1752600"/>
            <a:ext cx="10172700" cy="5486400"/>
          </a:xfrm>
        </p:spPr>
        <p:txBody>
          <a:bodyPr/>
          <a:lstStyle/>
          <a:p>
            <a:r>
              <a:rPr lang="en-US" sz="3200" b="0" dirty="0">
                <a:latin typeface="Comic Sans MS" panose="030F0702030302020204" pitchFamily="66" charset="0"/>
              </a:rPr>
              <a:t>Number of sun spots (SSN)</a:t>
            </a:r>
          </a:p>
          <a:p>
            <a:r>
              <a:rPr lang="en-US" sz="3200" b="0" dirty="0">
                <a:latin typeface="Comic Sans MS" panose="030F0702030302020204" pitchFamily="66" charset="0"/>
              </a:rPr>
              <a:t>Total solar irradiance (TSI)</a:t>
            </a:r>
          </a:p>
          <a:p>
            <a:r>
              <a:rPr lang="en-US" sz="3200" b="0" dirty="0">
                <a:latin typeface="Comic Sans MS" panose="030F0702030302020204" pitchFamily="66" charset="0"/>
              </a:rPr>
              <a:t>Strength of the solar magnetic field</a:t>
            </a:r>
          </a:p>
          <a:p>
            <a:r>
              <a:rPr lang="en-US" sz="3200" b="0" dirty="0">
                <a:latin typeface="Comic Sans MS" panose="030F0702030302020204" pitchFamily="66" charset="0"/>
              </a:rPr>
              <a:t>Cosmic radiation</a:t>
            </a:r>
          </a:p>
          <a:p>
            <a:r>
              <a:rPr lang="en-US" sz="3200" b="0" dirty="0">
                <a:latin typeface="Comic Sans MS" panose="030F0702030302020204" pitchFamily="66" charset="0"/>
              </a:rPr>
              <a:t>Cloud cover</a:t>
            </a:r>
          </a:p>
          <a:p>
            <a:r>
              <a:rPr lang="en-US" sz="3200" b="0" dirty="0">
                <a:latin typeface="Comic Sans MS" panose="030F0702030302020204" pitchFamily="66" charset="0"/>
              </a:rPr>
              <a:t>Global temperature</a:t>
            </a:r>
          </a:p>
          <a:p>
            <a:endParaRPr lang="en-US" sz="3200" b="0" dirty="0">
              <a:latin typeface="Comic Sans MS" panose="030F0702030302020204" pitchFamily="66" charset="0"/>
            </a:endParaRPr>
          </a:p>
          <a:p>
            <a:endParaRPr lang="en-US" b="0" dirty="0">
              <a:latin typeface="Comic Sans MS" panose="030F0702030302020204" pitchFamily="66" charset="0"/>
            </a:endParaRPr>
          </a:p>
        </p:txBody>
      </p:sp>
      <p:sp>
        <p:nvSpPr>
          <p:cNvPr id="4" name="TextBox 3">
            <a:extLst>
              <a:ext uri="{FF2B5EF4-FFF2-40B4-BE49-F238E27FC236}">
                <a16:creationId xmlns="" xmlns:a16="http://schemas.microsoft.com/office/drawing/2014/main" id="{45C89F6B-489F-4429-9DD2-4BF6F476C7A5}"/>
              </a:ext>
            </a:extLst>
          </p:cNvPr>
          <p:cNvSpPr txBox="1"/>
          <p:nvPr/>
        </p:nvSpPr>
        <p:spPr>
          <a:xfrm>
            <a:off x="723900" y="274433"/>
            <a:ext cx="8458200" cy="584775"/>
          </a:xfrm>
          <a:prstGeom prst="rect">
            <a:avLst/>
          </a:prstGeom>
          <a:noFill/>
        </p:spPr>
        <p:txBody>
          <a:bodyPr wrap="square" rtlCol="0">
            <a:spAutoFit/>
          </a:bodyPr>
          <a:lstStyle/>
          <a:p>
            <a:pPr algn="ctr"/>
            <a:r>
              <a:rPr lang="en-US" sz="3200" dirty="0">
                <a:solidFill>
                  <a:srgbClr val="FFFF00"/>
                </a:solidFill>
                <a:latin typeface="Comic Sans MS" panose="030F0702030302020204" pitchFamily="66" charset="0"/>
              </a:rPr>
              <a:t> Factors</a:t>
            </a:r>
          </a:p>
        </p:txBody>
      </p:sp>
    </p:spTree>
    <p:extLst>
      <p:ext uri="{BB962C8B-B14F-4D97-AF65-F5344CB8AC3E}">
        <p14:creationId xmlns:p14="http://schemas.microsoft.com/office/powerpoint/2010/main" val="2450565567"/>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 xmlns:a16="http://schemas.microsoft.com/office/drawing/2014/main" id="{8A32ECB9-1AE4-4E1C-8A0F-547266C14AB8}"/>
              </a:ext>
            </a:extLst>
          </p:cNvPr>
          <p:cNvSpPr>
            <a:spLocks noGrp="1"/>
          </p:cNvSpPr>
          <p:nvPr>
            <p:ph/>
          </p:nvPr>
        </p:nvSpPr>
        <p:spPr>
          <a:xfrm>
            <a:off x="0" y="584775"/>
            <a:ext cx="10248900" cy="6096000"/>
          </a:xfrm>
        </p:spPr>
        <p:txBody>
          <a:bodyPr/>
          <a:lstStyle/>
          <a:p>
            <a:r>
              <a:rPr lang="en-US" dirty="0"/>
              <a:t> </a:t>
            </a:r>
            <a:r>
              <a:rPr lang="en-US" sz="2400" b="0" dirty="0">
                <a:solidFill>
                  <a:srgbClr val="FFFF00"/>
                </a:solidFill>
                <a:latin typeface="Comic Sans MS" panose="030F0702030302020204" pitchFamily="66" charset="0"/>
              </a:rPr>
              <a:t>Number of sun spots (SSN)</a:t>
            </a:r>
          </a:p>
          <a:p>
            <a:pPr lvl="1">
              <a:spcBef>
                <a:spcPts val="300"/>
              </a:spcBef>
            </a:pPr>
            <a:r>
              <a:rPr lang="en-US" sz="2400" b="0" dirty="0">
                <a:latin typeface="Comic Sans MS" panose="030F0702030302020204" pitchFamily="66" charset="0"/>
              </a:rPr>
              <a:t>Good correlation of SSN with global temperature.</a:t>
            </a:r>
          </a:p>
          <a:p>
            <a:pPr lvl="1">
              <a:spcBef>
                <a:spcPts val="300"/>
              </a:spcBef>
            </a:pPr>
            <a:r>
              <a:rPr lang="en-US" sz="2400" b="0" dirty="0">
                <a:latin typeface="Comic Sans MS" panose="030F0702030302020204" pitchFamily="66" charset="0"/>
              </a:rPr>
              <a:t>Sun spots are a result of localized magnetic fields on the sun.</a:t>
            </a:r>
          </a:p>
          <a:p>
            <a:pPr lvl="1">
              <a:spcBef>
                <a:spcPts val="300"/>
              </a:spcBef>
            </a:pPr>
            <a:r>
              <a:rPr lang="en-US" sz="2400" b="0" dirty="0">
                <a:latin typeface="Comic Sans MS" panose="030F0702030302020204" pitchFamily="66" charset="0"/>
              </a:rPr>
              <a:t>Sun spots are the effect of solar magnetic fields but are not the </a:t>
            </a:r>
            <a:r>
              <a:rPr lang="en-US" sz="2400" b="0" i="1" u="sng" dirty="0">
                <a:latin typeface="Comic Sans MS" panose="030F0702030302020204" pitchFamily="66" charset="0"/>
              </a:rPr>
              <a:t>cause</a:t>
            </a:r>
            <a:r>
              <a:rPr lang="en-US" sz="2400" b="0" dirty="0">
                <a:latin typeface="Comic Sans MS" panose="030F0702030302020204" pitchFamily="66" charset="0"/>
              </a:rPr>
              <a:t> of climate change.</a:t>
            </a:r>
            <a:endParaRPr lang="en-US" sz="2400" dirty="0"/>
          </a:p>
          <a:p>
            <a:pPr>
              <a:spcBef>
                <a:spcPts val="300"/>
              </a:spcBef>
            </a:pPr>
            <a:r>
              <a:rPr lang="en-US" sz="3200" b="0" dirty="0">
                <a:latin typeface="Comic Sans MS" panose="030F0702030302020204" pitchFamily="66" charset="0"/>
              </a:rPr>
              <a:t> </a:t>
            </a:r>
            <a:r>
              <a:rPr lang="en-US" sz="2400" b="0" dirty="0">
                <a:solidFill>
                  <a:srgbClr val="FFFF00"/>
                </a:solidFill>
                <a:latin typeface="Comic Sans MS" panose="030F0702030302020204" pitchFamily="66" charset="0"/>
              </a:rPr>
              <a:t>Changes in total solar irradiance (TSI). </a:t>
            </a:r>
          </a:p>
          <a:p>
            <a:pPr lvl="1">
              <a:spcBef>
                <a:spcPts val="300"/>
              </a:spcBef>
            </a:pPr>
            <a:r>
              <a:rPr lang="en-US" sz="2400" b="0" dirty="0">
                <a:latin typeface="Comic Sans MS" panose="030F0702030302020204" pitchFamily="66" charset="0"/>
              </a:rPr>
              <a:t>TSI is solar energy per unit area at the Earth’s surface</a:t>
            </a:r>
          </a:p>
          <a:p>
            <a:pPr lvl="1">
              <a:spcBef>
                <a:spcPts val="300"/>
              </a:spcBef>
            </a:pPr>
            <a:r>
              <a:rPr lang="en-US" sz="2400" b="0" dirty="0">
                <a:latin typeface="Comic Sans MS" panose="030F0702030302020204" pitchFamily="66" charset="0"/>
              </a:rPr>
              <a:t>Strong correlation between TSI and global temperature, not  strong enough to affect global temperature.</a:t>
            </a:r>
          </a:p>
          <a:p>
            <a:pPr>
              <a:spcBef>
                <a:spcPts val="600"/>
              </a:spcBef>
            </a:pPr>
            <a:r>
              <a:rPr lang="en-US" sz="3200" b="0" dirty="0">
                <a:latin typeface="Comic Sans MS" panose="030F0702030302020204" pitchFamily="66" charset="0"/>
              </a:rPr>
              <a:t> </a:t>
            </a:r>
            <a:r>
              <a:rPr lang="en-US" sz="2400" b="0" dirty="0">
                <a:solidFill>
                  <a:srgbClr val="FFFF00"/>
                </a:solidFill>
                <a:latin typeface="Comic Sans MS" panose="030F0702030302020204" pitchFamily="66" charset="0"/>
              </a:rPr>
              <a:t>Solar magnetic field</a:t>
            </a:r>
          </a:p>
          <a:p>
            <a:pPr lvl="1">
              <a:spcBef>
                <a:spcPts val="300"/>
              </a:spcBef>
            </a:pPr>
            <a:r>
              <a:rPr lang="en-US" sz="2400" b="0" dirty="0">
                <a:latin typeface="Comic Sans MS" panose="030F0702030302020204" pitchFamily="66" charset="0"/>
              </a:rPr>
              <a:t>Controls the amount of cosmic radiation received by the Earth</a:t>
            </a:r>
          </a:p>
          <a:p>
            <a:pPr lvl="1">
              <a:spcBef>
                <a:spcPts val="300"/>
              </a:spcBef>
            </a:pPr>
            <a:r>
              <a:rPr lang="en-US" sz="2400" b="0" dirty="0">
                <a:latin typeface="Comic Sans MS" panose="030F0702030302020204" pitchFamily="66" charset="0"/>
              </a:rPr>
              <a:t>Grand solar maxima and minimum affect global climate </a:t>
            </a:r>
          </a:p>
          <a:p>
            <a:pPr>
              <a:spcBef>
                <a:spcPts val="300"/>
              </a:spcBef>
            </a:pPr>
            <a:r>
              <a:rPr lang="en-US" sz="3200" b="0" dirty="0">
                <a:latin typeface="Comic Sans MS" panose="030F0702030302020204" pitchFamily="66" charset="0"/>
              </a:rPr>
              <a:t> </a:t>
            </a:r>
            <a:r>
              <a:rPr lang="en-US" sz="2400" b="0" dirty="0">
                <a:solidFill>
                  <a:srgbClr val="FFFF00"/>
                </a:solidFill>
                <a:latin typeface="Comic Sans MS" panose="030F0702030302020204" pitchFamily="66" charset="0"/>
              </a:rPr>
              <a:t>Cosmic radiation</a:t>
            </a:r>
            <a:r>
              <a:rPr lang="en-US" sz="2800" b="0" dirty="0">
                <a:solidFill>
                  <a:srgbClr val="FFFF00"/>
                </a:solidFill>
                <a:latin typeface="Comic Sans MS" panose="030F0702030302020204" pitchFamily="66" charset="0"/>
              </a:rPr>
              <a:t> </a:t>
            </a:r>
          </a:p>
          <a:p>
            <a:pPr lvl="1">
              <a:spcBef>
                <a:spcPts val="300"/>
              </a:spcBef>
            </a:pPr>
            <a:r>
              <a:rPr lang="en-US" sz="2400" b="0" dirty="0">
                <a:latin typeface="Comic Sans MS" panose="030F0702030302020204" pitchFamily="66" charset="0"/>
              </a:rPr>
              <a:t>Varies with the strength of the solar magnetic field.</a:t>
            </a:r>
          </a:p>
        </p:txBody>
      </p:sp>
      <p:sp>
        <p:nvSpPr>
          <p:cNvPr id="4" name="TextBox 3">
            <a:extLst>
              <a:ext uri="{FF2B5EF4-FFF2-40B4-BE49-F238E27FC236}">
                <a16:creationId xmlns="" xmlns:a16="http://schemas.microsoft.com/office/drawing/2014/main" id="{26A7D9F7-6E5C-43E4-86BD-4659A06B6AF9}"/>
              </a:ext>
            </a:extLst>
          </p:cNvPr>
          <p:cNvSpPr txBox="1"/>
          <p:nvPr/>
        </p:nvSpPr>
        <p:spPr>
          <a:xfrm>
            <a:off x="266700" y="0"/>
            <a:ext cx="9372600" cy="584775"/>
          </a:xfrm>
          <a:prstGeom prst="rect">
            <a:avLst/>
          </a:prstGeom>
          <a:noFill/>
        </p:spPr>
        <p:txBody>
          <a:bodyPr wrap="square" rtlCol="0">
            <a:spAutoFit/>
          </a:bodyPr>
          <a:lstStyle/>
          <a:p>
            <a:pPr algn="ctr"/>
            <a:r>
              <a:rPr lang="en-US" sz="3200" dirty="0">
                <a:solidFill>
                  <a:srgbClr val="FFFF00"/>
                </a:solidFill>
                <a:latin typeface="Comic Sans MS" panose="030F0702030302020204" pitchFamily="66" charset="0"/>
              </a:rPr>
              <a:t>Possible influence of the sun</a:t>
            </a:r>
          </a:p>
        </p:txBody>
      </p:sp>
    </p:spTree>
    <p:extLst>
      <p:ext uri="{BB962C8B-B14F-4D97-AF65-F5344CB8AC3E}">
        <p14:creationId xmlns:p14="http://schemas.microsoft.com/office/powerpoint/2010/main" val="380595042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2"/>
          <p:cNvPicPr>
            <a:picLocks noGrp="1" noChangeAspect="1"/>
          </p:cNvPicPr>
          <p:nvPr>
            <p:ph/>
          </p:nvPr>
        </p:nvPicPr>
        <p:blipFill>
          <a:blip r:embed="rId2">
            <a:extLst>
              <a:ext uri="{28A0092B-C50C-407E-A947-70E740481C1C}">
                <a14:useLocalDpi xmlns:a14="http://schemas.microsoft.com/office/drawing/2010/main" val="0"/>
              </a:ext>
            </a:extLst>
          </a:blip>
          <a:srcRect/>
          <a:stretch>
            <a:fillRect/>
          </a:stretch>
        </p:blipFill>
        <p:spPr>
          <a:xfrm>
            <a:off x="-45826" y="990600"/>
            <a:ext cx="10332826" cy="5867400"/>
          </a:xfrm>
        </p:spPr>
      </p:pic>
      <p:sp>
        <p:nvSpPr>
          <p:cNvPr id="2" name="TextBox 1">
            <a:extLst>
              <a:ext uri="{FF2B5EF4-FFF2-40B4-BE49-F238E27FC236}">
                <a16:creationId xmlns="" xmlns:a16="http://schemas.microsoft.com/office/drawing/2014/main" id="{366CFD5B-07A5-4B36-A7B9-9CBC0E0566D2}"/>
              </a:ext>
            </a:extLst>
          </p:cNvPr>
          <p:cNvSpPr txBox="1"/>
          <p:nvPr/>
        </p:nvSpPr>
        <p:spPr>
          <a:xfrm>
            <a:off x="2171700" y="69176"/>
            <a:ext cx="6096000" cy="707886"/>
          </a:xfrm>
          <a:prstGeom prst="rect">
            <a:avLst/>
          </a:prstGeom>
          <a:noFill/>
        </p:spPr>
        <p:txBody>
          <a:bodyPr wrap="square" rtlCol="0">
            <a:spAutoFit/>
          </a:bodyPr>
          <a:lstStyle/>
          <a:p>
            <a:r>
              <a:rPr lang="en-US" sz="4000" dirty="0">
                <a:latin typeface="Comic Sans MS" panose="030F0702030302020204" pitchFamily="66" charset="0"/>
              </a:rPr>
              <a:t>The role of sunspots </a:t>
            </a: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CC99FF"/>
        </a:accent2>
        <a:accent3>
          <a:srgbClr val="ADADFF"/>
        </a:accent3>
        <a:accent4>
          <a:srgbClr val="DADADA"/>
        </a:accent4>
        <a:accent5>
          <a:srgbClr val="AAE2E2"/>
        </a:accent5>
        <a:accent6>
          <a:srgbClr val="B98AE7"/>
        </a:accent6>
        <a:hlink>
          <a:srgbClr val="6600CC"/>
        </a:hlink>
        <a:folHlink>
          <a:srgbClr val="66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868686"/>
        </a:accent2>
        <a:accent3>
          <a:srgbClr val="FFFFFF"/>
        </a:accent3>
        <a:accent4>
          <a:srgbClr val="000000"/>
        </a:accent4>
        <a:accent5>
          <a:srgbClr val="D5D5D5"/>
        </a:accent5>
        <a:accent6>
          <a:srgbClr val="797979"/>
        </a:accent6>
        <a:hlink>
          <a:srgbClr val="5F5F5F"/>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C:\MSOFFICE\Templates\Presentation Designs\Azure.pot</Template>
  <TotalTime>141378</TotalTime>
  <Words>1269</Words>
  <Application>Microsoft Macintosh PowerPoint</Application>
  <PresentationFormat>35 mm-diabilder</PresentationFormat>
  <Paragraphs>130</Paragraphs>
  <Slides>33</Slides>
  <Notes>12</Notes>
  <HiddenSlides>0</HiddenSlides>
  <MMClips>0</MMClips>
  <ScaleCrop>false</ScaleCrop>
  <HeadingPairs>
    <vt:vector size="4" baseType="variant">
      <vt:variant>
        <vt:lpstr>Tema</vt:lpstr>
      </vt:variant>
      <vt:variant>
        <vt:i4>1</vt:i4>
      </vt:variant>
      <vt:variant>
        <vt:lpstr>Bildrubriker</vt:lpstr>
      </vt:variant>
      <vt:variant>
        <vt:i4>33</vt:i4>
      </vt:variant>
    </vt:vector>
  </HeadingPairs>
  <TitlesOfParts>
    <vt:vector size="34" baseType="lpstr">
      <vt:lpstr>Azure</vt:lpstr>
      <vt:lpstr>PowerPoint-presentation</vt:lpstr>
      <vt:lpstr>PowerPoint-presentation</vt:lpstr>
      <vt:lpstr>  Cause of the Ice Little Age and Climate Changes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When sun spots are low, temperatures are low</vt:lpstr>
      <vt:lpstr>PowerPoint-presentation</vt:lpstr>
      <vt:lpstr>WHEN SSN IS HIGH, TSI IS HIGH. WHEN SSN IS LOW, TSI IS LOW</vt:lpstr>
      <vt:lpstr>PowerPoint-presentation</vt:lpstr>
      <vt:lpstr>PowerPoint-presentation</vt:lpstr>
      <vt:lpstr>PowerPoint-presentation</vt:lpstr>
      <vt:lpstr>From 1480 to 2000, whenever irradiance was low, temperatures were low</vt:lpstr>
      <vt:lpstr>SSN and TSI are not the cause of global temperature changes. </vt:lpstr>
      <vt:lpstr>PowerPoint-presentation</vt:lpstr>
      <vt:lpstr>PowerPoint-presentation</vt:lpstr>
      <vt:lpstr>PowerPoint-presentation</vt:lpstr>
      <vt:lpstr>PowerPoint-presentation</vt:lpstr>
      <vt:lpstr>PowerPoint-presentation</vt:lpstr>
      <vt:lpstr>PowerPoint-presentation</vt:lpstr>
      <vt:lpstr>During the Medieval Warm Period (900-1300 AD) crops flourished and many great cathedrals were built.  In the year 1300, the climate suddenly turned bitter cold and the Little Ice Age began. Crops failed repeatedly, bringing great famines. Roughly half of the population Europe died of starvation and disease </vt:lpstr>
      <vt:lpstr>PowerPoint-presentation</vt:lpstr>
      <vt:lpstr>PowerPoint-presentation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dc:title>
  <dc:creator>dBunny</dc:creator>
  <cp:lastModifiedBy>Mörner Nils Axel</cp:lastModifiedBy>
  <cp:revision>1471</cp:revision>
  <dcterms:created xsi:type="dcterms:W3CDTF">1995-06-02T22:19:30Z</dcterms:created>
  <dcterms:modified xsi:type="dcterms:W3CDTF">2018-09-14T09:24:04Z</dcterms:modified>
</cp:coreProperties>
</file>