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60" r:id="rId3"/>
    <p:sldId id="579" r:id="rId4"/>
    <p:sldId id="645" r:id="rId5"/>
    <p:sldId id="625" r:id="rId6"/>
    <p:sldId id="328" r:id="rId7"/>
    <p:sldId id="575" r:id="rId8"/>
    <p:sldId id="576" r:id="rId9"/>
    <p:sldId id="578" r:id="rId10"/>
    <p:sldId id="580" r:id="rId11"/>
    <p:sldId id="577" r:id="rId12"/>
    <p:sldId id="624" r:id="rId13"/>
    <p:sldId id="258" r:id="rId14"/>
    <p:sldId id="333" r:id="rId15"/>
    <p:sldId id="334" r:id="rId16"/>
    <p:sldId id="335" r:id="rId17"/>
    <p:sldId id="336" r:id="rId18"/>
    <p:sldId id="337" r:id="rId19"/>
    <p:sldId id="338" r:id="rId20"/>
    <p:sldId id="287" r:id="rId21"/>
    <p:sldId id="452" r:id="rId22"/>
    <p:sldId id="531" r:id="rId23"/>
    <p:sldId id="532" r:id="rId24"/>
    <p:sldId id="533" r:id="rId25"/>
    <p:sldId id="534" r:id="rId26"/>
    <p:sldId id="535" r:id="rId27"/>
    <p:sldId id="536" r:id="rId28"/>
    <p:sldId id="537" r:id="rId29"/>
    <p:sldId id="538" r:id="rId30"/>
    <p:sldId id="635" r:id="rId31"/>
    <p:sldId id="644" r:id="rId32"/>
    <p:sldId id="637" r:id="rId33"/>
    <p:sldId id="638" r:id="rId34"/>
    <p:sldId id="609" r:id="rId35"/>
    <p:sldId id="653" r:id="rId36"/>
    <p:sldId id="603" r:id="rId37"/>
    <p:sldId id="604" r:id="rId38"/>
    <p:sldId id="299" r:id="rId39"/>
    <p:sldId id="605" r:id="rId40"/>
    <p:sldId id="654" r:id="rId41"/>
    <p:sldId id="300" r:id="rId42"/>
    <p:sldId id="606" r:id="rId43"/>
    <p:sldId id="294" r:id="rId44"/>
    <p:sldId id="607" r:id="rId45"/>
    <p:sldId id="655" r:id="rId46"/>
    <p:sldId id="282" r:id="rId47"/>
    <p:sldId id="285" r:id="rId48"/>
    <p:sldId id="286" r:id="rId49"/>
    <p:sldId id="608" r:id="rId50"/>
    <p:sldId id="288" r:id="rId51"/>
    <p:sldId id="284" r:id="rId52"/>
    <p:sldId id="289" r:id="rId53"/>
    <p:sldId id="290" r:id="rId54"/>
    <p:sldId id="291" r:id="rId55"/>
    <p:sldId id="264" r:id="rId56"/>
    <p:sldId id="626" r:id="rId57"/>
    <p:sldId id="512" r:id="rId58"/>
    <p:sldId id="639" r:id="rId59"/>
    <p:sldId id="380" r:id="rId60"/>
    <p:sldId id="581" r:id="rId61"/>
    <p:sldId id="582" r:id="rId62"/>
    <p:sldId id="583" r:id="rId63"/>
    <p:sldId id="584" r:id="rId64"/>
    <p:sldId id="585" r:id="rId65"/>
    <p:sldId id="586" r:id="rId66"/>
    <p:sldId id="628" r:id="rId67"/>
    <p:sldId id="619" r:id="rId68"/>
    <p:sldId id="553" r:id="rId69"/>
    <p:sldId id="630" r:id="rId70"/>
    <p:sldId id="629" r:id="rId71"/>
    <p:sldId id="646" r:id="rId72"/>
    <p:sldId id="621" r:id="rId73"/>
    <p:sldId id="623" r:id="rId74"/>
    <p:sldId id="643" r:id="rId75"/>
    <p:sldId id="622" r:id="rId76"/>
    <p:sldId id="632" r:id="rId77"/>
    <p:sldId id="572" r:id="rId78"/>
    <p:sldId id="648" r:id="rId79"/>
    <p:sldId id="652" r:id="rId80"/>
    <p:sldId id="650" r:id="rId81"/>
    <p:sldId id="651" r:id="rId82"/>
    <p:sldId id="649" r:id="rId83"/>
    <p:sldId id="611" r:id="rId84"/>
    <p:sldId id="318" r:id="rId85"/>
    <p:sldId id="319" r:id="rId86"/>
    <p:sldId id="610" r:id="rId87"/>
    <p:sldId id="614" r:id="rId88"/>
    <p:sldId id="615" r:id="rId89"/>
    <p:sldId id="616" r:id="rId90"/>
    <p:sldId id="617" r:id="rId91"/>
    <p:sldId id="618" r:id="rId92"/>
    <p:sldId id="315" r:id="rId93"/>
    <p:sldId id="303" r:id="rId94"/>
    <p:sldId id="304" r:id="rId95"/>
    <p:sldId id="305" r:id="rId96"/>
    <p:sldId id="306" r:id="rId97"/>
    <p:sldId id="293" r:id="rId98"/>
    <p:sldId id="627" r:id="rId99"/>
    <p:sldId id="310" r:id="rId100"/>
    <p:sldId id="311" r:id="rId101"/>
    <p:sldId id="647" r:id="rId102"/>
    <p:sldId id="640" r:id="rId103"/>
    <p:sldId id="641" r:id="rId104"/>
    <p:sldId id="642" r:id="rId10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8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Time</a:t>
            </a:r>
            <a:r>
              <a:rPr lang="en-GB" baseline="0"/>
              <a:t> serie</a:t>
            </a:r>
            <a:endParaRPr lang="en-GB"/>
          </a:p>
        </c:rich>
      </c:tx>
      <c:overlay val="0"/>
    </c:title>
    <c:autoTitleDeleted val="0"/>
    <c:plotArea>
      <c:layout/>
      <c:scatterChart>
        <c:scatterStyle val="lineMarker"/>
        <c:varyColors val="0"/>
        <c:ser>
          <c:idx val="0"/>
          <c:order val="0"/>
          <c:tx>
            <c:strRef>
              <c:f>'Logisitic curve'!$B$5</c:f>
              <c:strCache>
                <c:ptCount val="1"/>
                <c:pt idx="0">
                  <c:v>Xt</c:v>
                </c:pt>
              </c:strCache>
            </c:strRef>
          </c:tx>
          <c:spPr>
            <a:ln w="15875">
              <a:solidFill>
                <a:srgbClr val="FF0000"/>
              </a:solidFill>
            </a:ln>
          </c:spPr>
          <c:marker>
            <c:symbol val="x"/>
            <c:size val="3"/>
          </c:marker>
          <c:trendline>
            <c:spPr>
              <a:ln w="25400">
                <a:solidFill>
                  <a:schemeClr val="tx2">
                    <a:lumMod val="60000"/>
                    <a:lumOff val="40000"/>
                  </a:schemeClr>
                </a:solidFill>
              </a:ln>
            </c:spPr>
            <c:trendlineType val="linear"/>
            <c:dispRSqr val="0"/>
            <c:dispEq val="1"/>
            <c:trendlineLbl>
              <c:layout>
                <c:manualLayout>
                  <c:x val="9.53971349241092E-2"/>
                  <c:y val="-0.25623911127543797"/>
                </c:manualLayout>
              </c:layout>
              <c:numFmt formatCode="General" sourceLinked="0"/>
              <c:txPr>
                <a:bodyPr/>
                <a:lstStyle/>
                <a:p>
                  <a:pPr>
                    <a:defRPr sz="1050"/>
                  </a:pPr>
                  <a:endParaRPr lang="en-US"/>
                </a:p>
              </c:txPr>
            </c:trendlineLbl>
          </c:trendline>
          <c:xVal>
            <c:numRef>
              <c:f>'Logisitic curve'!$A$6:$A$69</c:f>
              <c:numCache>
                <c:formatCode>General</c:formatCode>
                <c:ptCount val="6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numCache>
            </c:numRef>
          </c:xVal>
          <c:yVal>
            <c:numRef>
              <c:f>'Logisitic curve'!$B$6:$B$69</c:f>
              <c:numCache>
                <c:formatCode>General</c:formatCode>
                <c:ptCount val="64"/>
                <c:pt idx="0">
                  <c:v>0.109</c:v>
                </c:pt>
                <c:pt idx="1">
                  <c:v>0.36837625176</c:v>
                </c:pt>
                <c:pt idx="2">
                  <c:v>0.88254629850242294</c:v>
                </c:pt>
                <c:pt idx="3">
                  <c:v>0.39318019013462691</c:v>
                </c:pt>
                <c:pt idx="4">
                  <c:v>0.90497962412082356</c:v>
                </c:pt>
                <c:pt idx="5">
                  <c:v>0.32616921451026776</c:v>
                </c:pt>
                <c:pt idx="6">
                  <c:v>0.83364517176909481</c:v>
                </c:pt>
                <c:pt idx="7">
                  <c:v>0.52602219849013865</c:v>
                </c:pt>
                <c:pt idx="8">
                  <c:v>0.94569152470331852</c:v>
                </c:pt>
                <c:pt idx="9">
                  <c:v>0.19480698717793751</c:v>
                </c:pt>
                <c:pt idx="10">
                  <c:v>0.5949657284279759</c:v>
                </c:pt>
                <c:pt idx="11">
                  <c:v>0.91405250829919493</c:v>
                </c:pt>
                <c:pt idx="12">
                  <c:v>0.29798319618856828</c:v>
                </c:pt>
                <c:pt idx="13">
                  <c:v>0.79346304480728569</c:v>
                </c:pt>
                <c:pt idx="14">
                  <c:v>0.62160127615158689</c:v>
                </c:pt>
                <c:pt idx="15">
                  <c:v>0.89217280924327824</c:v>
                </c:pt>
                <c:pt idx="16">
                  <c:v>0.36489229782857008</c:v>
                </c:pt>
                <c:pt idx="17">
                  <c:v>0.87902150196768847</c:v>
                </c:pt>
                <c:pt idx="18">
                  <c:v>0.40336211877611733</c:v>
                </c:pt>
                <c:pt idx="19">
                  <c:v>0.91283725427313178</c:v>
                </c:pt>
                <c:pt idx="20">
                  <c:v>0.30179475044571163</c:v>
                </c:pt>
                <c:pt idx="21">
                  <c:v>0.79924920622048257</c:v>
                </c:pt>
                <c:pt idx="22">
                  <c:v>0.60859293639883039</c:v>
                </c:pt>
                <c:pt idx="23">
                  <c:v>0.90353085710807912</c:v>
                </c:pt>
                <c:pt idx="24">
                  <c:v>0.33061216655651543</c:v>
                </c:pt>
                <c:pt idx="25">
                  <c:v>0.83942919312633091</c:v>
                </c:pt>
                <c:pt idx="26">
                  <c:v>0.51125560359664912</c:v>
                </c:pt>
                <c:pt idx="27">
                  <c:v>0.94777946502590715</c:v>
                </c:pt>
                <c:pt idx="28">
                  <c:v>0.18773101755134736</c:v>
                </c:pt>
                <c:pt idx="29">
                  <c:v>0.57839339682693636</c:v>
                </c:pt>
                <c:pt idx="30">
                  <c:v>0.92494977912062681</c:v>
                </c:pt>
                <c:pt idx="31">
                  <c:v>0.26330405676708757</c:v>
                </c:pt>
                <c:pt idx="32">
                  <c:v>0.73575504952492987</c:v>
                </c:pt>
                <c:pt idx="33">
                  <c:v>0.73744115505519225</c:v>
                </c:pt>
                <c:pt idx="34">
                  <c:v>0.73441484494972642</c:v>
                </c:pt>
                <c:pt idx="35">
                  <c:v>0.73983123999929212</c:v>
                </c:pt>
                <c:pt idx="36">
                  <c:v>0.73008804242233738</c:v>
                </c:pt>
                <c:pt idx="37">
                  <c:v>0.74745453832074482</c:v>
                </c:pt>
                <c:pt idx="38">
                  <c:v>0.71599794245478199</c:v>
                </c:pt>
                <c:pt idx="39">
                  <c:v>0.77129529722370971</c:v>
                </c:pt>
                <c:pt idx="40">
                  <c:v>0.66908793839887426</c:v>
                </c:pt>
                <c:pt idx="41">
                  <c:v>0.83981421402161771</c:v>
                </c:pt>
                <c:pt idx="42">
                  <c:v>0.51026363675806252</c:v>
                </c:pt>
                <c:pt idx="43">
                  <c:v>0.94786043267188136</c:v>
                </c:pt>
                <c:pt idx="44">
                  <c:v>0.18745595442981502</c:v>
                </c:pt>
                <c:pt idx="45">
                  <c:v>0.57774151351049685</c:v>
                </c:pt>
                <c:pt idx="46">
                  <c:v>0.92533584134371294</c:v>
                </c:pt>
                <c:pt idx="47">
                  <c:v>0.26205894148245995</c:v>
                </c:pt>
                <c:pt idx="48">
                  <c:v>0.73351344714530586</c:v>
                </c:pt>
                <c:pt idx="49">
                  <c:v>0.74143110457758632</c:v>
                </c:pt>
                <c:pt idx="50">
                  <c:v>0.72716757390996956</c:v>
                </c:pt>
                <c:pt idx="51">
                  <c:v>0.75251976632484985</c:v>
                </c:pt>
                <c:pt idx="52">
                  <c:v>0.70639212991532219</c:v>
                </c:pt>
                <c:pt idx="53">
                  <c:v>0.78668517716484887</c:v>
                </c:pt>
                <c:pt idx="54">
                  <c:v>0.63651614613705509</c:v>
                </c:pt>
                <c:pt idx="55">
                  <c:v>0.87757041014753412</c:v>
                </c:pt>
                <c:pt idx="56">
                  <c:v>0.40752643797363491</c:v>
                </c:pt>
                <c:pt idx="57">
                  <c:v>0.91582435070272272</c:v>
                </c:pt>
                <c:pt idx="58">
                  <c:v>0.29240586841694033</c:v>
                </c:pt>
                <c:pt idx="59">
                  <c:v>0.78479771427398148</c:v>
                </c:pt>
                <c:pt idx="60">
                  <c:v>0.64060751916526681</c:v>
                </c:pt>
                <c:pt idx="61">
                  <c:v>0.87326979960806161</c:v>
                </c:pt>
                <c:pt idx="62">
                  <c:v>0.41977443465148273</c:v>
                </c:pt>
                <c:pt idx="63">
                  <c:v>0.92384745846883609</c:v>
                </c:pt>
              </c:numCache>
            </c:numRef>
          </c:yVal>
          <c:smooth val="0"/>
          <c:extLst>
            <c:ext xmlns:c16="http://schemas.microsoft.com/office/drawing/2014/chart" uri="{C3380CC4-5D6E-409C-BE32-E72D297353CC}">
              <c16:uniqueId val="{00000001-514A-42A6-B8CB-C665827CBBA9}"/>
            </c:ext>
          </c:extLst>
        </c:ser>
        <c:dLbls>
          <c:showLegendKey val="0"/>
          <c:showVal val="0"/>
          <c:showCatName val="0"/>
          <c:showSerName val="0"/>
          <c:showPercent val="0"/>
          <c:showBubbleSize val="0"/>
        </c:dLbls>
        <c:axId val="48286720"/>
        <c:axId val="64754816"/>
      </c:scatterChart>
      <c:valAx>
        <c:axId val="48286720"/>
        <c:scaling>
          <c:orientation val="minMax"/>
        </c:scaling>
        <c:delete val="0"/>
        <c:axPos val="b"/>
        <c:majorGridlines/>
        <c:minorGridlines/>
        <c:title>
          <c:tx>
            <c:rich>
              <a:bodyPr/>
              <a:lstStyle/>
              <a:p>
                <a:pPr>
                  <a:defRPr/>
                </a:pPr>
                <a:r>
                  <a:rPr lang="en-GB"/>
                  <a:t>Steps</a:t>
                </a:r>
              </a:p>
            </c:rich>
          </c:tx>
          <c:layout>
            <c:manualLayout>
              <c:xMode val="edge"/>
              <c:yMode val="edge"/>
              <c:x val="0.48010675880704784"/>
              <c:y val="0.87059239817245071"/>
            </c:manualLayout>
          </c:layout>
          <c:overlay val="0"/>
        </c:title>
        <c:numFmt formatCode="General" sourceLinked="1"/>
        <c:majorTickMark val="out"/>
        <c:minorTickMark val="none"/>
        <c:tickLblPos val="nextTo"/>
        <c:crossAx val="64754816"/>
        <c:crosses val="autoZero"/>
        <c:crossBetween val="midCat"/>
      </c:valAx>
      <c:valAx>
        <c:axId val="64754816"/>
        <c:scaling>
          <c:orientation val="minMax"/>
        </c:scaling>
        <c:delete val="0"/>
        <c:axPos val="l"/>
        <c:majorGridlines/>
        <c:minorGridlines/>
        <c:title>
          <c:tx>
            <c:rich>
              <a:bodyPr/>
              <a:lstStyle/>
              <a:p>
                <a:pPr>
                  <a:defRPr/>
                </a:pPr>
                <a:r>
                  <a:rPr lang="en-GB"/>
                  <a:t>Xt</a:t>
                </a:r>
              </a:p>
            </c:rich>
          </c:tx>
          <c:overlay val="0"/>
        </c:title>
        <c:numFmt formatCode="General" sourceLinked="1"/>
        <c:majorTickMark val="out"/>
        <c:minorTickMark val="none"/>
        <c:tickLblPos val="nextTo"/>
        <c:crossAx val="4828672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1" i="0" u="none" strike="noStrike" baseline="0">
                <a:solidFill>
                  <a:srgbClr val="000000"/>
                </a:solidFill>
                <a:latin typeface="Arial"/>
                <a:ea typeface="Arial"/>
                <a:cs typeface="Arial"/>
              </a:defRPr>
            </a:pPr>
            <a:r>
              <a:rPr lang="en-GB"/>
              <a:t>Interaction Graph</a:t>
            </a:r>
          </a:p>
        </c:rich>
      </c:tx>
      <c:layout>
        <c:manualLayout>
          <c:xMode val="edge"/>
          <c:yMode val="edge"/>
          <c:x val="0.31465517241379309"/>
          <c:y val="3.4267912772585667E-2"/>
        </c:manualLayout>
      </c:layout>
      <c:overlay val="0"/>
      <c:spPr>
        <a:noFill/>
        <a:ln w="25400">
          <a:noFill/>
        </a:ln>
      </c:spPr>
    </c:title>
    <c:autoTitleDeleted val="0"/>
    <c:plotArea>
      <c:layout>
        <c:manualLayout>
          <c:layoutTarget val="inner"/>
          <c:xMode val="edge"/>
          <c:yMode val="edge"/>
          <c:x val="0.19827586206896552"/>
          <c:y val="0.23676084489645668"/>
          <c:w val="0.51508620689655171"/>
          <c:h val="0.53271190101702748"/>
        </c:manualLayout>
      </c:layout>
      <c:scatterChart>
        <c:scatterStyle val="lineMarker"/>
        <c:varyColors val="0"/>
        <c:ser>
          <c:idx val="0"/>
          <c:order val="0"/>
          <c:tx>
            <c:v>supporters</c:v>
          </c:tx>
          <c:spPr>
            <a:ln w="28575">
              <a:noFill/>
            </a:ln>
          </c:spPr>
          <c:marker>
            <c:symbol val="diamond"/>
            <c:size val="5"/>
            <c:spPr>
              <a:solidFill>
                <a:srgbClr val="000080"/>
              </a:solidFill>
              <a:ln>
                <a:solidFill>
                  <a:srgbClr val="000080"/>
                </a:solidFill>
                <a:prstDash val="solid"/>
              </a:ln>
            </c:spPr>
          </c:marker>
          <c:dLbls>
            <c:dLbl>
              <c:idx val="0"/>
              <c:tx>
                <c:strRef>
                  <c:f>'global figures'!$B$21</c:f>
                  <c:strCache>
                    <c:ptCount val="1"/>
                    <c:pt idx="0">
                      <c:v>a</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{62305683-9978-4335-A0B4-E40186BB3EB1}</c15:txfldGUID>
                      <c15:f>'global figures'!$B$21</c15:f>
                      <c15:dlblFieldTableCache>
                        <c:ptCount val="1"/>
                        <c:pt idx="0">
                          <c:v>a</c:v>
                        </c:pt>
                      </c15:dlblFieldTableCache>
                    </c15:dlblFTEntry>
                  </c15:dlblFieldTable>
                  <c15:showDataLabelsRange val="0"/>
                </c:ext>
                <c:ext xmlns:c16="http://schemas.microsoft.com/office/drawing/2014/chart" uri="{C3380CC4-5D6E-409C-BE32-E72D297353CC}">
                  <c16:uniqueId val="{00000000-A6BB-4E51-AB89-CDAEC495223F}"/>
                </c:ext>
              </c:extLst>
            </c:dLbl>
            <c:dLbl>
              <c:idx val="1"/>
              <c:tx>
                <c:strRef>
                  <c:f>'global figures'!$B$22</c:f>
                  <c:strCache>
                    <c:ptCount val="1"/>
                    <c:pt idx="0">
                      <c:v>b</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{C04534EE-D504-4A98-8B48-41A501CFBC8D}</c15:txfldGUID>
                      <c15:f>'global figures'!$B$22</c15:f>
                      <c15:dlblFieldTableCache>
                        <c:ptCount val="1"/>
                        <c:pt idx="0">
                          <c:v>b</c:v>
                        </c:pt>
                      </c15:dlblFieldTableCache>
                    </c15:dlblFTEntry>
                  </c15:dlblFieldTable>
                  <c15:showDataLabelsRange val="0"/>
                </c:ext>
                <c:ext xmlns:c16="http://schemas.microsoft.com/office/drawing/2014/chart" uri="{C3380CC4-5D6E-409C-BE32-E72D297353CC}">
                  <c16:uniqueId val="{00000001-A6BB-4E51-AB89-CDAEC495223F}"/>
                </c:ext>
              </c:extLst>
            </c:dLbl>
            <c:dLbl>
              <c:idx val="2"/>
              <c:tx>
                <c:strRef>
                  <c:f>'global figures'!$B$23</c:f>
                  <c:strCache>
                    <c:ptCount val="1"/>
                    <c:pt idx="0">
                      <c:v>c</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{061E1484-F3DC-4576-AD6C-A47E53613628}</c15:txfldGUID>
                      <c15:f>'global figures'!$B$23</c15:f>
                      <c15:dlblFieldTableCache>
                        <c:ptCount val="1"/>
                        <c:pt idx="0">
                          <c:v>c</c:v>
                        </c:pt>
                      </c15:dlblFieldTableCache>
                    </c15:dlblFTEntry>
                  </c15:dlblFieldTable>
                  <c15:showDataLabelsRange val="0"/>
                </c:ext>
                <c:ext xmlns:c16="http://schemas.microsoft.com/office/drawing/2014/chart" uri="{C3380CC4-5D6E-409C-BE32-E72D297353CC}">
                  <c16:uniqueId val="{00000002-A6BB-4E51-AB89-CDAEC495223F}"/>
                </c:ext>
              </c:extLst>
            </c:dLbl>
            <c:dLbl>
              <c:idx val="3"/>
              <c:tx>
                <c:strRef>
                  <c:f>'global figures'!$B$24</c:f>
                  <c:strCache>
                    <c:ptCount val="1"/>
                    <c:pt idx="0">
                      <c:v>d</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{2E80B64E-A760-4BFB-93F7-497CA1E0EF6D}</c15:txfldGUID>
                      <c15:f>'global figures'!$B$24</c15:f>
                      <c15:dlblFieldTableCache>
                        <c:ptCount val="1"/>
                        <c:pt idx="0">
                          <c:v>d</c:v>
                        </c:pt>
                      </c15:dlblFieldTableCache>
                    </c15:dlblFTEntry>
                  </c15:dlblFieldTable>
                  <c15:showDataLabelsRange val="0"/>
                </c:ext>
                <c:ext xmlns:c16="http://schemas.microsoft.com/office/drawing/2014/chart" uri="{C3380CC4-5D6E-409C-BE32-E72D297353CC}">
                  <c16:uniqueId val="{00000003-A6BB-4E51-AB89-CDAEC495223F}"/>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'global figures'!$C$21:$C$24</c:f>
              <c:numCache>
                <c:formatCode>0.00</c:formatCode>
                <c:ptCount val="4"/>
                <c:pt idx="0">
                  <c:v>1</c:v>
                </c:pt>
                <c:pt idx="1">
                  <c:v>0.66666666666666663</c:v>
                </c:pt>
                <c:pt idx="2">
                  <c:v>0.33333333333333331</c:v>
                </c:pt>
                <c:pt idx="3">
                  <c:v>0.66666666666666663</c:v>
                </c:pt>
              </c:numCache>
            </c:numRef>
          </c:xVal>
          <c:yVal>
            <c:numRef>
              <c:f>'global figures'!$E$21:$E$24</c:f>
              <c:numCache>
                <c:formatCode>0.00</c:formatCode>
                <c:ptCount val="4"/>
                <c:pt idx="0">
                  <c:v>0.66666666666666663</c:v>
                </c:pt>
                <c:pt idx="1">
                  <c:v>-0.02</c:v>
                </c:pt>
                <c:pt idx="2">
                  <c:v>-0.02</c:v>
                </c:pt>
                <c:pt idx="3">
                  <c:v>-0.02</c:v>
                </c:pt>
              </c:numCache>
            </c:numRef>
          </c:yVal>
          <c:smooth val="0"/>
          <c:extLst>
            <c:ext xmlns:c16="http://schemas.microsoft.com/office/drawing/2014/chart" uri="{C3380CC4-5D6E-409C-BE32-E72D297353CC}">
              <c16:uniqueId val="{00000004-A6BB-4E51-AB89-CDAEC495223F}"/>
            </c:ext>
          </c:extLst>
        </c:ser>
        <c:ser>
          <c:idx val="1"/>
          <c:order val="1"/>
          <c:tx>
            <c:v>neutral</c:v>
          </c:tx>
          <c:spPr>
            <a:ln w="28575">
              <a:noFill/>
            </a:ln>
          </c:spPr>
          <c:marker>
            <c:symbol val="square"/>
            <c:size val="5"/>
            <c:spPr>
              <a:solidFill>
                <a:srgbClr val="FF00FF"/>
              </a:solidFill>
              <a:ln>
                <a:solidFill>
                  <a:srgbClr val="FF00FF"/>
                </a:solidFill>
                <a:prstDash val="solid"/>
              </a:ln>
            </c:spPr>
          </c:marker>
          <c:dLbls>
            <c:dLbl>
              <c:idx val="0"/>
              <c:tx>
                <c:strRef>
                  <c:f>'global figures'!$B$21</c:f>
                  <c:strCache>
                    <c:ptCount val="1"/>
                    <c:pt idx="0">
                      <c:v>a</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{8832DC03-F2D5-4198-B6C7-1D7E79B536DB}</c15:txfldGUID>
                      <c15:f>'global figures'!$B$21</c15:f>
                      <c15:dlblFieldTableCache>
                        <c:ptCount val="1"/>
                        <c:pt idx="0">
                          <c:v>a</c:v>
                        </c:pt>
                      </c15:dlblFieldTableCache>
                    </c15:dlblFTEntry>
                  </c15:dlblFieldTable>
                  <c15:showDataLabelsRange val="0"/>
                </c:ext>
                <c:ext xmlns:c16="http://schemas.microsoft.com/office/drawing/2014/chart" uri="{C3380CC4-5D6E-409C-BE32-E72D297353CC}">
                  <c16:uniqueId val="{00000005-A6BB-4E51-AB89-CDAEC495223F}"/>
                </c:ext>
              </c:extLst>
            </c:dLbl>
            <c:dLbl>
              <c:idx val="1"/>
              <c:tx>
                <c:strRef>
                  <c:f>'global figures'!$B$22</c:f>
                  <c:strCache>
                    <c:ptCount val="1"/>
                    <c:pt idx="0">
                      <c:v>b</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{FB639C87-8526-47F2-8726-A670D41B3C95}</c15:txfldGUID>
                      <c15:f>'global figures'!$B$22</c15:f>
                      <c15:dlblFieldTableCache>
                        <c:ptCount val="1"/>
                        <c:pt idx="0">
                          <c:v>b</c:v>
                        </c:pt>
                      </c15:dlblFieldTableCache>
                    </c15:dlblFTEntry>
                  </c15:dlblFieldTable>
                  <c15:showDataLabelsRange val="0"/>
                </c:ext>
                <c:ext xmlns:c16="http://schemas.microsoft.com/office/drawing/2014/chart" uri="{C3380CC4-5D6E-409C-BE32-E72D297353CC}">
                  <c16:uniqueId val="{00000006-A6BB-4E51-AB89-CDAEC495223F}"/>
                </c:ext>
              </c:extLst>
            </c:dLbl>
            <c:dLbl>
              <c:idx val="2"/>
              <c:tx>
                <c:strRef>
                  <c:f>'global figures'!$B$23</c:f>
                  <c:strCache>
                    <c:ptCount val="1"/>
                    <c:pt idx="0">
                      <c:v>c</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{42CF0943-1AA5-44DC-921A-048ED0FF2B82}</c15:txfldGUID>
                      <c15:f>'global figures'!$B$23</c15:f>
                      <c15:dlblFieldTableCache>
                        <c:ptCount val="1"/>
                        <c:pt idx="0">
                          <c:v>c</c:v>
                        </c:pt>
                      </c15:dlblFieldTableCache>
                    </c15:dlblFTEntry>
                  </c15:dlblFieldTable>
                  <c15:showDataLabelsRange val="0"/>
                </c:ext>
                <c:ext xmlns:c16="http://schemas.microsoft.com/office/drawing/2014/chart" uri="{C3380CC4-5D6E-409C-BE32-E72D297353CC}">
                  <c16:uniqueId val="{00000007-A6BB-4E51-AB89-CDAEC495223F}"/>
                </c:ext>
              </c:extLst>
            </c:dLbl>
            <c:dLbl>
              <c:idx val="3"/>
              <c:tx>
                <c:strRef>
                  <c:f>'global figures'!$B$24</c:f>
                  <c:strCache>
                    <c:ptCount val="1"/>
                    <c:pt idx="0">
                      <c:v>d</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{13730621-F6B5-4315-8077-8C85D2A2856C}</c15:txfldGUID>
                      <c15:f>'global figures'!$B$24</c15:f>
                      <c15:dlblFieldTableCache>
                        <c:ptCount val="1"/>
                        <c:pt idx="0">
                          <c:v>d</c:v>
                        </c:pt>
                      </c15:dlblFieldTableCache>
                    </c15:dlblFTEntry>
                  </c15:dlblFieldTable>
                  <c15:showDataLabelsRange val="0"/>
                </c:ext>
                <c:ext xmlns:c16="http://schemas.microsoft.com/office/drawing/2014/chart" uri="{C3380CC4-5D6E-409C-BE32-E72D297353CC}">
                  <c16:uniqueId val="{00000008-A6BB-4E51-AB89-CDAEC495223F}"/>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'global figures'!$C$21:$C$24</c:f>
              <c:numCache>
                <c:formatCode>0.00</c:formatCode>
                <c:ptCount val="4"/>
                <c:pt idx="0">
                  <c:v>1</c:v>
                </c:pt>
                <c:pt idx="1">
                  <c:v>0.66666666666666663</c:v>
                </c:pt>
                <c:pt idx="2">
                  <c:v>0.33333333333333331</c:v>
                </c:pt>
                <c:pt idx="3">
                  <c:v>0.66666666666666663</c:v>
                </c:pt>
              </c:numCache>
            </c:numRef>
          </c:xVal>
          <c:yVal>
            <c:numRef>
              <c:f>'global figures'!$F$21:$F$24</c:f>
              <c:numCache>
                <c:formatCode>0.00</c:formatCode>
                <c:ptCount val="4"/>
                <c:pt idx="0">
                  <c:v>-0.02</c:v>
                </c:pt>
                <c:pt idx="1">
                  <c:v>-0.02</c:v>
                </c:pt>
                <c:pt idx="2">
                  <c:v>0.66666666666666663</c:v>
                </c:pt>
                <c:pt idx="3">
                  <c:v>0.33333333333333331</c:v>
                </c:pt>
              </c:numCache>
            </c:numRef>
          </c:yVal>
          <c:smooth val="0"/>
          <c:extLst>
            <c:ext xmlns:c16="http://schemas.microsoft.com/office/drawing/2014/chart" uri="{C3380CC4-5D6E-409C-BE32-E72D297353CC}">
              <c16:uniqueId val="{00000009-A6BB-4E51-AB89-CDAEC495223F}"/>
            </c:ext>
          </c:extLst>
        </c:ser>
        <c:ser>
          <c:idx val="2"/>
          <c:order val="2"/>
          <c:tx>
            <c:v>ennemies</c:v>
          </c:tx>
          <c:spPr>
            <a:ln w="28575">
              <a:noFill/>
            </a:ln>
          </c:spPr>
          <c:marker>
            <c:symbol val="triangle"/>
            <c:size val="5"/>
            <c:spPr>
              <a:solidFill>
                <a:srgbClr val="FFFF00"/>
              </a:solidFill>
              <a:ln>
                <a:solidFill>
                  <a:srgbClr val="FFFF00"/>
                </a:solidFill>
                <a:prstDash val="solid"/>
              </a:ln>
            </c:spPr>
          </c:marker>
          <c:dLbls>
            <c:dLbl>
              <c:idx val="0"/>
              <c:tx>
                <c:strRef>
                  <c:f>'global figures'!$B$21</c:f>
                  <c:strCache>
                    <c:ptCount val="1"/>
                    <c:pt idx="0">
                      <c:v>a</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{D26A8B1A-273C-428D-AF01-19183A3D0A94}</c15:txfldGUID>
                      <c15:f>'global figures'!$B$21</c15:f>
                      <c15:dlblFieldTableCache>
                        <c:ptCount val="1"/>
                        <c:pt idx="0">
                          <c:v>a</c:v>
                        </c:pt>
                      </c15:dlblFieldTableCache>
                    </c15:dlblFTEntry>
                  </c15:dlblFieldTable>
                  <c15:showDataLabelsRange val="0"/>
                </c:ext>
                <c:ext xmlns:c16="http://schemas.microsoft.com/office/drawing/2014/chart" uri="{C3380CC4-5D6E-409C-BE32-E72D297353CC}">
                  <c16:uniqueId val="{0000000A-A6BB-4E51-AB89-CDAEC495223F}"/>
                </c:ext>
              </c:extLst>
            </c:dLbl>
            <c:dLbl>
              <c:idx val="1"/>
              <c:tx>
                <c:strRef>
                  <c:f>'global figures'!$B$22</c:f>
                  <c:strCache>
                    <c:ptCount val="1"/>
                    <c:pt idx="0">
                      <c:v>b</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{EAC1481C-D106-492F-9205-86F8E3406A4A}</c15:txfldGUID>
                      <c15:f>'global figures'!$B$22</c15:f>
                      <c15:dlblFieldTableCache>
                        <c:ptCount val="1"/>
                        <c:pt idx="0">
                          <c:v>b</c:v>
                        </c:pt>
                      </c15:dlblFieldTableCache>
                    </c15:dlblFTEntry>
                  </c15:dlblFieldTable>
                  <c15:showDataLabelsRange val="0"/>
                </c:ext>
                <c:ext xmlns:c16="http://schemas.microsoft.com/office/drawing/2014/chart" uri="{C3380CC4-5D6E-409C-BE32-E72D297353CC}">
                  <c16:uniqueId val="{0000000B-A6BB-4E51-AB89-CDAEC495223F}"/>
                </c:ext>
              </c:extLst>
            </c:dLbl>
            <c:dLbl>
              <c:idx val="2"/>
              <c:tx>
                <c:strRef>
                  <c:f>'global figures'!$B$23</c:f>
                  <c:strCache>
                    <c:ptCount val="1"/>
                    <c:pt idx="0">
                      <c:v>c</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{2DC24F30-89F6-42A4-8264-908819D96684}</c15:txfldGUID>
                      <c15:f>'global figures'!$B$23</c15:f>
                      <c15:dlblFieldTableCache>
                        <c:ptCount val="1"/>
                        <c:pt idx="0">
                          <c:v>c</c:v>
                        </c:pt>
                      </c15:dlblFieldTableCache>
                    </c15:dlblFTEntry>
                  </c15:dlblFieldTable>
                  <c15:showDataLabelsRange val="0"/>
                </c:ext>
                <c:ext xmlns:c16="http://schemas.microsoft.com/office/drawing/2014/chart" uri="{C3380CC4-5D6E-409C-BE32-E72D297353CC}">
                  <c16:uniqueId val="{0000000C-A6BB-4E51-AB89-CDAEC495223F}"/>
                </c:ext>
              </c:extLst>
            </c:dLbl>
            <c:dLbl>
              <c:idx val="3"/>
              <c:tx>
                <c:strRef>
                  <c:f>'global figures'!$B$24</c:f>
                  <c:strCache>
                    <c:ptCount val="1"/>
                    <c:pt idx="0">
                      <c:v>d</c:v>
                    </c:pt>
                  </c:strCache>
                </c:strRef>
              </c:tx>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dlblFieldTable>
                    <c15:dlblFTEntry>
                      <c15:txfldGUID>{244E0DFA-E20C-43D4-A344-28ACE66E62B0}</c15:txfldGUID>
                      <c15:f>'global figures'!$B$24</c15:f>
                      <c15:dlblFieldTableCache>
                        <c:ptCount val="1"/>
                        <c:pt idx="0">
                          <c:v>d</c:v>
                        </c:pt>
                      </c15:dlblFieldTableCache>
                    </c15:dlblFTEntry>
                  </c15:dlblFieldTable>
                  <c15:showDataLabelsRange val="0"/>
                </c:ext>
                <c:ext xmlns:c16="http://schemas.microsoft.com/office/drawing/2014/chart" uri="{C3380CC4-5D6E-409C-BE32-E72D297353CC}">
                  <c16:uniqueId val="{0000000D-A6BB-4E51-AB89-CDAEC495223F}"/>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'global figures'!$C$21:$C$24</c:f>
              <c:numCache>
                <c:formatCode>0.00</c:formatCode>
                <c:ptCount val="4"/>
                <c:pt idx="0">
                  <c:v>1</c:v>
                </c:pt>
                <c:pt idx="1">
                  <c:v>0.66666666666666663</c:v>
                </c:pt>
                <c:pt idx="2">
                  <c:v>0.33333333333333331</c:v>
                </c:pt>
                <c:pt idx="3">
                  <c:v>0.66666666666666663</c:v>
                </c:pt>
              </c:numCache>
            </c:numRef>
          </c:xVal>
          <c:yVal>
            <c:numRef>
              <c:f>'global figures'!$G$21:$G$24</c:f>
              <c:numCache>
                <c:formatCode>General</c:formatCode>
                <c:ptCount val="4"/>
                <c:pt idx="0">
                  <c:v>-0.02</c:v>
                </c:pt>
                <c:pt idx="1">
                  <c:v>1</c:v>
                </c:pt>
                <c:pt idx="2">
                  <c:v>-0.02</c:v>
                </c:pt>
                <c:pt idx="3">
                  <c:v>-0.02</c:v>
                </c:pt>
              </c:numCache>
            </c:numRef>
          </c:yVal>
          <c:smooth val="0"/>
          <c:extLst>
            <c:ext xmlns:c16="http://schemas.microsoft.com/office/drawing/2014/chart" uri="{C3380CC4-5D6E-409C-BE32-E72D297353CC}">
              <c16:uniqueId val="{0000000E-A6BB-4E51-AB89-CDAEC495223F}"/>
            </c:ext>
          </c:extLst>
        </c:ser>
        <c:dLbls>
          <c:showLegendKey val="0"/>
          <c:showVal val="0"/>
          <c:showCatName val="0"/>
          <c:showSerName val="0"/>
          <c:showPercent val="0"/>
          <c:showBubbleSize val="0"/>
        </c:dLbls>
        <c:axId val="568892504"/>
        <c:axId val="1"/>
      </c:scatterChart>
      <c:valAx>
        <c:axId val="568892504"/>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GB"/>
                  <a:t>Dependence index</a:t>
                </a:r>
              </a:p>
            </c:rich>
          </c:tx>
          <c:layout>
            <c:manualLayout>
              <c:xMode val="edge"/>
              <c:yMode val="edge"/>
              <c:x val="0.29525862068965519"/>
              <c:y val="0.8629309654050253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
        <c:crosses val="autoZero"/>
        <c:crossBetween val="midCat"/>
        <c:majorUnit val="0.2"/>
      </c:valAx>
      <c:valAx>
        <c:axId val="1"/>
        <c:scaling>
          <c:orientation val="minMax"/>
          <c:max val="1"/>
          <c:min val="0"/>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GB"/>
                  <a:t>Driving force index</a:t>
                </a:r>
              </a:p>
            </c:rich>
          </c:tx>
          <c:layout>
            <c:manualLayout>
              <c:xMode val="edge"/>
              <c:yMode val="edge"/>
              <c:x val="3.4482758620689655E-2"/>
              <c:y val="0.2679134267095117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68892504"/>
        <c:crosses val="autoZero"/>
        <c:crossBetween val="midCat"/>
      </c:valAx>
      <c:spPr>
        <a:solidFill>
          <a:srgbClr val="C0C0C0"/>
        </a:solidFill>
        <a:ln w="12700">
          <a:solidFill>
            <a:srgbClr val="808080"/>
          </a:solidFill>
          <a:prstDash val="solid"/>
        </a:ln>
      </c:spPr>
    </c:plotArea>
    <c:legend>
      <c:legendPos val="r"/>
      <c:layout>
        <c:manualLayout>
          <c:xMode val="edge"/>
          <c:yMode val="edge"/>
          <c:x val="0.76724137931034486"/>
          <c:y val="0.38940940793615753"/>
          <c:w val="0.21551724137931039"/>
          <c:h val="0.22741498434191054"/>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tx>
            <c:strRef>
              <c:f>'radiation + convection'!$G$31</c:f>
              <c:strCache>
                <c:ptCount val="1"/>
                <c:pt idx="0">
                  <c:v>hr/(hr+hc)</c:v>
                </c:pt>
              </c:strCache>
            </c:strRef>
          </c:tx>
          <c:marker>
            <c:symbol val="none"/>
          </c:marker>
          <c:xVal>
            <c:numRef>
              <c:f>'radiation + convection'!$C$32:$C$56</c:f>
              <c:numCache>
                <c:formatCode>General</c:formatCode>
                <c:ptCount val="25"/>
                <c:pt idx="0">
                  <c:v>-60</c:v>
                </c:pt>
                <c:pt idx="1">
                  <c:v>-55</c:v>
                </c:pt>
                <c:pt idx="2">
                  <c:v>-50</c:v>
                </c:pt>
                <c:pt idx="3">
                  <c:v>-45</c:v>
                </c:pt>
                <c:pt idx="4">
                  <c:v>-40</c:v>
                </c:pt>
                <c:pt idx="5">
                  <c:v>-35</c:v>
                </c:pt>
                <c:pt idx="6">
                  <c:v>-30</c:v>
                </c:pt>
                <c:pt idx="7">
                  <c:v>-25</c:v>
                </c:pt>
                <c:pt idx="8">
                  <c:v>-20</c:v>
                </c:pt>
                <c:pt idx="9">
                  <c:v>-15</c:v>
                </c:pt>
                <c:pt idx="10">
                  <c:v>-10</c:v>
                </c:pt>
                <c:pt idx="11">
                  <c:v>-5</c:v>
                </c:pt>
                <c:pt idx="12">
                  <c:v>0</c:v>
                </c:pt>
                <c:pt idx="13">
                  <c:v>5</c:v>
                </c:pt>
                <c:pt idx="14">
                  <c:v>10</c:v>
                </c:pt>
                <c:pt idx="15">
                  <c:v>15</c:v>
                </c:pt>
                <c:pt idx="16">
                  <c:v>20</c:v>
                </c:pt>
                <c:pt idx="17">
                  <c:v>25</c:v>
                </c:pt>
                <c:pt idx="18">
                  <c:v>30</c:v>
                </c:pt>
                <c:pt idx="19">
                  <c:v>35</c:v>
                </c:pt>
                <c:pt idx="20">
                  <c:v>40</c:v>
                </c:pt>
                <c:pt idx="21">
                  <c:v>45</c:v>
                </c:pt>
                <c:pt idx="22">
                  <c:v>50</c:v>
                </c:pt>
                <c:pt idx="23">
                  <c:v>55</c:v>
                </c:pt>
                <c:pt idx="24">
                  <c:v>60</c:v>
                </c:pt>
              </c:numCache>
            </c:numRef>
          </c:xVal>
          <c:yVal>
            <c:numRef>
              <c:f>'radiation + convection'!$G$32:$G$56</c:f>
              <c:numCache>
                <c:formatCode>0.0%</c:formatCode>
                <c:ptCount val="25"/>
                <c:pt idx="0">
                  <c:v>0.1347969863832926</c:v>
                </c:pt>
                <c:pt idx="1">
                  <c:v>0.13820676595160156</c:v>
                </c:pt>
                <c:pt idx="2">
                  <c:v>0.1416550728583349</c:v>
                </c:pt>
                <c:pt idx="3">
                  <c:v>0.14514128430785747</c:v>
                </c:pt>
                <c:pt idx="4">
                  <c:v>0.14866476012149304</c:v>
                </c:pt>
                <c:pt idx="5">
                  <c:v>0.15222484330457658</c:v>
                </c:pt>
                <c:pt idx="6">
                  <c:v>0.15582086062827408</c:v>
                </c:pt>
                <c:pt idx="7">
                  <c:v>0.15945212322523011</c:v>
                </c:pt>
                <c:pt idx="8">
                  <c:v>0.16311792719808174</c:v>
                </c:pt>
                <c:pt idx="9">
                  <c:v>0.16681755423985845</c:v>
                </c:pt>
                <c:pt idx="10">
                  <c:v>0.170550272265268</c:v>
                </c:pt>
                <c:pt idx="11">
                  <c:v>0.17431533605185887</c:v>
                </c:pt>
                <c:pt idx="12">
                  <c:v>0.1781119878900326</c:v>
                </c:pt>
                <c:pt idx="13">
                  <c:v>0.18193945824087682</c:v>
                </c:pt>
                <c:pt idx="14">
                  <c:v>0.18579696640077792</c:v>
                </c:pt>
                <c:pt idx="15">
                  <c:v>0.18968372117177487</c:v>
                </c:pt>
                <c:pt idx="16">
                  <c:v>0.19359892153661076</c:v>
                </c:pt>
                <c:pt idx="17">
                  <c:v>0.1975417573374435</c:v>
                </c:pt>
                <c:pt idx="18">
                  <c:v>0.20151140995718078</c:v>
                </c:pt>
                <c:pt idx="19">
                  <c:v>0.20550705300241304</c:v>
                </c:pt>
                <c:pt idx="20">
                  <c:v>0.20952785298692631</c:v>
                </c:pt>
                <c:pt idx="21">
                  <c:v>0.21357297001479195</c:v>
                </c:pt>
                <c:pt idx="22">
                  <c:v>0.21764155846204175</c:v>
                </c:pt>
                <c:pt idx="23">
                  <c:v>0.22173276765595706</c:v>
                </c:pt>
                <c:pt idx="24">
                  <c:v>0.22584574255101797</c:v>
                </c:pt>
              </c:numCache>
            </c:numRef>
          </c:yVal>
          <c:smooth val="1"/>
          <c:extLst>
            <c:ext xmlns:c16="http://schemas.microsoft.com/office/drawing/2014/chart" uri="{C3380CC4-5D6E-409C-BE32-E72D297353CC}">
              <c16:uniqueId val="{00000000-253F-4307-950C-D56F5A7AACF0}"/>
            </c:ext>
          </c:extLst>
        </c:ser>
        <c:dLbls>
          <c:showLegendKey val="0"/>
          <c:showVal val="0"/>
          <c:showCatName val="0"/>
          <c:showSerName val="0"/>
          <c:showPercent val="0"/>
          <c:showBubbleSize val="0"/>
        </c:dLbls>
        <c:axId val="92157056"/>
        <c:axId val="92158976"/>
      </c:scatterChart>
      <c:valAx>
        <c:axId val="92157056"/>
        <c:scaling>
          <c:orientation val="minMax"/>
        </c:scaling>
        <c:delete val="0"/>
        <c:axPos val="b"/>
        <c:majorGridlines/>
        <c:minorGridlines>
          <c:spPr>
            <a:ln>
              <a:solidFill>
                <a:schemeClr val="accent1">
                  <a:shade val="50000"/>
                </a:schemeClr>
              </a:solidFill>
            </a:ln>
          </c:spPr>
        </c:minorGridlines>
        <c:title>
          <c:tx>
            <c:rich>
              <a:bodyPr/>
              <a:lstStyle/>
              <a:p>
                <a:pPr>
                  <a:defRPr/>
                </a:pPr>
                <a:r>
                  <a:rPr lang="en-GB"/>
                  <a:t>Tg - Ts</a:t>
                </a:r>
              </a:p>
            </c:rich>
          </c:tx>
          <c:overlay val="0"/>
        </c:title>
        <c:numFmt formatCode="General" sourceLinked="1"/>
        <c:majorTickMark val="out"/>
        <c:minorTickMark val="none"/>
        <c:tickLblPos val="nextTo"/>
        <c:crossAx val="92158976"/>
        <c:crosses val="autoZero"/>
        <c:crossBetween val="midCat"/>
      </c:valAx>
      <c:valAx>
        <c:axId val="92158976"/>
        <c:scaling>
          <c:orientation val="minMax"/>
        </c:scaling>
        <c:delete val="0"/>
        <c:axPos val="l"/>
        <c:majorGridlines/>
        <c:minorGridlines/>
        <c:title>
          <c:tx>
            <c:rich>
              <a:bodyPr/>
              <a:lstStyle/>
              <a:p>
                <a:pPr>
                  <a:defRPr/>
                </a:pPr>
                <a:r>
                  <a:rPr lang="en-GB"/>
                  <a:t>hr/(hr+hc)</a:t>
                </a:r>
              </a:p>
            </c:rich>
          </c:tx>
          <c:overlay val="0"/>
        </c:title>
        <c:numFmt formatCode="0.0%" sourceLinked="1"/>
        <c:majorTickMark val="out"/>
        <c:minorTickMark val="none"/>
        <c:tickLblPos val="nextTo"/>
        <c:crossAx val="92157056"/>
        <c:crosses val="autoZero"/>
        <c:crossBetween val="midCat"/>
      </c:valAx>
      <c:spPr>
        <a:ln>
          <a:solidFill>
            <a:schemeClr val="accent1">
              <a:shade val="50000"/>
            </a:schemeClr>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Combined</a:t>
            </a:r>
            <a:r>
              <a:rPr lang="en-US" sz="1400" baseline="0"/>
              <a:t> Radiative &amp; Convective Heat Flux</a:t>
            </a:r>
            <a:endParaRPr lang="en-US" sz="1400"/>
          </a:p>
        </c:rich>
      </c:tx>
      <c:overlay val="0"/>
    </c:title>
    <c:autoTitleDeleted val="0"/>
    <c:plotArea>
      <c:layout/>
      <c:scatterChart>
        <c:scatterStyle val="smoothMarker"/>
        <c:varyColors val="0"/>
        <c:ser>
          <c:idx val="4"/>
          <c:order val="0"/>
          <c:tx>
            <c:strRef>
              <c:f>'radiation + convection'!$H$31</c:f>
              <c:strCache>
                <c:ptCount val="1"/>
                <c:pt idx="0">
                  <c:v>Qt/A</c:v>
                </c:pt>
              </c:strCache>
            </c:strRef>
          </c:tx>
          <c:marker>
            <c:symbol val="none"/>
          </c:marker>
          <c:xVal>
            <c:numRef>
              <c:f>'radiation + convection'!$C$32:$C$56</c:f>
              <c:numCache>
                <c:formatCode>General</c:formatCode>
                <c:ptCount val="25"/>
                <c:pt idx="0">
                  <c:v>-60</c:v>
                </c:pt>
                <c:pt idx="1">
                  <c:v>-55</c:v>
                </c:pt>
                <c:pt idx="2">
                  <c:v>-50</c:v>
                </c:pt>
                <c:pt idx="3">
                  <c:v>-45</c:v>
                </c:pt>
                <c:pt idx="4">
                  <c:v>-40</c:v>
                </c:pt>
                <c:pt idx="5">
                  <c:v>-35</c:v>
                </c:pt>
                <c:pt idx="6">
                  <c:v>-30</c:v>
                </c:pt>
                <c:pt idx="7">
                  <c:v>-25</c:v>
                </c:pt>
                <c:pt idx="8">
                  <c:v>-20</c:v>
                </c:pt>
                <c:pt idx="9">
                  <c:v>-15</c:v>
                </c:pt>
                <c:pt idx="10">
                  <c:v>-10</c:v>
                </c:pt>
                <c:pt idx="11">
                  <c:v>-5</c:v>
                </c:pt>
                <c:pt idx="12">
                  <c:v>0</c:v>
                </c:pt>
                <c:pt idx="13">
                  <c:v>5</c:v>
                </c:pt>
                <c:pt idx="14">
                  <c:v>10</c:v>
                </c:pt>
                <c:pt idx="15">
                  <c:v>15</c:v>
                </c:pt>
                <c:pt idx="16">
                  <c:v>20</c:v>
                </c:pt>
                <c:pt idx="17">
                  <c:v>25</c:v>
                </c:pt>
                <c:pt idx="18">
                  <c:v>30</c:v>
                </c:pt>
                <c:pt idx="19">
                  <c:v>35</c:v>
                </c:pt>
                <c:pt idx="20">
                  <c:v>40</c:v>
                </c:pt>
                <c:pt idx="21">
                  <c:v>45</c:v>
                </c:pt>
                <c:pt idx="22">
                  <c:v>50</c:v>
                </c:pt>
                <c:pt idx="23">
                  <c:v>55</c:v>
                </c:pt>
                <c:pt idx="24">
                  <c:v>60</c:v>
                </c:pt>
              </c:numCache>
            </c:numRef>
          </c:xVal>
          <c:yVal>
            <c:numRef>
              <c:f>'radiation + convection'!$H$32:$H$56</c:f>
              <c:numCache>
                <c:formatCode>0.0</c:formatCode>
                <c:ptCount val="25"/>
                <c:pt idx="0">
                  <c:v>-1386.9577210368</c:v>
                </c:pt>
                <c:pt idx="1">
                  <c:v>-1276.4082572714001</c:v>
                </c:pt>
                <c:pt idx="2">
                  <c:v>-1165.0328071840001</c:v>
                </c:pt>
                <c:pt idx="3">
                  <c:v>-1052.8055495945998</c:v>
                </c:pt>
                <c:pt idx="4">
                  <c:v>-939.70032312319995</c:v>
                </c:pt>
                <c:pt idx="5">
                  <c:v>-825.69062618980001</c:v>
                </c:pt>
                <c:pt idx="6">
                  <c:v>-710.74961701439997</c:v>
                </c:pt>
                <c:pt idx="7">
                  <c:v>-594.85011361700003</c:v>
                </c:pt>
                <c:pt idx="8">
                  <c:v>-477.96459381760002</c:v>
                </c:pt>
                <c:pt idx="9">
                  <c:v>-360.06519523620005</c:v>
                </c:pt>
                <c:pt idx="10">
                  <c:v>-241.1237152928</c:v>
                </c:pt>
                <c:pt idx="11">
                  <c:v>-121.1116112074</c:v>
                </c:pt>
                <c:pt idx="12">
                  <c:v>0</c:v>
                </c:pt>
                <c:pt idx="13">
                  <c:v>122.2403415094</c:v>
                </c:pt>
                <c:pt idx="14">
                  <c:v>245.63897670080001</c:v>
                </c:pt>
                <c:pt idx="15">
                  <c:v>370.22580915419996</c:v>
                </c:pt>
                <c:pt idx="16">
                  <c:v>496.03108264959997</c:v>
                </c:pt>
                <c:pt idx="17">
                  <c:v>623.08538116700004</c:v>
                </c:pt>
                <c:pt idx="18">
                  <c:v>751.41962888640001</c:v>
                </c:pt>
                <c:pt idx="19">
                  <c:v>881.06509018780002</c:v>
                </c:pt>
                <c:pt idx="20">
                  <c:v>1012.0533696512001</c:v>
                </c:pt>
                <c:pt idx="21">
                  <c:v>1144.4164120565999</c:v>
                </c:pt>
                <c:pt idx="22">
                  <c:v>1278.1865023840001</c:v>
                </c:pt>
                <c:pt idx="23">
                  <c:v>1413.3962658134001</c:v>
                </c:pt>
                <c:pt idx="24">
                  <c:v>1550.0786677248</c:v>
                </c:pt>
              </c:numCache>
            </c:numRef>
          </c:yVal>
          <c:smooth val="1"/>
          <c:extLst>
            <c:ext xmlns:c16="http://schemas.microsoft.com/office/drawing/2014/chart" uri="{C3380CC4-5D6E-409C-BE32-E72D297353CC}">
              <c16:uniqueId val="{00000000-AA40-4EBE-BE92-F09AA4CF3E89}"/>
            </c:ext>
          </c:extLst>
        </c:ser>
        <c:dLbls>
          <c:showLegendKey val="0"/>
          <c:showVal val="0"/>
          <c:showCatName val="0"/>
          <c:showSerName val="0"/>
          <c:showPercent val="0"/>
          <c:showBubbleSize val="0"/>
        </c:dLbls>
        <c:axId val="92190592"/>
        <c:axId val="92196864"/>
      </c:scatterChart>
      <c:valAx>
        <c:axId val="92190592"/>
        <c:scaling>
          <c:orientation val="minMax"/>
        </c:scaling>
        <c:delete val="0"/>
        <c:axPos val="b"/>
        <c:majorGridlines/>
        <c:minorGridlines>
          <c:spPr>
            <a:ln>
              <a:solidFill>
                <a:schemeClr val="accent1">
                  <a:shade val="50000"/>
                </a:schemeClr>
              </a:solidFill>
            </a:ln>
          </c:spPr>
        </c:minorGridlines>
        <c:title>
          <c:tx>
            <c:rich>
              <a:bodyPr/>
              <a:lstStyle/>
              <a:p>
                <a:pPr>
                  <a:defRPr sz="1200"/>
                </a:pPr>
                <a:r>
                  <a:rPr lang="en-GB" sz="1200"/>
                  <a:t>Tg -Ts</a:t>
                </a:r>
              </a:p>
            </c:rich>
          </c:tx>
          <c:overlay val="0"/>
        </c:title>
        <c:numFmt formatCode="General" sourceLinked="1"/>
        <c:majorTickMark val="out"/>
        <c:minorTickMark val="none"/>
        <c:tickLblPos val="nextTo"/>
        <c:crossAx val="92196864"/>
        <c:crosses val="autoZero"/>
        <c:crossBetween val="midCat"/>
      </c:valAx>
      <c:valAx>
        <c:axId val="92196864"/>
        <c:scaling>
          <c:orientation val="minMax"/>
        </c:scaling>
        <c:delete val="0"/>
        <c:axPos val="l"/>
        <c:majorGridlines/>
        <c:minorGridlines/>
        <c:title>
          <c:tx>
            <c:rich>
              <a:bodyPr/>
              <a:lstStyle/>
              <a:p>
                <a:pPr>
                  <a:defRPr sz="1200"/>
                </a:pPr>
                <a:r>
                  <a:rPr lang="en-GB" sz="1200" baseline="0"/>
                  <a:t>Q</a:t>
                </a:r>
                <a:r>
                  <a:rPr lang="en-GB" sz="1200" baseline="-25000"/>
                  <a:t>t</a:t>
                </a:r>
                <a:r>
                  <a:rPr lang="en-GB" sz="1200" baseline="0"/>
                  <a:t>/A (W/m²)</a:t>
                </a:r>
              </a:p>
            </c:rich>
          </c:tx>
          <c:overlay val="0"/>
        </c:title>
        <c:numFmt formatCode="0" sourceLinked="0"/>
        <c:majorTickMark val="out"/>
        <c:minorTickMark val="none"/>
        <c:tickLblPos val="nextTo"/>
        <c:crossAx val="92190592"/>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0.01075</cdr:x>
      <cdr:y>0.01553</cdr:y>
    </cdr:from>
    <cdr:to>
      <cdr:x>0.01075</cdr:x>
      <cdr:y>0.01553</cdr:y>
    </cdr:to>
    <cdr:sp macro="" textlink="">
      <cdr:nvSpPr>
        <cdr:cNvPr id="2051" name="wbgrtzqmh"/>
        <cdr:cNvSpPr txBox="1">
          <a:spLocks xmlns:a="http://schemas.openxmlformats.org/drawingml/2006/main" noChangeArrowheads="1" noTextEdit="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fld id="{D6C0E106-7612-4D89-B947-77956BBB1C86}" type="TxLink">
            <a:rPr lang="en-GB" sz="1000" b="0" i="0" u="none" strike="noStrike" baseline="0">
              <a:solidFill>
                <a:srgbClr val="000000"/>
              </a:solidFill>
              <a:latin typeface="Arial"/>
              <a:cs typeface="Arial"/>
            </a:rPr>
            <a:pPr algn="l" rtl="0">
              <a:defRPr sz="1000"/>
            </a:pPr>
            <a:t>a</a:t>
          </a:fld>
          <a:endParaRPr lang="en-GB" sz="1000" b="0" i="0" u="none" strike="noStrike" baseline="0">
            <a:solidFill>
              <a:srgbClr val="000000"/>
            </a:solidFill>
            <a:latin typeface="Arial"/>
            <a:cs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DADD-7E29-411F-843F-C3394FFE99A7}" type="datetimeFigureOut">
              <a:rPr lang="en-GB" smtClean="0"/>
              <a:t>13/09/2018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34E2-D79B-43F7-93EF-ACF246017AD2}" type="slidenum">
              <a:rPr lang="en-GB" smtClean="0"/>
              <a:t>‹#›</a:t>
            </a:fld>
            <a:endParaRPr lang="en-GB"/>
          </a:p>
        </p:txBody>
      </p:sp>
    </p:spTree>
    <p:extLst>
      <p:ext uri="{BB962C8B-B14F-4D97-AF65-F5344CB8AC3E}">
        <p14:creationId xmlns:p14="http://schemas.microsoft.com/office/powerpoint/2010/main" val="101528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ECC974-D366-4762-A48B-E748A70A814E}" type="slidenum">
              <a:rPr lang="fr-FR" smtClean="0"/>
              <a:t>33</a:t>
            </a:fld>
            <a:endParaRPr lang="fr-FR"/>
          </a:p>
        </p:txBody>
      </p:sp>
    </p:spTree>
    <p:extLst>
      <p:ext uri="{BB962C8B-B14F-4D97-AF65-F5344CB8AC3E}">
        <p14:creationId xmlns:p14="http://schemas.microsoft.com/office/powerpoint/2010/main" val="124572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86D922-DB01-40F3-A7D9-3520A76DBBF6}" type="slidenum">
              <a:rPr lang="en-US"/>
              <a:pPr/>
              <a:t>90</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45168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77F77-EE6C-4A91-BEF3-0BFE66C3682B}" type="slidenum">
              <a:rPr lang="en-US"/>
              <a:pPr/>
              <a:t>91</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72510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8183F2E-9698-472D-89D6-7DAABFF8809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52E079-854F-4F96-AFF4-81DD20EC8C6E}" type="slidenum">
              <a:rPr lang="en-US" altLang="en-US" sz="1200" smtClean="0"/>
              <a:pPr/>
              <a:t>93</a:t>
            </a:fld>
            <a:endParaRPr lang="en-US" altLang="en-US" sz="1200"/>
          </a:p>
        </p:txBody>
      </p:sp>
      <p:sp>
        <p:nvSpPr>
          <p:cNvPr id="103427" name="Rectangle 2">
            <a:extLst>
              <a:ext uri="{FF2B5EF4-FFF2-40B4-BE49-F238E27FC236}">
                <a16:creationId xmlns:a16="http://schemas.microsoft.com/office/drawing/2014/main" id="{B0BDAED4-615D-4C97-B045-A986F1D216F8}"/>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21456B95-106C-46F3-9B4B-6A6071C9AFB3}"/>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3909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EACCD66-A7EC-4155-87A7-957A06A560D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AB795DC-3A5F-4DE1-9579-BDBE6E8092B1}" type="slidenum">
              <a:rPr lang="en-US" altLang="en-US" sz="1200" smtClean="0"/>
              <a:pPr/>
              <a:t>94</a:t>
            </a:fld>
            <a:endParaRPr lang="en-US" altLang="en-US" sz="1200"/>
          </a:p>
        </p:txBody>
      </p:sp>
      <p:sp>
        <p:nvSpPr>
          <p:cNvPr id="105475" name="Rectangle 2">
            <a:extLst>
              <a:ext uri="{FF2B5EF4-FFF2-40B4-BE49-F238E27FC236}">
                <a16:creationId xmlns:a16="http://schemas.microsoft.com/office/drawing/2014/main" id="{7C1CD73F-98B2-4D48-943D-B8EA0C6407EA}"/>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8EFFF88-D3DA-4203-A153-15A27D876C16}"/>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244503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7E24DDC8-E28D-404F-BEF4-CE5A5C152B7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DD3BDCD-25FD-45E1-A4E1-1BFCA4D6855E}" type="slidenum">
              <a:rPr lang="en-US" altLang="en-US" sz="1200" smtClean="0"/>
              <a:pPr/>
              <a:t>95</a:t>
            </a:fld>
            <a:endParaRPr lang="en-US" altLang="en-US" sz="1200"/>
          </a:p>
        </p:txBody>
      </p:sp>
      <p:sp>
        <p:nvSpPr>
          <p:cNvPr id="107523" name="Rectangle 2">
            <a:extLst>
              <a:ext uri="{FF2B5EF4-FFF2-40B4-BE49-F238E27FC236}">
                <a16:creationId xmlns:a16="http://schemas.microsoft.com/office/drawing/2014/main" id="{42D57B98-D438-40AF-8D6A-352F1201ADAA}"/>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DB5A7F79-4D48-48CB-95D3-230E58E66A8A}"/>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3248370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B942399-D341-4C43-B87F-651E4D2263A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32B722-3B24-4480-B898-C17D891064F6}" type="slidenum">
              <a:rPr lang="en-US" altLang="en-US" sz="1200" smtClean="0"/>
              <a:pPr/>
              <a:t>96</a:t>
            </a:fld>
            <a:endParaRPr lang="en-US" altLang="en-US" sz="1200"/>
          </a:p>
        </p:txBody>
      </p:sp>
      <p:sp>
        <p:nvSpPr>
          <p:cNvPr id="109571" name="Rectangle 2">
            <a:extLst>
              <a:ext uri="{FF2B5EF4-FFF2-40B4-BE49-F238E27FC236}">
                <a16:creationId xmlns:a16="http://schemas.microsoft.com/office/drawing/2014/main" id="{F25CE74C-8B94-4C79-A3CB-2F3B0D1AFCD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5F42E3BC-B6EE-44BE-AC18-CDD1466A989B}"/>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130583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17491-B7BB-4D66-B83C-4C3E20EC6E6D}" type="slidenum">
              <a:rPr lang="en-US"/>
              <a:pPr/>
              <a:t>97</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05469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69074C7F-D257-4F01-8C9F-776C146D052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32FAA2-4E31-4112-A8D3-1A62F9B0A6F0}" type="slidenum">
              <a:rPr lang="en-US" altLang="en-US" sz="1200" smtClean="0"/>
              <a:pPr/>
              <a:t>99</a:t>
            </a:fld>
            <a:endParaRPr lang="en-US" altLang="en-US" sz="1200"/>
          </a:p>
        </p:txBody>
      </p:sp>
      <p:sp>
        <p:nvSpPr>
          <p:cNvPr id="150531" name="Rectangle 2">
            <a:extLst>
              <a:ext uri="{FF2B5EF4-FFF2-40B4-BE49-F238E27FC236}">
                <a16:creationId xmlns:a16="http://schemas.microsoft.com/office/drawing/2014/main" id="{8604658F-1DE9-4A95-AD73-22107EBCA936}"/>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0C911E74-4505-4B25-901A-3A645BD46147}"/>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372275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30D37982-D662-472F-8F53-D906B119426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93A193-227C-43F6-98F0-FDD09E837E27}" type="slidenum">
              <a:rPr lang="en-US" altLang="en-US" sz="1200" smtClean="0"/>
              <a:pPr/>
              <a:t>100</a:t>
            </a:fld>
            <a:endParaRPr lang="en-US" altLang="en-US" sz="1200"/>
          </a:p>
        </p:txBody>
      </p:sp>
      <p:sp>
        <p:nvSpPr>
          <p:cNvPr id="152579" name="Rectangle 2">
            <a:extLst>
              <a:ext uri="{FF2B5EF4-FFF2-40B4-BE49-F238E27FC236}">
                <a16:creationId xmlns:a16="http://schemas.microsoft.com/office/drawing/2014/main" id="{57CFE106-F6B0-474B-9C1D-4D81A1FD4A68}"/>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78E01BAD-7031-4FA4-BD67-6CB1F7F6A10D}"/>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252814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reality of the climate system is much more complex and looks probably like shown on this sketch, according the present level of understanding. Interconnections between the “forcings is obvious and feedback loops can be identified. Also, each of the boxes is itself a rather complex sub-system, with many non </a:t>
            </a:r>
            <a:r>
              <a:rPr lang="en-GB" dirty="0" err="1"/>
              <a:t>linearities</a:t>
            </a:r>
            <a:r>
              <a:rPr lang="en-GB" dirty="0"/>
              <a:t> and time delays. </a:t>
            </a:r>
          </a:p>
        </p:txBody>
      </p:sp>
      <p:sp>
        <p:nvSpPr>
          <p:cNvPr id="4" name="Slide Number Placeholder 3"/>
          <p:cNvSpPr>
            <a:spLocks noGrp="1"/>
          </p:cNvSpPr>
          <p:nvPr>
            <p:ph type="sldNum" sz="quarter" idx="10"/>
          </p:nvPr>
        </p:nvSpPr>
        <p:spPr/>
        <p:txBody>
          <a:bodyPr/>
          <a:lstStyle/>
          <a:p>
            <a:fld id="{A97D5F2E-26EA-4A39-A424-E0FF9B5F39C4}" type="slidenum">
              <a:rPr lang="en-GB" smtClean="0"/>
              <a:t>57</a:t>
            </a:fld>
            <a:endParaRPr lang="en-GB"/>
          </a:p>
        </p:txBody>
      </p:sp>
    </p:spTree>
    <p:extLst>
      <p:ext uri="{BB962C8B-B14F-4D97-AF65-F5344CB8AC3E}">
        <p14:creationId xmlns:p14="http://schemas.microsoft.com/office/powerpoint/2010/main" val="118214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A2B4D-32AC-42DD-830B-2DCD990AA169}" type="slidenum">
              <a:rPr lang="en-US"/>
              <a:pPr/>
              <a:t>80</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28332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C0B6BB-AD3E-495A-9C70-3CA43AF499CC}" type="slidenum">
              <a:rPr lang="en-US"/>
              <a:pPr/>
              <a:t>81</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61378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07F899-F32A-4F61-883F-7D426F5C5128}" type="slidenum">
              <a:rPr lang="en-US"/>
              <a:pPr/>
              <a:t>83</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54209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CA12316-0691-4EB8-96D2-12EE238EDBF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A5D7DA-FDC5-4FEE-B876-45178121D54D}" type="slidenum">
              <a:rPr lang="en-US" altLang="en-US" sz="1200" smtClean="0"/>
              <a:pPr/>
              <a:t>86</a:t>
            </a:fld>
            <a:endParaRPr lang="en-US" altLang="en-US" sz="1200"/>
          </a:p>
        </p:txBody>
      </p:sp>
      <p:sp>
        <p:nvSpPr>
          <p:cNvPr id="71683" name="Rectangle 2">
            <a:extLst>
              <a:ext uri="{FF2B5EF4-FFF2-40B4-BE49-F238E27FC236}">
                <a16:creationId xmlns:a16="http://schemas.microsoft.com/office/drawing/2014/main" id="{40E4C4E9-DFA5-42F7-9441-EFEE668C99A8}"/>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D18C6B7A-921A-4834-889C-1C4F969373D4}"/>
              </a:ext>
            </a:extLst>
          </p:cNvPr>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153444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5D7AF-1B7F-49B1-8880-1BCDCE9239E3}" type="slidenum">
              <a:rPr lang="en-US"/>
              <a:pPr/>
              <a:t>87</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3223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F65D4-8F06-4CF5-8E0D-D41E879B2C03}" type="slidenum">
              <a:rPr lang="en-US"/>
              <a:pPr/>
              <a:t>88</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69293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1298C-6FB3-4FA3-8675-C925BC0C2913}" type="slidenum">
              <a:rPr lang="en-US"/>
              <a:pPr/>
              <a:t>89</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33988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r-F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9C467A1-0ADF-4D73-8931-7CAE1B045F87}" type="slidenum">
              <a:rPr lang="en-US"/>
              <a:pPr/>
              <a:t>‹#›</a:t>
            </a:fld>
            <a:endParaRPr lang="en-US"/>
          </a:p>
        </p:txBody>
      </p:sp>
    </p:spTree>
    <p:extLst>
      <p:ext uri="{BB962C8B-B14F-4D97-AF65-F5344CB8AC3E}">
        <p14:creationId xmlns:p14="http://schemas.microsoft.com/office/powerpoint/2010/main" val="269927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r-FR"/>
          </a:p>
        </p:txBody>
      </p:sp>
      <p:sp>
        <p:nvSpPr>
          <p:cNvPr id="3" name="Table Placeholder 2"/>
          <p:cNvSpPr>
            <a:spLocks noGrp="1"/>
          </p:cNvSpPr>
          <p:nvPr>
            <p:ph type="tbl" idx="1"/>
          </p:nvPr>
        </p:nvSpPr>
        <p:spPr>
          <a:xfrm>
            <a:off x="685800" y="1981200"/>
            <a:ext cx="7772400" cy="4114800"/>
          </a:xfrm>
        </p:spPr>
        <p:txBody>
          <a:bodyPr/>
          <a:lstStyle/>
          <a:p>
            <a:endParaRPr lang="fr-FR"/>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53A73B0-8C48-482D-BA45-77183CFE3D85}" type="slidenum">
              <a:rPr lang="en-US"/>
              <a:pPr/>
              <a:t>‹#›</a:t>
            </a:fld>
            <a:endParaRPr lang="en-US"/>
          </a:p>
        </p:txBody>
      </p:sp>
    </p:spTree>
    <p:extLst>
      <p:ext uri="{BB962C8B-B14F-4D97-AF65-F5344CB8AC3E}">
        <p14:creationId xmlns:p14="http://schemas.microsoft.com/office/powerpoint/2010/main" val="905281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r-F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DE87A8F-C0C4-4011-8419-E669421442F4}" type="slidenum">
              <a:rPr lang="en-US"/>
              <a:pPr/>
              <a:t>‹#›</a:t>
            </a:fld>
            <a:endParaRPr lang="en-US"/>
          </a:p>
        </p:txBody>
      </p:sp>
    </p:spTree>
    <p:extLst>
      <p:ext uri="{BB962C8B-B14F-4D97-AF65-F5344CB8AC3E}">
        <p14:creationId xmlns:p14="http://schemas.microsoft.com/office/powerpoint/2010/main" val="261988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13-9-2018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D636C07-7E76-46D3-B86B-6AF7C60E533E}" type="datetimeFigureOut">
              <a:rPr lang="nl-NL" smtClean="0"/>
              <a:t>13-9-2018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636C07-7E76-46D3-B86B-6AF7C60E533E}" type="datetimeFigureOut">
              <a:rPr lang="nl-NL" smtClean="0"/>
              <a:t>13-9-2018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636C07-7E76-46D3-B86B-6AF7C60E533E}" type="datetimeFigureOut">
              <a:rPr lang="nl-NL" smtClean="0"/>
              <a:t>13-9-2018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13-9-2018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13-9-2018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36C07-7E76-46D3-B86B-6AF7C60E533E}" type="datetimeFigureOut">
              <a:rPr lang="nl-NL" smtClean="0"/>
              <a:t>13-9-2018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96D49-DAE3-40DE-93E0-41688E0A5016}"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86.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Climate_sensitivity" TargetMode="External"/><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limate4you.com/images/IRAC%20JAXA%20ArcticSeaIceExtentSince20020601.gif"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attsupwiththat.files.wordpress.com/2014/03/clip_image008.jpg" TargetMode="Externa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hyperlink" Target="http://wattsupwiththat.files.wordpress.com/2014/03/clip_image006.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attsupwiththat.files.wordpress.com/2014/03/clip_image008.jpg"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q7W5lxqnKusjbM&amp;tbnid=Ceoq7zNvZ7l20M:&amp;ved=0CAUQjRw&amp;url=http://theweathercentre.blogspot.com/2013/01/polar-vortex-could-collapse-south-into.html&amp;ei=sLw6U5D4NunM0AWAuYGQBA&amp;bvm=bv.63934634,d.ZGU&amp;psig=AFQjCNGlKKpia78siB-ubjNPa9oWdF2w-A&amp;ust=1396444310631072" TargetMode="External"/><Relationship Id="rId3" Type="http://schemas.openxmlformats.org/officeDocument/2006/relationships/image" Target="../media/image46.png"/><Relationship Id="rId7" Type="http://schemas.openxmlformats.org/officeDocument/2006/relationships/image" Target="../media/image48.gif"/><Relationship Id="rId2" Type="http://schemas.openxmlformats.org/officeDocument/2006/relationships/hyperlink" Target="http://www.google.co.uk/url?sa=i&amp;rct=j&amp;q=&amp;esrc=s&amp;source=images&amp;cd=&amp;cad=rja&amp;uact=8&amp;docid=q7W5lxqnKusjbM&amp;tbnid=Ceoq7zNvZ7l20M:&amp;ved=0CAUQjRw&amp;url=http://blogs.scientificamerican.com/observations/2014/01/06/what-is-this-polar-vortex-that-is-freezing-the-u-s/&amp;ei=yrs6U7TMOqGI0AX56YD4Cw&amp;bvm=bv.63934634,d.ZGU&amp;psig=AFQjCNGlKKpia78siB-ubjNPa9oWdF2w-A&amp;ust=1396444310631072" TargetMode="External"/><Relationship Id="rId1" Type="http://schemas.openxmlformats.org/officeDocument/2006/relationships/slideLayout" Target="../slideLayouts/slideLayout8.xml"/><Relationship Id="rId6" Type="http://schemas.openxmlformats.org/officeDocument/2006/relationships/hyperlink" Target="http://www.google.co.uk/url?sa=i&amp;rct=j&amp;q=&amp;esrc=s&amp;source=images&amp;cd=&amp;cad=rja&amp;uact=8&amp;docid=q7W5lxqnKusjbM&amp;tbnid=Ceoq7zNvZ7l20M:&amp;ved=0CAUQjRw&amp;url=http://robinwestenra.blogspot.com/2013/01/the-big-chill.html&amp;ei=G7w6U9WMI6Wb0QXN14DIBw&amp;bvm=bv.63934634,d.ZGU&amp;psig=AFQjCNGlKKpia78siB-ubjNPa9oWdF2w-A&amp;ust=1396444310631072" TargetMode="External"/><Relationship Id="rId5" Type="http://schemas.openxmlformats.org/officeDocument/2006/relationships/image" Target="../media/image47.jpeg"/><Relationship Id="rId4" Type="http://schemas.openxmlformats.org/officeDocument/2006/relationships/hyperlink" Target="http://www.google.co.uk/url?sa=i&amp;rct=j&amp;q=&amp;esrc=s&amp;source=images&amp;cd=&amp;cad=rja&amp;uact=8&amp;docid=q7W5lxqnKusjbM&amp;tbnid=Ceoq7zNvZ7l20M:&amp;ved=0CAUQjRw&amp;url=http://blog.meteo-info.hr/meteorologija/u-americi-led-a-u-europi-proljece/&amp;ei=9bs6U5eXAoO50QXO4YA4&amp;bvm=bv.63934634,d.ZGU&amp;psig=AFQjCNGlKKpia78siB-ubjNPa9oWdF2w-A&amp;ust=1396444310631072" TargetMode="Externa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Zs1WfMTL1EYhPM&amp;tbnid=lvhuCIFrgpj6AM:&amp;ved=0CAUQjRw&amp;url=http://www.dailymail.co.uk/news/article-2534477/Arctic-Monday-commute-140-million-Americans-polar-vortex-barrels-half-country-causing-coldest-temperatures-20-years-wind-chill-warnings-Montana-Alabama.html&amp;ei=i746U8fmIbC00QWc0oHwCQ&amp;bvm=bv.63934634,d.ZGU&amp;psig=AFQjCNGdhAz39L1Znlj-2LlrehS_YQ-Dvw&amp;ust=1396445163766562" TargetMode="External"/><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www.cesm.ucar.edu/projects/community-projects/LENS/"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energyadvocate.com/fw95.htm"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80.png"/><Relationship Id="rId7" Type="http://schemas.openxmlformats.org/officeDocument/2006/relationships/image" Target="../media/image89.png"/><Relationship Id="rId2" Type="http://schemas.openxmlformats.org/officeDocument/2006/relationships/image" Target="../media/image670.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690.png"/><Relationship Id="rId9" Type="http://schemas.openxmlformats.org/officeDocument/2006/relationships/image" Target="../media/image91.png"/></Relationships>
</file>

<file path=ppt/slides/_rels/slide73.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720.png"/><Relationship Id="rId1" Type="http://schemas.openxmlformats.org/officeDocument/2006/relationships/slideLayout" Target="../slideLayouts/slideLayout6.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 Id="rId9" Type="http://schemas.openxmlformats.org/officeDocument/2006/relationships/image" Target="../media/image790.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0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64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41B8-4A06-4AF2-84A6-9437749ABEF7}"/>
              </a:ext>
            </a:extLst>
          </p:cNvPr>
          <p:cNvSpPr>
            <a:spLocks noGrp="1"/>
          </p:cNvSpPr>
          <p:nvPr>
            <p:ph type="ctrTitle"/>
          </p:nvPr>
        </p:nvSpPr>
        <p:spPr/>
        <p:txBody>
          <a:bodyPr>
            <a:normAutofit fontScale="90000"/>
          </a:bodyPr>
          <a:lstStyle/>
          <a:p>
            <a:r>
              <a:rPr lang="fr-BE" dirty="0" err="1"/>
              <a:t>Complexity</a:t>
            </a:r>
            <a:r>
              <a:rPr lang="fr-BE" dirty="0"/>
              <a:t>, </a:t>
            </a:r>
            <a:r>
              <a:rPr lang="fr-BE" dirty="0" err="1"/>
              <a:t>Causality</a:t>
            </a:r>
            <a:r>
              <a:rPr lang="fr-BE" dirty="0"/>
              <a:t> and Dynamics </a:t>
            </a:r>
            <a:r>
              <a:rPr lang="fr-BE" dirty="0" err="1"/>
              <a:t>inside</a:t>
            </a:r>
            <a:r>
              <a:rPr lang="fr-BE" dirty="0"/>
              <a:t> the </a:t>
            </a:r>
            <a:r>
              <a:rPr lang="fr-BE" dirty="0" err="1"/>
              <a:t>Climate</a:t>
            </a:r>
            <a:r>
              <a:rPr lang="fr-BE" dirty="0"/>
              <a:t> System</a:t>
            </a:r>
          </a:p>
        </p:txBody>
      </p:sp>
      <p:sp>
        <p:nvSpPr>
          <p:cNvPr id="3" name="Subtitle 2">
            <a:extLst>
              <a:ext uri="{FF2B5EF4-FFF2-40B4-BE49-F238E27FC236}">
                <a16:creationId xmlns:a16="http://schemas.microsoft.com/office/drawing/2014/main" id="{6E44B993-81DA-49CE-8432-A04B730B90DB}"/>
              </a:ext>
            </a:extLst>
          </p:cNvPr>
          <p:cNvSpPr>
            <a:spLocks noGrp="1"/>
          </p:cNvSpPr>
          <p:nvPr>
            <p:ph type="subTitle" idx="1"/>
          </p:nvPr>
        </p:nvSpPr>
        <p:spPr>
          <a:xfrm>
            <a:off x="685800" y="3886200"/>
            <a:ext cx="7772400" cy="1752600"/>
          </a:xfrm>
        </p:spPr>
        <p:txBody>
          <a:bodyPr>
            <a:normAutofit fontScale="92500"/>
          </a:bodyPr>
          <a:lstStyle/>
          <a:p>
            <a:r>
              <a:rPr lang="fr-BE" b="1" dirty="0"/>
              <a:t>Henri A. MASSON</a:t>
            </a:r>
          </a:p>
          <a:p>
            <a:r>
              <a:rPr lang="fr-BE" sz="2800" dirty="0"/>
              <a:t>Prof. Dr. Ir. (</a:t>
            </a:r>
            <a:r>
              <a:rPr lang="fr-BE" sz="2800" dirty="0" err="1"/>
              <a:t>emer</a:t>
            </a:r>
            <a:r>
              <a:rPr lang="fr-BE" sz="2800" dirty="0"/>
              <a:t>.) Univ </a:t>
            </a:r>
            <a:r>
              <a:rPr lang="fr-BE" sz="2800" dirty="0" err="1"/>
              <a:t>Antwerp</a:t>
            </a:r>
            <a:r>
              <a:rPr lang="fr-BE" sz="2800" dirty="0"/>
              <a:t> (Belgium)</a:t>
            </a:r>
          </a:p>
          <a:p>
            <a:r>
              <a:rPr lang="fr-BE" sz="2100" i="1" dirty="0"/>
              <a:t>Paper </a:t>
            </a:r>
            <a:r>
              <a:rPr lang="fr-BE" sz="2100" i="1" dirty="0" err="1"/>
              <a:t>presented</a:t>
            </a:r>
            <a:r>
              <a:rPr lang="fr-BE" sz="2100" i="1" dirty="0"/>
              <a:t> at the « Basic Science of a </a:t>
            </a:r>
            <a:r>
              <a:rPr lang="fr-BE" sz="2100" i="1" dirty="0" err="1"/>
              <a:t>Changing</a:t>
            </a:r>
            <a:r>
              <a:rPr lang="fr-BE" sz="2100" i="1" dirty="0"/>
              <a:t> </a:t>
            </a:r>
            <a:r>
              <a:rPr lang="fr-BE" sz="2100" i="1" dirty="0" err="1"/>
              <a:t>Climate</a:t>
            </a:r>
            <a:r>
              <a:rPr lang="fr-BE" sz="2100" i="1" dirty="0"/>
              <a:t> » </a:t>
            </a:r>
            <a:r>
              <a:rPr lang="fr-BE" sz="2100" i="1" dirty="0" err="1"/>
              <a:t>Conference</a:t>
            </a:r>
            <a:r>
              <a:rPr lang="fr-BE" sz="2100" i="1" dirty="0"/>
              <a:t> </a:t>
            </a:r>
          </a:p>
          <a:p>
            <a:r>
              <a:rPr lang="fr-BE" sz="2100" i="1" dirty="0"/>
              <a:t>Porto (Portugal) 07-08 </a:t>
            </a:r>
            <a:r>
              <a:rPr lang="fr-BE" sz="2100" i="1" dirty="0" err="1"/>
              <a:t>September</a:t>
            </a:r>
            <a:r>
              <a:rPr lang="fr-BE" sz="2100" i="1" dirty="0"/>
              <a:t> 2018 </a:t>
            </a:r>
          </a:p>
        </p:txBody>
      </p:sp>
    </p:spTree>
    <p:extLst>
      <p:ext uri="{BB962C8B-B14F-4D97-AF65-F5344CB8AC3E}">
        <p14:creationId xmlns:p14="http://schemas.microsoft.com/office/powerpoint/2010/main" val="201127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70C9-65ED-4088-8047-0BCFC6D9EBB0}"/>
              </a:ext>
            </a:extLst>
          </p:cNvPr>
          <p:cNvSpPr>
            <a:spLocks noGrp="1"/>
          </p:cNvSpPr>
          <p:nvPr>
            <p:ph type="title"/>
          </p:nvPr>
        </p:nvSpPr>
        <p:spPr/>
        <p:txBody>
          <a:bodyPr/>
          <a:lstStyle/>
          <a:p>
            <a:r>
              <a:rPr lang="fr-BE" dirty="0" err="1"/>
              <a:t>What</a:t>
            </a:r>
            <a:r>
              <a:rPr lang="fr-BE" dirty="0"/>
              <a:t> </a:t>
            </a:r>
            <a:r>
              <a:rPr lang="fr-BE" dirty="0" err="1"/>
              <a:t>went</a:t>
            </a:r>
            <a:r>
              <a:rPr lang="fr-BE" dirty="0"/>
              <a:t> </a:t>
            </a:r>
            <a:r>
              <a:rPr lang="fr-BE" dirty="0" err="1"/>
              <a:t>wrong</a:t>
            </a:r>
            <a:r>
              <a:rPr lang="fr-BE" dirty="0"/>
              <a:t>?</a:t>
            </a:r>
          </a:p>
        </p:txBody>
      </p:sp>
      <p:sp>
        <p:nvSpPr>
          <p:cNvPr id="3" name="Text Placeholder 2">
            <a:extLst>
              <a:ext uri="{FF2B5EF4-FFF2-40B4-BE49-F238E27FC236}">
                <a16:creationId xmlns:a16="http://schemas.microsoft.com/office/drawing/2014/main" id="{08CE50A5-18BA-491A-A6C2-A7E002DED864}"/>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836175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DE675D5-990A-40F7-88A9-9C49346C262C}"/>
              </a:ext>
            </a:extLst>
          </p:cNvPr>
          <p:cNvSpPr>
            <a:spLocks noGrp="1" noChangeArrowheads="1"/>
          </p:cNvSpPr>
          <p:nvPr>
            <p:ph type="title"/>
          </p:nvPr>
        </p:nvSpPr>
        <p:spPr>
          <a:xfrm>
            <a:off x="428978" y="282222"/>
            <a:ext cx="8257822" cy="1135416"/>
          </a:xfrm>
        </p:spPr>
        <p:txBody>
          <a:bodyPr>
            <a:normAutofit/>
          </a:bodyPr>
          <a:lstStyle/>
          <a:p>
            <a:pPr eaLnBrk="1" hangingPunct="1"/>
            <a:r>
              <a:rPr lang="en-US" altLang="en-US" sz="3600" b="1" dirty="0">
                <a:solidFill>
                  <a:schemeClr val="tx2"/>
                </a:solidFill>
              </a:rPr>
              <a:t>Limits of Structural Analysis</a:t>
            </a:r>
          </a:p>
        </p:txBody>
      </p:sp>
      <p:sp>
        <p:nvSpPr>
          <p:cNvPr id="151555" name="Rectangle 3">
            <a:extLst>
              <a:ext uri="{FF2B5EF4-FFF2-40B4-BE49-F238E27FC236}">
                <a16:creationId xmlns:a16="http://schemas.microsoft.com/office/drawing/2014/main" id="{FB1F9843-D8E0-486B-B1C5-ED8805D62620}"/>
              </a:ext>
            </a:extLst>
          </p:cNvPr>
          <p:cNvSpPr>
            <a:spLocks noGrp="1" noChangeArrowheads="1"/>
          </p:cNvSpPr>
          <p:nvPr>
            <p:ph type="body" idx="1"/>
          </p:nvPr>
        </p:nvSpPr>
        <p:spPr/>
        <p:txBody>
          <a:bodyPr/>
          <a:lstStyle/>
          <a:p>
            <a:pPr eaLnBrk="1" hangingPunct="1">
              <a:lnSpc>
                <a:spcPct val="80000"/>
              </a:lnSpc>
            </a:pPr>
            <a:r>
              <a:rPr lang="en-US" altLang="en-US" sz="2800" dirty="0"/>
              <a:t>List of variable is </a:t>
            </a:r>
            <a:r>
              <a:rPr lang="en-US" altLang="en-US" sz="2800" b="1" dirty="0"/>
              <a:t>subjective</a:t>
            </a:r>
            <a:r>
              <a:rPr lang="en-US" altLang="en-US" sz="2800" dirty="0"/>
              <a:t> (importance of group contribution &amp; consensus) </a:t>
            </a:r>
          </a:p>
          <a:p>
            <a:pPr eaLnBrk="1" hangingPunct="1">
              <a:lnSpc>
                <a:spcPct val="80000"/>
              </a:lnSpc>
            </a:pPr>
            <a:r>
              <a:rPr lang="en-US" altLang="en-US" sz="2800" dirty="0"/>
              <a:t>Practical limit: 20 – 30 variables =&gt; clustering of variables for convenience</a:t>
            </a:r>
          </a:p>
          <a:p>
            <a:pPr eaLnBrk="1" hangingPunct="1">
              <a:lnSpc>
                <a:spcPct val="80000"/>
              </a:lnSpc>
            </a:pPr>
            <a:r>
              <a:rPr lang="en-US" altLang="en-US" sz="2800" dirty="0"/>
              <a:t>Subjectivity (</a:t>
            </a:r>
            <a:r>
              <a:rPr lang="en-US" altLang="en-US" sz="2800" b="1" i="1" dirty="0"/>
              <a:t>non robustness</a:t>
            </a:r>
            <a:r>
              <a:rPr lang="en-US" altLang="en-US" sz="2800" dirty="0"/>
              <a:t>) of the filling in of the matrix: a system is not the reality but the way you look at it</a:t>
            </a:r>
          </a:p>
          <a:p>
            <a:pPr eaLnBrk="1" hangingPunct="1">
              <a:lnSpc>
                <a:spcPct val="80000"/>
              </a:lnSpc>
            </a:pPr>
            <a:r>
              <a:rPr lang="en-US" altLang="en-US" sz="2800" dirty="0"/>
              <a:t>80 % of outcomes are obvious =&gt; worthwhile the effort? (yes…gives credibility to 20% outcomes that are surprising, unexpected….)</a:t>
            </a:r>
          </a:p>
        </p:txBody>
      </p:sp>
      <p:sp>
        <p:nvSpPr>
          <p:cNvPr id="2" name="Smiley Face 1">
            <a:extLst>
              <a:ext uri="{FF2B5EF4-FFF2-40B4-BE49-F238E27FC236}">
                <a16:creationId xmlns:a16="http://schemas.microsoft.com/office/drawing/2014/main" id="{0FC0265C-ECE4-4158-B5E0-34F1A42F161B}"/>
              </a:ext>
            </a:extLst>
          </p:cNvPr>
          <p:cNvSpPr/>
          <p:nvPr/>
        </p:nvSpPr>
        <p:spPr>
          <a:xfrm>
            <a:off x="4788024" y="1988839"/>
            <a:ext cx="430182" cy="31409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1995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5EDF-4E51-4E17-A63A-BAFE99709171}"/>
              </a:ext>
            </a:extLst>
          </p:cNvPr>
          <p:cNvSpPr>
            <a:spLocks noGrp="1"/>
          </p:cNvSpPr>
          <p:nvPr>
            <p:ph type="title"/>
          </p:nvPr>
        </p:nvSpPr>
        <p:spPr/>
        <p:txBody>
          <a:bodyPr/>
          <a:lstStyle/>
          <a:p>
            <a:r>
              <a:rPr lang="en-GB" dirty="0"/>
              <a:t>Combining convective &amp; radiative heat transfer</a:t>
            </a:r>
          </a:p>
        </p:txBody>
      </p:sp>
      <p:sp>
        <p:nvSpPr>
          <p:cNvPr id="3" name="Text Placeholder 2">
            <a:extLst>
              <a:ext uri="{FF2B5EF4-FFF2-40B4-BE49-F238E27FC236}">
                <a16:creationId xmlns:a16="http://schemas.microsoft.com/office/drawing/2014/main" id="{79873A1B-E033-4281-AE3E-266C70F808A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2006684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5762-0F84-4EB5-825E-5B2DEEC85885}"/>
              </a:ext>
            </a:extLst>
          </p:cNvPr>
          <p:cNvSpPr>
            <a:spLocks noGrp="1"/>
          </p:cNvSpPr>
          <p:nvPr>
            <p:ph type="title"/>
          </p:nvPr>
        </p:nvSpPr>
        <p:spPr/>
        <p:txBody>
          <a:bodyPr>
            <a:normAutofit/>
          </a:bodyPr>
          <a:lstStyle/>
          <a:p>
            <a:r>
              <a:rPr lang="en-GB" sz="3200" b="1" dirty="0">
                <a:solidFill>
                  <a:schemeClr val="tx2"/>
                </a:solidFill>
              </a:rPr>
              <a:t>What about Radiative Heat Transfer ?</a:t>
            </a:r>
          </a:p>
        </p:txBody>
      </p:sp>
      <p:pic>
        <p:nvPicPr>
          <p:cNvPr id="22" name="Picture 21">
            <a:extLst>
              <a:ext uri="{FF2B5EF4-FFF2-40B4-BE49-F238E27FC236}">
                <a16:creationId xmlns:a16="http://schemas.microsoft.com/office/drawing/2014/main" id="{00000000-0008-0000-0000-0000020000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74738" y="2482850"/>
            <a:ext cx="3781425" cy="342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Content Placeholder 30">
            <a:extLst>
              <a:ext uri="{FF2B5EF4-FFF2-40B4-BE49-F238E27FC236}">
                <a16:creationId xmlns:a16="http://schemas.microsoft.com/office/drawing/2014/main" id="{2CB97E62-D45D-4ED3-8C44-659C3F5CE087}"/>
              </a:ext>
            </a:extLst>
          </p:cNvPr>
          <p:cNvGraphicFramePr>
            <a:graphicFrameLocks noGrp="1"/>
          </p:cNvGraphicFramePr>
          <p:nvPr>
            <p:ph idx="1"/>
            <p:extLst/>
          </p:nvPr>
        </p:nvGraphicFramePr>
        <p:xfrm>
          <a:off x="457197" y="1226004"/>
          <a:ext cx="8229606" cy="5299341"/>
        </p:xfrm>
        <a:graphic>
          <a:graphicData uri="http://schemas.openxmlformats.org/drawingml/2006/table">
            <a:tbl>
              <a:tblPr>
                <a:tableStyleId>{5C22544A-7EE6-4342-B048-85BDC9FD1C3A}</a:tableStyleId>
              </a:tblPr>
              <a:tblGrid>
                <a:gridCol w="587829">
                  <a:extLst>
                    <a:ext uri="{9D8B030D-6E8A-4147-A177-3AD203B41FA5}">
                      <a16:colId xmlns:a16="http://schemas.microsoft.com/office/drawing/2014/main" val="4232901888"/>
                    </a:ext>
                  </a:extLst>
                </a:gridCol>
                <a:gridCol w="587829">
                  <a:extLst>
                    <a:ext uri="{9D8B030D-6E8A-4147-A177-3AD203B41FA5}">
                      <a16:colId xmlns:a16="http://schemas.microsoft.com/office/drawing/2014/main" val="2834327822"/>
                    </a:ext>
                  </a:extLst>
                </a:gridCol>
                <a:gridCol w="587829">
                  <a:extLst>
                    <a:ext uri="{9D8B030D-6E8A-4147-A177-3AD203B41FA5}">
                      <a16:colId xmlns:a16="http://schemas.microsoft.com/office/drawing/2014/main" val="1645584240"/>
                    </a:ext>
                  </a:extLst>
                </a:gridCol>
                <a:gridCol w="587829">
                  <a:extLst>
                    <a:ext uri="{9D8B030D-6E8A-4147-A177-3AD203B41FA5}">
                      <a16:colId xmlns:a16="http://schemas.microsoft.com/office/drawing/2014/main" val="1806554585"/>
                    </a:ext>
                  </a:extLst>
                </a:gridCol>
                <a:gridCol w="587829">
                  <a:extLst>
                    <a:ext uri="{9D8B030D-6E8A-4147-A177-3AD203B41FA5}">
                      <a16:colId xmlns:a16="http://schemas.microsoft.com/office/drawing/2014/main" val="2206022608"/>
                    </a:ext>
                  </a:extLst>
                </a:gridCol>
                <a:gridCol w="587829">
                  <a:extLst>
                    <a:ext uri="{9D8B030D-6E8A-4147-A177-3AD203B41FA5}">
                      <a16:colId xmlns:a16="http://schemas.microsoft.com/office/drawing/2014/main" val="517008680"/>
                    </a:ext>
                  </a:extLst>
                </a:gridCol>
                <a:gridCol w="587829">
                  <a:extLst>
                    <a:ext uri="{9D8B030D-6E8A-4147-A177-3AD203B41FA5}">
                      <a16:colId xmlns:a16="http://schemas.microsoft.com/office/drawing/2014/main" val="231683440"/>
                    </a:ext>
                  </a:extLst>
                </a:gridCol>
                <a:gridCol w="587829">
                  <a:extLst>
                    <a:ext uri="{9D8B030D-6E8A-4147-A177-3AD203B41FA5}">
                      <a16:colId xmlns:a16="http://schemas.microsoft.com/office/drawing/2014/main" val="1503164995"/>
                    </a:ext>
                  </a:extLst>
                </a:gridCol>
                <a:gridCol w="587829">
                  <a:extLst>
                    <a:ext uri="{9D8B030D-6E8A-4147-A177-3AD203B41FA5}">
                      <a16:colId xmlns:a16="http://schemas.microsoft.com/office/drawing/2014/main" val="4085989708"/>
                    </a:ext>
                  </a:extLst>
                </a:gridCol>
                <a:gridCol w="587829">
                  <a:extLst>
                    <a:ext uri="{9D8B030D-6E8A-4147-A177-3AD203B41FA5}">
                      <a16:colId xmlns:a16="http://schemas.microsoft.com/office/drawing/2014/main" val="895999266"/>
                    </a:ext>
                  </a:extLst>
                </a:gridCol>
                <a:gridCol w="587829">
                  <a:extLst>
                    <a:ext uri="{9D8B030D-6E8A-4147-A177-3AD203B41FA5}">
                      <a16:colId xmlns:a16="http://schemas.microsoft.com/office/drawing/2014/main" val="3660603709"/>
                    </a:ext>
                  </a:extLst>
                </a:gridCol>
                <a:gridCol w="587829">
                  <a:extLst>
                    <a:ext uri="{9D8B030D-6E8A-4147-A177-3AD203B41FA5}">
                      <a16:colId xmlns:a16="http://schemas.microsoft.com/office/drawing/2014/main" val="2774194855"/>
                    </a:ext>
                  </a:extLst>
                </a:gridCol>
                <a:gridCol w="587829">
                  <a:extLst>
                    <a:ext uri="{9D8B030D-6E8A-4147-A177-3AD203B41FA5}">
                      <a16:colId xmlns:a16="http://schemas.microsoft.com/office/drawing/2014/main" val="1201580421"/>
                    </a:ext>
                  </a:extLst>
                </a:gridCol>
                <a:gridCol w="587829">
                  <a:extLst>
                    <a:ext uri="{9D8B030D-6E8A-4147-A177-3AD203B41FA5}">
                      <a16:colId xmlns:a16="http://schemas.microsoft.com/office/drawing/2014/main" val="1916390779"/>
                    </a:ext>
                  </a:extLst>
                </a:gridCol>
              </a:tblGrid>
              <a:tr h="391963">
                <a:tc gridSpan="7">
                  <a:txBody>
                    <a:bodyPr/>
                    <a:lstStyle/>
                    <a:p>
                      <a:pPr algn="l" fontAlgn="ctr"/>
                      <a:r>
                        <a:rPr lang="en-GB" sz="1200" u="none" strike="noStrike">
                          <a:effectLst/>
                        </a:rPr>
                        <a:t>Combined heat transfer by conduction-convection and radiation</a:t>
                      </a:r>
                      <a:endParaRPr lang="en-GB" sz="1200" b="1" i="0" u="none" strike="noStrike">
                        <a:solidFill>
                          <a:srgbClr val="1F497D"/>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84772522"/>
                  </a:ext>
                </a:extLst>
              </a:tr>
              <a:tr h="313570">
                <a:tc gridSpan="9">
                  <a:txBody>
                    <a:bodyPr/>
                    <a:lstStyle/>
                    <a:p>
                      <a:pPr algn="l" fontAlgn="ctr"/>
                      <a:r>
                        <a:rPr lang="en-GB" sz="1100" u="none" strike="noStrike">
                          <a:effectLst/>
                        </a:rPr>
                        <a:t>(after Mc Cabe, Smith &amp; Harriott,Unit Operations of Chemical Engineering, pg 422 (1993))</a:t>
                      </a:r>
                      <a:endParaRPr lang="en-GB" sz="1100" b="0" i="1"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60648129"/>
                  </a:ext>
                </a:extLst>
              </a:tr>
              <a:tr h="313570">
                <a:tc gridSpan="11">
                  <a:txBody>
                    <a:bodyPr/>
                    <a:lstStyle/>
                    <a:p>
                      <a:pPr algn="l" fontAlgn="ctr"/>
                      <a:r>
                        <a:rPr lang="en-GB" sz="1100" u="none" strike="noStrike">
                          <a:effectLst/>
                        </a:rPr>
                        <a:t>Since the two types of heat transfer happen in parallel, per unit of exchange surface A, the fluxes are given by:</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45527911"/>
                  </a:ext>
                </a:extLst>
              </a:tr>
              <a:tr h="313570">
                <a:tc>
                  <a:txBody>
                    <a:bodyPr/>
                    <a:lstStyle/>
                    <a:p>
                      <a:pPr algn="l" fontAlgn="ctr"/>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rowSpan="3" gridSpan="7">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rowSpan="3" hMerge="1">
                  <a:txBody>
                    <a:bodyPr/>
                    <a:lstStyle/>
                    <a:p>
                      <a:endParaRPr lang="en-GB"/>
                    </a:p>
                  </a:txBody>
                  <a:tcPr/>
                </a:tc>
                <a:tc rowSpan="3" hMerge="1">
                  <a:txBody>
                    <a:bodyPr/>
                    <a:lstStyle/>
                    <a:p>
                      <a:endParaRPr lang="en-GB"/>
                    </a:p>
                  </a:txBody>
                  <a:tcPr/>
                </a:tc>
                <a:tc rowSpan="3" hMerge="1">
                  <a:txBody>
                    <a:bodyPr/>
                    <a:lstStyle/>
                    <a:p>
                      <a:endParaRPr lang="en-GB"/>
                    </a:p>
                  </a:txBody>
                  <a:tcPr/>
                </a:tc>
                <a:tc rowSpan="3" hMerge="1">
                  <a:txBody>
                    <a:bodyPr/>
                    <a:lstStyle/>
                    <a:p>
                      <a:endParaRPr lang="en-GB"/>
                    </a:p>
                  </a:txBody>
                  <a:tcPr/>
                </a:tc>
                <a:tc rowSpan="3" hMerge="1">
                  <a:txBody>
                    <a:bodyPr/>
                    <a:lstStyle/>
                    <a:p>
                      <a:endParaRPr lang="en-GB"/>
                    </a:p>
                  </a:txBody>
                  <a:tcPr/>
                </a:tc>
                <a:tc rowSpan="3"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39612536"/>
                  </a:ext>
                </a:extLst>
              </a:tr>
              <a:tr h="31357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gridSpan="7"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07882610"/>
                  </a:ext>
                </a:extLst>
              </a:tr>
              <a:tr h="313570">
                <a:tc>
                  <a:txBody>
                    <a:bodyPr/>
                    <a:lstStyle/>
                    <a:p>
                      <a:pPr algn="l" fontAlgn="ctr"/>
                      <a:r>
                        <a:rPr lang="en-GB" sz="1100" u="none" strike="noStrike">
                          <a:effectLst/>
                        </a:rPr>
                        <a:t>Where:</a:t>
                      </a:r>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gridSpan="7"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01623922"/>
                  </a:ext>
                </a:extLst>
              </a:tr>
              <a:tr h="391963">
                <a:tc gridSpan="4">
                  <a:txBody>
                    <a:bodyPr/>
                    <a:lstStyle/>
                    <a:p>
                      <a:pPr algn="l" fontAlgn="ctr"/>
                      <a:r>
                        <a:rPr lang="en-GB" sz="1100" u="none" strike="noStrike">
                          <a:effectLst/>
                        </a:rPr>
                        <a:t>Q</a:t>
                      </a:r>
                      <a:r>
                        <a:rPr lang="en-GB" sz="1100" u="none" strike="noStrike" baseline="-25000">
                          <a:effectLst/>
                        </a:rPr>
                        <a:t>t </a:t>
                      </a:r>
                      <a:r>
                        <a:rPr lang="en-GB" sz="1100" u="none" strike="noStrike">
                          <a:effectLst/>
                        </a:rPr>
                        <a:t>= total heat transfer flux [watt]</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75397197"/>
                  </a:ext>
                </a:extLst>
              </a:tr>
              <a:tr h="376285">
                <a:tc gridSpan="6">
                  <a:txBody>
                    <a:bodyPr/>
                    <a:lstStyle/>
                    <a:p>
                      <a:pPr algn="l" fontAlgn="ctr"/>
                      <a:r>
                        <a:rPr lang="en-GB" sz="1100" u="none" strike="noStrike">
                          <a:effectLst/>
                        </a:rPr>
                        <a:t>Q</a:t>
                      </a:r>
                      <a:r>
                        <a:rPr lang="en-GB" sz="1100" u="none" strike="noStrike" baseline="-25000">
                          <a:effectLst/>
                        </a:rPr>
                        <a:t>c </a:t>
                      </a:r>
                      <a:r>
                        <a:rPr lang="en-GB" sz="1100" u="none" strike="noStrike">
                          <a:effectLst/>
                        </a:rPr>
                        <a:t>= conductive-convective heat transfer flux [watt]</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17276216"/>
                  </a:ext>
                </a:extLst>
              </a:tr>
              <a:tr h="376285">
                <a:tc gridSpan="4">
                  <a:txBody>
                    <a:bodyPr/>
                    <a:lstStyle/>
                    <a:p>
                      <a:pPr algn="l" fontAlgn="ctr"/>
                      <a:r>
                        <a:rPr lang="en-GB" sz="1100" u="none" strike="noStrike">
                          <a:effectLst/>
                        </a:rPr>
                        <a:t>Q</a:t>
                      </a:r>
                      <a:r>
                        <a:rPr lang="en-GB" sz="1100" u="none" strike="noStrike" baseline="-25000">
                          <a:effectLst/>
                        </a:rPr>
                        <a:t>r </a:t>
                      </a:r>
                      <a:r>
                        <a:rPr lang="en-GB" sz="1100" u="none" strike="noStrike">
                          <a:effectLst/>
                        </a:rPr>
                        <a:t>= radiative heat transfer flux [watt]</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17763264"/>
                  </a:ext>
                </a:extLst>
              </a:tr>
              <a:tr h="360607">
                <a:tc gridSpan="3">
                  <a:txBody>
                    <a:bodyPr/>
                    <a:lstStyle/>
                    <a:p>
                      <a:pPr algn="l" fontAlgn="ctr"/>
                      <a:r>
                        <a:rPr lang="en-GB" sz="1100" u="none" strike="noStrike">
                          <a:effectLst/>
                        </a:rPr>
                        <a:t>A = exchange surface [m²]</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11954814"/>
                  </a:ext>
                </a:extLst>
              </a:tr>
              <a:tr h="376285">
                <a:tc gridSpan="6">
                  <a:txBody>
                    <a:bodyPr/>
                    <a:lstStyle/>
                    <a:p>
                      <a:pPr algn="l" fontAlgn="ctr"/>
                      <a:r>
                        <a:rPr lang="en-GB" sz="1100" u="none" strike="noStrike">
                          <a:effectLst/>
                        </a:rPr>
                        <a:t>h</a:t>
                      </a:r>
                      <a:r>
                        <a:rPr lang="en-GB" sz="1100" u="none" strike="noStrike" baseline="-25000">
                          <a:effectLst/>
                        </a:rPr>
                        <a:t>c </a:t>
                      </a:r>
                      <a:r>
                        <a:rPr lang="en-GB" sz="1100" u="none" strike="noStrike">
                          <a:effectLst/>
                        </a:rPr>
                        <a:t>= convective heat transfer coefficient [watt/(m²°C)]</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3125490"/>
                  </a:ext>
                </a:extLst>
              </a:tr>
              <a:tr h="376285">
                <a:tc gridSpan="3">
                  <a:txBody>
                    <a:bodyPr/>
                    <a:lstStyle/>
                    <a:p>
                      <a:pPr algn="l" fontAlgn="ctr"/>
                      <a:r>
                        <a:rPr lang="en-GB" sz="1100" u="none" strike="noStrike">
                          <a:effectLst/>
                        </a:rPr>
                        <a:t>T</a:t>
                      </a:r>
                      <a:r>
                        <a:rPr lang="en-GB" sz="1100" u="none" strike="noStrike" baseline="-25000">
                          <a:effectLst/>
                        </a:rPr>
                        <a:t>s </a:t>
                      </a:r>
                      <a:r>
                        <a:rPr lang="en-GB" sz="1100" u="none" strike="noStrike">
                          <a:effectLst/>
                        </a:rPr>
                        <a:t>= surface temperature [°K]</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58545447"/>
                  </a:ext>
                </a:extLst>
              </a:tr>
              <a:tr h="313570">
                <a:tc gridSpan="3">
                  <a:txBody>
                    <a:bodyPr/>
                    <a:lstStyle/>
                    <a:p>
                      <a:pPr algn="l" fontAlgn="ctr"/>
                      <a:r>
                        <a:rPr lang="en-GB" sz="1100" u="none" strike="noStrike">
                          <a:effectLst/>
                        </a:rPr>
                        <a:t>T = fluid temperature [°K]</a:t>
                      </a:r>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40305655"/>
                  </a:ext>
                </a:extLst>
              </a:tr>
              <a:tr h="391963">
                <a:tc gridSpan="6">
                  <a:txBody>
                    <a:bodyPr/>
                    <a:lstStyle/>
                    <a:p>
                      <a:pPr algn="l" fontAlgn="ctr"/>
                      <a:r>
                        <a:rPr lang="en-GB" sz="1100" u="none" strike="noStrike">
                          <a:effectLst/>
                        </a:rPr>
                        <a:t>s = Stephan-Boltzmann constant (5.67 10</a:t>
                      </a:r>
                      <a:r>
                        <a:rPr lang="en-GB" sz="1100" u="none" strike="noStrike" baseline="30000">
                          <a:effectLst/>
                        </a:rPr>
                        <a:t>-8 </a:t>
                      </a:r>
                      <a:r>
                        <a:rPr lang="en-GB" sz="1100" u="none" strike="noStrike">
                          <a:effectLst/>
                        </a:rPr>
                        <a:t>W/m²K</a:t>
                      </a:r>
                      <a:r>
                        <a:rPr lang="en-GB" sz="1100" u="none" strike="noStrike" baseline="30000">
                          <a:effectLst/>
                        </a:rPr>
                        <a:t>4 </a:t>
                      </a:r>
                      <a:r>
                        <a:rPr lang="en-GB" sz="1100" u="none" strike="noStrike">
                          <a:effectLst/>
                        </a:rPr>
                        <a:t>)</a:t>
                      </a:r>
                      <a:endParaRPr lang="en-GB" sz="1100" b="0" i="0" u="none" strike="noStrike">
                        <a:solidFill>
                          <a:srgbClr val="000000"/>
                        </a:solidFill>
                        <a:effectLst/>
                        <a:latin typeface="Symbol" panose="05050102010706020507" pitchFamily="18" charset="2"/>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15309888"/>
                  </a:ext>
                </a:extLst>
              </a:tr>
              <a:tr h="376285">
                <a:tc gridSpan="3">
                  <a:txBody>
                    <a:bodyPr/>
                    <a:lstStyle/>
                    <a:p>
                      <a:pPr algn="l" fontAlgn="ctr"/>
                      <a:r>
                        <a:rPr lang="en-GB" sz="1100" u="none" strike="noStrike">
                          <a:effectLst/>
                        </a:rPr>
                        <a:t>e</a:t>
                      </a:r>
                      <a:r>
                        <a:rPr lang="en-GB" sz="1100" u="none" strike="noStrike" baseline="-25000">
                          <a:effectLst/>
                        </a:rPr>
                        <a:t>s </a:t>
                      </a:r>
                      <a:r>
                        <a:rPr lang="en-GB" sz="1100" u="none" strike="noStrike">
                          <a:effectLst/>
                        </a:rPr>
                        <a:t>= surface emissivity [0]</a:t>
                      </a:r>
                      <a:endParaRPr lang="en-GB" sz="1100" b="0" i="0" u="none" strike="noStrike">
                        <a:solidFill>
                          <a:srgbClr val="000000"/>
                        </a:solidFill>
                        <a:effectLst/>
                        <a:latin typeface="Symbol" panose="05050102010706020507" pitchFamily="18" charset="2"/>
                      </a:endParaRPr>
                    </a:p>
                  </a:txBody>
                  <a:tcPr marL="0" marR="0" marT="0" marB="0" anchor="ctr"/>
                </a:tc>
                <a:tc hMerge="1">
                  <a:txBody>
                    <a:bodyPr/>
                    <a:lstStyle/>
                    <a:p>
                      <a:endParaRPr lang="en-GB"/>
                    </a:p>
                  </a:txBody>
                  <a:tcPr/>
                </a:tc>
                <a:tc hMerge="1">
                  <a:txBody>
                    <a:bodyPr/>
                    <a:lstStyle/>
                    <a:p>
                      <a:endParaRPr lang="en-GB"/>
                    </a:p>
                  </a:txBody>
                  <a:tcPr/>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60875113"/>
                  </a:ext>
                </a:extLst>
              </a:tr>
            </a:tbl>
          </a:graphicData>
        </a:graphic>
      </p:graphicFrame>
      <p:pic>
        <p:nvPicPr>
          <p:cNvPr id="32" name="Picture 31">
            <a:extLst>
              <a:ext uri="{FF2B5EF4-FFF2-40B4-BE49-F238E27FC236}">
                <a16:creationId xmlns:a16="http://schemas.microsoft.com/office/drawing/2014/main" id="{00000000-0008-0000-0000-0000020000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69586" y="883104"/>
            <a:ext cx="3781425" cy="3429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00000000-0008-0000-0000-0000020000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5189" y="2224542"/>
            <a:ext cx="6561187" cy="84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71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C44BDBCF-DCF0-4624-BAA3-0B118745F7C7}"/>
              </a:ext>
            </a:extLst>
          </p:cNvPr>
          <p:cNvGraphicFramePr>
            <a:graphicFrameLocks noGrp="1"/>
          </p:cNvGraphicFramePr>
          <p:nvPr>
            <p:ph idx="1"/>
            <p:extLst/>
          </p:nvPr>
        </p:nvGraphicFramePr>
        <p:xfrm>
          <a:off x="457204" y="946919"/>
          <a:ext cx="8229592" cy="5872990"/>
        </p:xfrm>
        <a:graphic>
          <a:graphicData uri="http://schemas.openxmlformats.org/drawingml/2006/table">
            <a:tbl>
              <a:tblPr/>
              <a:tblGrid>
                <a:gridCol w="414502">
                  <a:extLst>
                    <a:ext uri="{9D8B030D-6E8A-4147-A177-3AD203B41FA5}">
                      <a16:colId xmlns:a16="http://schemas.microsoft.com/office/drawing/2014/main" val="2853775653"/>
                    </a:ext>
                  </a:extLst>
                </a:gridCol>
                <a:gridCol w="414502">
                  <a:extLst>
                    <a:ext uri="{9D8B030D-6E8A-4147-A177-3AD203B41FA5}">
                      <a16:colId xmlns:a16="http://schemas.microsoft.com/office/drawing/2014/main" val="2288059143"/>
                    </a:ext>
                  </a:extLst>
                </a:gridCol>
                <a:gridCol w="414502">
                  <a:extLst>
                    <a:ext uri="{9D8B030D-6E8A-4147-A177-3AD203B41FA5}">
                      <a16:colId xmlns:a16="http://schemas.microsoft.com/office/drawing/2014/main" val="2775080115"/>
                    </a:ext>
                  </a:extLst>
                </a:gridCol>
                <a:gridCol w="414502">
                  <a:extLst>
                    <a:ext uri="{9D8B030D-6E8A-4147-A177-3AD203B41FA5}">
                      <a16:colId xmlns:a16="http://schemas.microsoft.com/office/drawing/2014/main" val="3666707565"/>
                    </a:ext>
                  </a:extLst>
                </a:gridCol>
                <a:gridCol w="414502">
                  <a:extLst>
                    <a:ext uri="{9D8B030D-6E8A-4147-A177-3AD203B41FA5}">
                      <a16:colId xmlns:a16="http://schemas.microsoft.com/office/drawing/2014/main" val="1257603350"/>
                    </a:ext>
                  </a:extLst>
                </a:gridCol>
                <a:gridCol w="414502">
                  <a:extLst>
                    <a:ext uri="{9D8B030D-6E8A-4147-A177-3AD203B41FA5}">
                      <a16:colId xmlns:a16="http://schemas.microsoft.com/office/drawing/2014/main" val="1695766341"/>
                    </a:ext>
                  </a:extLst>
                </a:gridCol>
                <a:gridCol w="414502">
                  <a:extLst>
                    <a:ext uri="{9D8B030D-6E8A-4147-A177-3AD203B41FA5}">
                      <a16:colId xmlns:a16="http://schemas.microsoft.com/office/drawing/2014/main" val="1476293198"/>
                    </a:ext>
                  </a:extLst>
                </a:gridCol>
                <a:gridCol w="414502">
                  <a:extLst>
                    <a:ext uri="{9D8B030D-6E8A-4147-A177-3AD203B41FA5}">
                      <a16:colId xmlns:a16="http://schemas.microsoft.com/office/drawing/2014/main" val="1649626051"/>
                    </a:ext>
                  </a:extLst>
                </a:gridCol>
                <a:gridCol w="414502">
                  <a:extLst>
                    <a:ext uri="{9D8B030D-6E8A-4147-A177-3AD203B41FA5}">
                      <a16:colId xmlns:a16="http://schemas.microsoft.com/office/drawing/2014/main" val="827183581"/>
                    </a:ext>
                  </a:extLst>
                </a:gridCol>
                <a:gridCol w="414502">
                  <a:extLst>
                    <a:ext uri="{9D8B030D-6E8A-4147-A177-3AD203B41FA5}">
                      <a16:colId xmlns:a16="http://schemas.microsoft.com/office/drawing/2014/main" val="2186898853"/>
                    </a:ext>
                  </a:extLst>
                </a:gridCol>
                <a:gridCol w="414502">
                  <a:extLst>
                    <a:ext uri="{9D8B030D-6E8A-4147-A177-3AD203B41FA5}">
                      <a16:colId xmlns:a16="http://schemas.microsoft.com/office/drawing/2014/main" val="43530665"/>
                    </a:ext>
                  </a:extLst>
                </a:gridCol>
                <a:gridCol w="414502">
                  <a:extLst>
                    <a:ext uri="{9D8B030D-6E8A-4147-A177-3AD203B41FA5}">
                      <a16:colId xmlns:a16="http://schemas.microsoft.com/office/drawing/2014/main" val="3932796952"/>
                    </a:ext>
                  </a:extLst>
                </a:gridCol>
                <a:gridCol w="414502">
                  <a:extLst>
                    <a:ext uri="{9D8B030D-6E8A-4147-A177-3AD203B41FA5}">
                      <a16:colId xmlns:a16="http://schemas.microsoft.com/office/drawing/2014/main" val="2625408718"/>
                    </a:ext>
                  </a:extLst>
                </a:gridCol>
                <a:gridCol w="414502">
                  <a:extLst>
                    <a:ext uri="{9D8B030D-6E8A-4147-A177-3AD203B41FA5}">
                      <a16:colId xmlns:a16="http://schemas.microsoft.com/office/drawing/2014/main" val="2130777929"/>
                    </a:ext>
                  </a:extLst>
                </a:gridCol>
                <a:gridCol w="414502">
                  <a:extLst>
                    <a:ext uri="{9D8B030D-6E8A-4147-A177-3AD203B41FA5}">
                      <a16:colId xmlns:a16="http://schemas.microsoft.com/office/drawing/2014/main" val="1934836050"/>
                    </a:ext>
                  </a:extLst>
                </a:gridCol>
                <a:gridCol w="414502">
                  <a:extLst>
                    <a:ext uri="{9D8B030D-6E8A-4147-A177-3AD203B41FA5}">
                      <a16:colId xmlns:a16="http://schemas.microsoft.com/office/drawing/2014/main" val="3792684595"/>
                    </a:ext>
                  </a:extLst>
                </a:gridCol>
                <a:gridCol w="414502">
                  <a:extLst>
                    <a:ext uri="{9D8B030D-6E8A-4147-A177-3AD203B41FA5}">
                      <a16:colId xmlns:a16="http://schemas.microsoft.com/office/drawing/2014/main" val="3474805835"/>
                    </a:ext>
                  </a:extLst>
                </a:gridCol>
                <a:gridCol w="414502">
                  <a:extLst>
                    <a:ext uri="{9D8B030D-6E8A-4147-A177-3AD203B41FA5}">
                      <a16:colId xmlns:a16="http://schemas.microsoft.com/office/drawing/2014/main" val="2210326602"/>
                    </a:ext>
                  </a:extLst>
                </a:gridCol>
                <a:gridCol w="414502">
                  <a:extLst>
                    <a:ext uri="{9D8B030D-6E8A-4147-A177-3AD203B41FA5}">
                      <a16:colId xmlns:a16="http://schemas.microsoft.com/office/drawing/2014/main" val="1196431910"/>
                    </a:ext>
                  </a:extLst>
                </a:gridCol>
                <a:gridCol w="354054">
                  <a:extLst>
                    <a:ext uri="{9D8B030D-6E8A-4147-A177-3AD203B41FA5}">
                      <a16:colId xmlns:a16="http://schemas.microsoft.com/office/drawing/2014/main" val="1384323496"/>
                    </a:ext>
                  </a:extLst>
                </a:gridCol>
              </a:tblGrid>
              <a:tr h="225019">
                <a:tc gridSpan="3">
                  <a:txBody>
                    <a:bodyPr/>
                    <a:lstStyle/>
                    <a:p>
                      <a:pPr algn="l" fontAlgn="ctr"/>
                      <a:r>
                        <a:rPr lang="en-GB" sz="700" b="0" i="0" u="none" strike="noStrike">
                          <a:solidFill>
                            <a:srgbClr val="000000"/>
                          </a:solidFill>
                          <a:effectLst/>
                          <a:latin typeface="Calibri" panose="020F0502020204030204" pitchFamily="34" charset="0"/>
                        </a:rPr>
                        <a:t>Which can be rewritten as:</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733907963"/>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2" gridSpan="5">
                  <a:txBody>
                    <a:bodyPr/>
                    <a:lstStyle/>
                    <a:p>
                      <a:pPr algn="l" fontAlgn="b"/>
                      <a:endParaRPr lang="en-GB"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958876817"/>
                  </a:ext>
                </a:extLst>
              </a:tr>
              <a:tr h="270022">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666449123"/>
                  </a:ext>
                </a:extLst>
              </a:tr>
              <a:tr h="270022">
                <a:tc gridSpan="7">
                  <a:txBody>
                    <a:bodyPr/>
                    <a:lstStyle/>
                    <a:p>
                      <a:pPr algn="l" fontAlgn="ctr"/>
                      <a:r>
                        <a:rPr lang="en-GB" sz="700" b="0" i="0" u="none" strike="noStrike">
                          <a:solidFill>
                            <a:srgbClr val="000000"/>
                          </a:solidFill>
                          <a:effectLst/>
                          <a:latin typeface="Calibri" panose="020F0502020204030204" pitchFamily="34" charset="0"/>
                        </a:rPr>
                        <a:t>Where h</a:t>
                      </a:r>
                      <a:r>
                        <a:rPr lang="en-GB" sz="700" b="0" i="0" u="none" strike="noStrike" baseline="-25000">
                          <a:solidFill>
                            <a:srgbClr val="000000"/>
                          </a:solidFill>
                          <a:effectLst/>
                          <a:latin typeface="Calibri" panose="020F0502020204030204" pitchFamily="34" charset="0"/>
                        </a:rPr>
                        <a:t>r</a:t>
                      </a:r>
                      <a:r>
                        <a:rPr lang="en-GB" sz="700" b="0" i="0" u="none" strike="noStrike">
                          <a:solidFill>
                            <a:srgbClr val="000000"/>
                          </a:solidFill>
                          <a:effectLst/>
                          <a:latin typeface="Calibri" panose="020F0502020204030204" pitchFamily="34" charset="0"/>
                        </a:rPr>
                        <a:t> refers to the radiation heat transfer coefficient, defined as</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039241063"/>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2" gridSpan="5">
                  <a:txBody>
                    <a:bodyPr/>
                    <a:lstStyle/>
                    <a:p>
                      <a:pPr algn="l" fontAlgn="b"/>
                      <a:endParaRPr lang="en-GB"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893628489"/>
                  </a:ext>
                </a:extLst>
              </a:tr>
              <a:tr h="225019">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886862886"/>
                  </a:ext>
                </a:extLst>
              </a:tr>
              <a:tr h="270022">
                <a:tc gridSpan="10">
                  <a:txBody>
                    <a:bodyPr/>
                    <a:lstStyle/>
                    <a:p>
                      <a:pPr algn="l" fontAlgn="ctr"/>
                      <a:r>
                        <a:rPr lang="en-GB" sz="700" b="0" i="0" u="none" strike="noStrike">
                          <a:solidFill>
                            <a:srgbClr val="000000"/>
                          </a:solidFill>
                          <a:effectLst/>
                          <a:latin typeface="Calibri" panose="020F0502020204030204" pitchFamily="34" charset="0"/>
                        </a:rPr>
                        <a:t>This coefficient depends strongly on T</a:t>
                      </a:r>
                      <a:r>
                        <a:rPr lang="en-GB" sz="700" b="0" i="0" u="none" strike="noStrike" baseline="-25000">
                          <a:solidFill>
                            <a:srgbClr val="000000"/>
                          </a:solidFill>
                          <a:effectLst/>
                          <a:latin typeface="Calibri" panose="020F0502020204030204" pitchFamily="34" charset="0"/>
                        </a:rPr>
                        <a:t>s</a:t>
                      </a:r>
                      <a:r>
                        <a:rPr lang="en-GB" sz="700" b="0" i="0" u="none" strike="noStrike">
                          <a:solidFill>
                            <a:srgbClr val="000000"/>
                          </a:solidFill>
                          <a:effectLst/>
                          <a:latin typeface="Calibri" panose="020F0502020204030204" pitchFamily="34" charset="0"/>
                        </a:rPr>
                        <a:t> and to some extend on the temperature difference (T</a:t>
                      </a:r>
                      <a:r>
                        <a:rPr lang="en-GB" sz="700" b="0" i="0" u="none" strike="noStrike" baseline="-25000">
                          <a:solidFill>
                            <a:srgbClr val="000000"/>
                          </a:solidFill>
                          <a:effectLst/>
                          <a:latin typeface="Calibri" panose="020F0502020204030204" pitchFamily="34" charset="0"/>
                        </a:rPr>
                        <a:t>s</a:t>
                      </a:r>
                      <a:r>
                        <a:rPr lang="en-GB" sz="700" b="0" i="0" u="none" strike="noStrike">
                          <a:solidFill>
                            <a:srgbClr val="000000"/>
                          </a:solidFill>
                          <a:effectLst/>
                          <a:latin typeface="Calibri" panose="020F0502020204030204" pitchFamily="34" charset="0"/>
                        </a:rPr>
                        <a:t>-T)</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426587643"/>
                  </a:ext>
                </a:extLst>
              </a:tr>
              <a:tr h="281274">
                <a:tc gridSpan="14">
                  <a:txBody>
                    <a:bodyPr/>
                    <a:lstStyle/>
                    <a:p>
                      <a:pPr algn="l" fontAlgn="ctr"/>
                      <a:r>
                        <a:rPr lang="en-GB" sz="700" b="0" i="0" u="none" strike="noStrike">
                          <a:solidFill>
                            <a:srgbClr val="000000"/>
                          </a:solidFill>
                          <a:effectLst/>
                          <a:latin typeface="Calibri" panose="020F0502020204030204" pitchFamily="34" charset="0"/>
                        </a:rPr>
                        <a:t>However when the temperature diference is small, the value of h</a:t>
                      </a:r>
                      <a:r>
                        <a:rPr lang="en-GB" sz="700" b="0" i="0" u="none" strike="noStrike" baseline="-25000">
                          <a:solidFill>
                            <a:srgbClr val="000000"/>
                          </a:solidFill>
                          <a:effectLst/>
                          <a:latin typeface="Calibri" panose="020F0502020204030204" pitchFamily="34" charset="0"/>
                        </a:rPr>
                        <a:t>r</a:t>
                      </a:r>
                      <a:r>
                        <a:rPr lang="en-GB" sz="700" b="0" i="0" u="none" strike="noStrike">
                          <a:solidFill>
                            <a:srgbClr val="000000"/>
                          </a:solidFill>
                          <a:effectLst/>
                          <a:latin typeface="Calibri" panose="020F0502020204030204" pitchFamily="34" charset="0"/>
                        </a:rPr>
                        <a:t> can be approximated from a simple equation using only one temperature.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442658129"/>
                  </a:ext>
                </a:extLst>
              </a:tr>
              <a:tr h="281274">
                <a:tc gridSpan="6">
                  <a:txBody>
                    <a:bodyPr/>
                    <a:lstStyle/>
                    <a:p>
                      <a:pPr algn="l" fontAlgn="ctr"/>
                      <a:r>
                        <a:rPr lang="en-GB" sz="700" b="0" i="0" u="none" strike="noStrike">
                          <a:solidFill>
                            <a:srgbClr val="000000"/>
                          </a:solidFill>
                          <a:effectLst/>
                          <a:latin typeface="Calibri" panose="020F0502020204030204" pitchFamily="34" charset="0"/>
                        </a:rPr>
                        <a:t>The fourth power term of equation (1) can be expanded as:</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4070637451"/>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2" gridSpan="6">
                  <a:txBody>
                    <a:bodyPr/>
                    <a:lstStyle/>
                    <a:p>
                      <a:pPr algn="l" fontAlgn="b"/>
                      <a:endParaRPr lang="en-GB"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851437080"/>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897069256"/>
                  </a:ext>
                </a:extLst>
              </a:tr>
              <a:tr h="270022">
                <a:tc gridSpan="13">
                  <a:txBody>
                    <a:bodyPr/>
                    <a:lstStyle/>
                    <a:p>
                      <a:pPr algn="l" fontAlgn="ctr"/>
                      <a:r>
                        <a:rPr lang="en-GB" sz="700" b="0" i="0" u="none" strike="noStrike">
                          <a:solidFill>
                            <a:srgbClr val="000000"/>
                          </a:solidFill>
                          <a:effectLst/>
                          <a:latin typeface="Calibri" panose="020F0502020204030204" pitchFamily="34" charset="0"/>
                        </a:rPr>
                        <a:t>If T</a:t>
                      </a:r>
                      <a:r>
                        <a:rPr lang="en-GB" sz="700" b="0" i="0" u="none" strike="noStrike" baseline="-25000">
                          <a:solidFill>
                            <a:srgbClr val="000000"/>
                          </a:solidFill>
                          <a:effectLst/>
                          <a:latin typeface="Calibri" panose="020F0502020204030204" pitchFamily="34" charset="0"/>
                        </a:rPr>
                        <a:t>s</a:t>
                      </a:r>
                      <a:r>
                        <a:rPr lang="en-GB" sz="700" b="0" i="0" u="none" strike="noStrike">
                          <a:solidFill>
                            <a:srgbClr val="000000"/>
                          </a:solidFill>
                          <a:effectLst/>
                          <a:latin typeface="Calibri" panose="020F0502020204030204" pitchFamily="34" charset="0"/>
                        </a:rPr>
                        <a:t> – T is small, T can be replaced by T</a:t>
                      </a:r>
                      <a:r>
                        <a:rPr lang="en-GB" sz="700" b="0" i="0" u="none" strike="noStrike" baseline="-25000">
                          <a:solidFill>
                            <a:srgbClr val="000000"/>
                          </a:solidFill>
                          <a:effectLst/>
                          <a:latin typeface="Calibri" panose="020F0502020204030204" pitchFamily="34" charset="0"/>
                        </a:rPr>
                        <a:t>s</a:t>
                      </a:r>
                      <a:r>
                        <a:rPr lang="en-GB" sz="700" b="0" i="0" u="none" strike="noStrike">
                          <a:solidFill>
                            <a:srgbClr val="000000"/>
                          </a:solidFill>
                          <a:effectLst/>
                          <a:latin typeface="Calibri" panose="020F0502020204030204" pitchFamily="34" charset="0"/>
                        </a:rPr>
                        <a:t> in all terms of the product on the right side of equation (4), except the last one, to give</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031019654"/>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2" gridSpan="6">
                  <a:txBody>
                    <a:bodyPr/>
                    <a:lstStyle/>
                    <a:p>
                      <a:pPr algn="l" fontAlgn="b"/>
                      <a:endParaRPr lang="en-GB"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4278302293"/>
                  </a:ext>
                </a:extLst>
              </a:tr>
              <a:tr h="270022">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203387786"/>
                  </a:ext>
                </a:extLst>
              </a:tr>
              <a:tr h="270022">
                <a:tc gridSpan="3">
                  <a:txBody>
                    <a:bodyPr/>
                    <a:lstStyle/>
                    <a:p>
                      <a:pPr algn="l" fontAlgn="ctr"/>
                      <a:r>
                        <a:rPr lang="en-GB" sz="700" b="0" i="0" u="none" strike="noStrike" dirty="0">
                          <a:solidFill>
                            <a:srgbClr val="000000"/>
                          </a:solidFill>
                          <a:effectLst/>
                          <a:latin typeface="Calibri" panose="020F0502020204030204" pitchFamily="34" charset="0"/>
                        </a:rPr>
                        <a:t>From the definition of h</a:t>
                      </a:r>
                      <a:r>
                        <a:rPr lang="en-GB" sz="700" b="0" i="0" u="none" strike="noStrike" baseline="-25000" dirty="0">
                          <a:solidFill>
                            <a:srgbClr val="000000"/>
                          </a:solidFill>
                          <a:effectLst/>
                          <a:latin typeface="Calibri" panose="020F0502020204030204" pitchFamily="34" charset="0"/>
                        </a:rPr>
                        <a:t>r</a:t>
                      </a:r>
                      <a:endParaRPr lang="en-GB" sz="7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270760487"/>
                  </a:ext>
                </a:extLst>
              </a:tr>
              <a:tr h="225019">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2" gridSpan="3">
                  <a:txBody>
                    <a:bodyPr/>
                    <a:lstStyle/>
                    <a:p>
                      <a:pPr algn="l" fontAlgn="b"/>
                      <a:endParaRPr lang="en-GB"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2" hMerge="1">
                  <a:txBody>
                    <a:bodyPr/>
                    <a:lstStyle/>
                    <a:p>
                      <a:endParaRPr lang="en-GB"/>
                    </a:p>
                  </a:txBody>
                  <a:tcPr/>
                </a:tc>
                <a:tc rowSpan="2"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4260395685"/>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653975396"/>
                  </a:ext>
                </a:extLst>
              </a:tr>
              <a:tr h="270022">
                <a:tc gridSpan="13">
                  <a:txBody>
                    <a:bodyPr/>
                    <a:lstStyle/>
                    <a:p>
                      <a:pPr algn="l" fontAlgn="ctr"/>
                      <a:r>
                        <a:rPr lang="en-GB" sz="700" b="0" i="0" u="none" strike="noStrike" dirty="0">
                          <a:solidFill>
                            <a:srgbClr val="000000"/>
                          </a:solidFill>
                          <a:effectLst/>
                          <a:latin typeface="Calibri" panose="020F0502020204030204" pitchFamily="34" charset="0"/>
                        </a:rPr>
                        <a:t>If (T</a:t>
                      </a:r>
                      <a:r>
                        <a:rPr lang="en-GB" sz="700" b="0" i="0" u="none" strike="noStrike" baseline="-25000" dirty="0">
                          <a:solidFill>
                            <a:srgbClr val="000000"/>
                          </a:solidFill>
                          <a:effectLst/>
                          <a:latin typeface="Calibri" panose="020F0502020204030204" pitchFamily="34" charset="0"/>
                        </a:rPr>
                        <a:t>s</a:t>
                      </a:r>
                      <a:r>
                        <a:rPr lang="en-GB" sz="700" b="0" i="0" u="none" strike="noStrike" dirty="0">
                          <a:solidFill>
                            <a:srgbClr val="000000"/>
                          </a:solidFill>
                          <a:effectLst/>
                          <a:latin typeface="Calibri" panose="020F0502020204030204" pitchFamily="34" charset="0"/>
                        </a:rPr>
                        <a:t>-T) is more than a few degrees but less than 20% of T</a:t>
                      </a:r>
                      <a:r>
                        <a:rPr lang="en-GB" sz="700" b="0" i="0" u="none" strike="noStrike" baseline="-25000" dirty="0">
                          <a:solidFill>
                            <a:srgbClr val="000000"/>
                          </a:solidFill>
                          <a:effectLst/>
                          <a:latin typeface="Calibri" panose="020F0502020204030204" pitchFamily="34" charset="0"/>
                        </a:rPr>
                        <a:t>s</a:t>
                      </a:r>
                      <a:r>
                        <a:rPr lang="en-GB" sz="700" b="0" i="0" u="none" strike="noStrike" dirty="0">
                          <a:solidFill>
                            <a:srgbClr val="000000"/>
                          </a:solidFill>
                          <a:effectLst/>
                          <a:latin typeface="Calibri" panose="020F0502020204030204" pitchFamily="34" charset="0"/>
                        </a:rPr>
                        <a:t>, one can use (</a:t>
                      </a:r>
                      <a:r>
                        <a:rPr lang="en-GB" sz="700" b="0" i="0" u="none" strike="noStrike" dirty="0" err="1">
                          <a:solidFill>
                            <a:srgbClr val="000000"/>
                          </a:solidFill>
                          <a:effectLst/>
                          <a:latin typeface="Calibri" panose="020F0502020204030204" pitchFamily="34" charset="0"/>
                        </a:rPr>
                        <a:t>T</a:t>
                      </a:r>
                      <a:r>
                        <a:rPr lang="en-GB" sz="700" b="0" i="0" u="none" strike="noStrike" baseline="-25000" dirty="0" err="1">
                          <a:solidFill>
                            <a:srgbClr val="000000"/>
                          </a:solidFill>
                          <a:effectLst/>
                          <a:latin typeface="Calibri" panose="020F0502020204030204" pitchFamily="34" charset="0"/>
                        </a:rPr>
                        <a:t>s</a:t>
                      </a:r>
                      <a:r>
                        <a:rPr lang="en-GB" sz="700" b="0" i="0" u="none" strike="noStrike" dirty="0" err="1">
                          <a:solidFill>
                            <a:srgbClr val="000000"/>
                          </a:solidFill>
                          <a:effectLst/>
                          <a:latin typeface="Calibri" panose="020F0502020204030204" pitchFamily="34" charset="0"/>
                        </a:rPr>
                        <a:t>+T</a:t>
                      </a:r>
                      <a:r>
                        <a:rPr lang="en-GB" sz="700" b="0" i="0" u="none" strike="noStrike" dirty="0">
                          <a:solidFill>
                            <a:srgbClr val="000000"/>
                          </a:solidFill>
                          <a:effectLst/>
                          <a:latin typeface="Calibri" panose="020F0502020204030204" pitchFamily="34" charset="0"/>
                        </a:rPr>
                        <a:t>)/2 instead of T</a:t>
                      </a:r>
                      <a:r>
                        <a:rPr lang="en-GB" sz="700" b="0" i="0" u="none" strike="noStrike" baseline="-25000" dirty="0">
                          <a:solidFill>
                            <a:srgbClr val="000000"/>
                          </a:solidFill>
                          <a:effectLst/>
                          <a:latin typeface="Calibri" panose="020F0502020204030204" pitchFamily="34" charset="0"/>
                        </a:rPr>
                        <a:t>s</a:t>
                      </a:r>
                      <a:r>
                        <a:rPr lang="en-GB" sz="700" b="0" i="0" u="none" strike="noStrike" dirty="0">
                          <a:solidFill>
                            <a:srgbClr val="000000"/>
                          </a:solidFill>
                          <a:effectLst/>
                          <a:latin typeface="Calibri" panose="020F0502020204030204" pitchFamily="34" charset="0"/>
                        </a:rPr>
                        <a:t> in equation (6), to improve its accuracy.</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4028846676"/>
                  </a:ext>
                </a:extLst>
              </a:tr>
              <a:tr h="225019">
                <a:tc gridSpan="18">
                  <a:txBody>
                    <a:bodyPr/>
                    <a:lstStyle/>
                    <a:p>
                      <a:pPr algn="l" fontAlgn="ctr"/>
                      <a:r>
                        <a:rPr lang="en-GB" sz="700" b="0" i="0" u="none" strike="noStrike" dirty="0">
                          <a:solidFill>
                            <a:srgbClr val="000000"/>
                          </a:solidFill>
                          <a:effectLst/>
                          <a:latin typeface="Calibri" panose="020F0502020204030204" pitchFamily="34" charset="0"/>
                        </a:rPr>
                        <a:t>Equations (1) and (6) are valid for a small area completely surrounded by a surface of much larger area, so that only the emissivity of the small area influences the radiative heat flux.</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299580149"/>
                  </a:ext>
                </a:extLst>
              </a:tr>
              <a:tr h="270022">
                <a:tc gridSpan="7">
                  <a:txBody>
                    <a:bodyPr/>
                    <a:lstStyle/>
                    <a:p>
                      <a:pPr algn="l" fontAlgn="ctr"/>
                      <a:r>
                        <a:rPr lang="en-GB" sz="700" b="0" i="0" u="none" strike="noStrike" dirty="0">
                          <a:solidFill>
                            <a:srgbClr val="000000"/>
                          </a:solidFill>
                          <a:effectLst/>
                          <a:latin typeface="Calibri" panose="020F0502020204030204" pitchFamily="34" charset="0"/>
                        </a:rPr>
                        <a:t>If the surfaces are of same area, the term e</a:t>
                      </a:r>
                      <a:r>
                        <a:rPr lang="en-GB" sz="700" b="0" i="0" u="none" strike="noStrike" baseline="-25000" dirty="0">
                          <a:solidFill>
                            <a:srgbClr val="000000"/>
                          </a:solidFill>
                          <a:effectLst/>
                          <a:latin typeface="Calibri" panose="020F0502020204030204" pitchFamily="34" charset="0"/>
                        </a:rPr>
                        <a:t>s</a:t>
                      </a:r>
                      <a:r>
                        <a:rPr lang="en-GB" sz="700" b="0" i="0" u="none" strike="noStrike" dirty="0">
                          <a:solidFill>
                            <a:srgbClr val="000000"/>
                          </a:solidFill>
                          <a:effectLst/>
                          <a:latin typeface="Calibri" panose="020F0502020204030204" pitchFamily="34" charset="0"/>
                        </a:rPr>
                        <a:t> will be replaced by</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952011386"/>
                  </a:ext>
                </a:extLst>
              </a:tr>
              <a:tr h="225019">
                <a:tc>
                  <a:txBody>
                    <a:bodyPr/>
                    <a:lstStyle/>
                    <a:p>
                      <a:pPr algn="l" fontAlgn="ctr"/>
                      <a:r>
                        <a:rPr lang="en-GB"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rowSpan="3" gridSpan="2">
                  <a:txBody>
                    <a:bodyPr/>
                    <a:lstStyle/>
                    <a:p>
                      <a:pPr algn="l" fontAlgn="b"/>
                      <a:endParaRPr lang="en-GB"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2F2F2"/>
                    </a:solidFill>
                  </a:tcPr>
                </a:tc>
                <a:tc rowSpan="3" hMerge="1">
                  <a:txBody>
                    <a:bodyPr/>
                    <a:lstStyle/>
                    <a:p>
                      <a:endParaRPr lang="en-GB"/>
                    </a:p>
                  </a:txBody>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899220331"/>
                  </a:ext>
                </a:extLst>
              </a:tr>
              <a:tr h="225019">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2" vMerge="1">
                  <a:txBody>
                    <a:bodyPr/>
                    <a:lstStyle/>
                    <a:p>
                      <a:endParaRPr lang="en-GB"/>
                    </a:p>
                  </a:txBody>
                  <a:tcPr/>
                </a:tc>
                <a:tc hMerge="1" vMerge="1">
                  <a:txBody>
                    <a:bodyPr/>
                    <a:lstStyle/>
                    <a:p>
                      <a:endParaRPr lang="en-GB"/>
                    </a:p>
                  </a:txBody>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917306516"/>
                  </a:ext>
                </a:extLst>
              </a:tr>
              <a:tr h="225019">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gridSpan="2" vMerge="1">
                  <a:txBody>
                    <a:bodyPr/>
                    <a:lstStyle/>
                    <a:p>
                      <a:endParaRPr lang="en-GB"/>
                    </a:p>
                  </a:txBody>
                  <a:tcPr/>
                </a:tc>
                <a:tc hMerge="1" vMerge="1">
                  <a:txBody>
                    <a:bodyPr/>
                    <a:lstStyle/>
                    <a:p>
                      <a:endParaRPr lang="en-GB"/>
                    </a:p>
                  </a:txBody>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562878577"/>
                  </a:ext>
                </a:extLst>
              </a:tr>
              <a:tr h="225019">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GB" sz="700" b="0" i="0" u="none" strike="noStrike" dirty="0">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34569493"/>
                  </a:ext>
                </a:extLst>
              </a:tr>
            </a:tbl>
          </a:graphicData>
        </a:graphic>
      </p:graphicFrame>
      <p:sp>
        <p:nvSpPr>
          <p:cNvPr id="4" name="Title 1">
            <a:extLst>
              <a:ext uri="{FF2B5EF4-FFF2-40B4-BE49-F238E27FC236}">
                <a16:creationId xmlns:a16="http://schemas.microsoft.com/office/drawing/2014/main" id="{6BBF1583-E00C-4262-B1B3-5C20266BF566}"/>
              </a:ext>
            </a:extLst>
          </p:cNvPr>
          <p:cNvSpPr>
            <a:spLocks noGrp="1"/>
          </p:cNvSpPr>
          <p:nvPr>
            <p:ph type="title"/>
          </p:nvPr>
        </p:nvSpPr>
        <p:spPr>
          <a:xfrm>
            <a:off x="457200" y="274638"/>
            <a:ext cx="8229592" cy="511943"/>
          </a:xfrm>
        </p:spPr>
        <p:txBody>
          <a:bodyPr>
            <a:normAutofit fontScale="90000"/>
          </a:bodyPr>
          <a:lstStyle/>
          <a:p>
            <a:r>
              <a:rPr lang="en-GB" sz="2800" b="1" dirty="0">
                <a:solidFill>
                  <a:schemeClr val="tx2"/>
                </a:solidFill>
              </a:rPr>
              <a:t>What about Radiative Heat Transfer (</a:t>
            </a:r>
            <a:r>
              <a:rPr lang="en-GB" sz="2800" b="1" dirty="0" err="1">
                <a:solidFill>
                  <a:schemeClr val="tx2"/>
                </a:solidFill>
              </a:rPr>
              <a:t>ctnd</a:t>
            </a:r>
            <a:r>
              <a:rPr lang="en-GB" sz="2800" b="1" dirty="0">
                <a:solidFill>
                  <a:schemeClr val="tx2"/>
                </a:solidFill>
              </a:rPr>
              <a:t>) ?</a:t>
            </a:r>
          </a:p>
        </p:txBody>
      </p:sp>
      <p:pic>
        <p:nvPicPr>
          <p:cNvPr id="13" name="Picture 12">
            <a:extLst>
              <a:ext uri="{FF2B5EF4-FFF2-40B4-BE49-F238E27FC236}">
                <a16:creationId xmlns:a16="http://schemas.microsoft.com/office/drawing/2014/main" id="{00000000-0008-0000-0000-0000030000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425" y="1052736"/>
            <a:ext cx="3222625" cy="627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0000000-0008-0000-0000-0000040000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4933" y="1909816"/>
            <a:ext cx="3165828" cy="5541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0000000-0008-0000-0000-00000600000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664" y="4003749"/>
            <a:ext cx="4032448" cy="627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0000000-0008-0000-0000-00000700000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664" y="4787506"/>
            <a:ext cx="2693236" cy="390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000000-0008-0000-0000-00000500000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918" y="3212976"/>
            <a:ext cx="5535290" cy="461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000000-0008-0000-0000-00000800000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12" y="5911081"/>
            <a:ext cx="1233416" cy="83261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65843A8C-3E06-423B-92C4-4BB05856B8E6}"/>
              </a:ext>
            </a:extLst>
          </p:cNvPr>
          <p:cNvSpPr/>
          <p:nvPr/>
        </p:nvSpPr>
        <p:spPr>
          <a:xfrm>
            <a:off x="1492306" y="4742703"/>
            <a:ext cx="2262926" cy="431762"/>
          </a:xfrm>
          <a:prstGeom prst="rect">
            <a:avLst/>
          </a:prstGeom>
          <a:solidFill>
            <a:schemeClr val="accent6">
              <a:lumMod val="20000"/>
              <a:lumOff val="8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9828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2AC0CA3-F494-49EF-9D66-373BE3EB7BBA}"/>
              </a:ext>
            </a:extLst>
          </p:cNvPr>
          <p:cNvGraphicFramePr>
            <a:graphicFrameLocks noGrp="1"/>
          </p:cNvGraphicFramePr>
          <p:nvPr>
            <p:extLst/>
          </p:nvPr>
        </p:nvGraphicFramePr>
        <p:xfrm>
          <a:off x="4572000" y="764704"/>
          <a:ext cx="4104455" cy="548640"/>
        </p:xfrm>
        <a:graphic>
          <a:graphicData uri="http://schemas.openxmlformats.org/drawingml/2006/table">
            <a:tbl>
              <a:tblPr>
                <a:tableStyleId>{5C22544A-7EE6-4342-B048-85BDC9FD1C3A}</a:tableStyleId>
              </a:tblPr>
              <a:tblGrid>
                <a:gridCol w="820891">
                  <a:extLst>
                    <a:ext uri="{9D8B030D-6E8A-4147-A177-3AD203B41FA5}">
                      <a16:colId xmlns:a16="http://schemas.microsoft.com/office/drawing/2014/main" val="1440273018"/>
                    </a:ext>
                  </a:extLst>
                </a:gridCol>
                <a:gridCol w="820891">
                  <a:extLst>
                    <a:ext uri="{9D8B030D-6E8A-4147-A177-3AD203B41FA5}">
                      <a16:colId xmlns:a16="http://schemas.microsoft.com/office/drawing/2014/main" val="109679600"/>
                    </a:ext>
                  </a:extLst>
                </a:gridCol>
                <a:gridCol w="820891">
                  <a:extLst>
                    <a:ext uri="{9D8B030D-6E8A-4147-A177-3AD203B41FA5}">
                      <a16:colId xmlns:a16="http://schemas.microsoft.com/office/drawing/2014/main" val="377684310"/>
                    </a:ext>
                  </a:extLst>
                </a:gridCol>
                <a:gridCol w="820891">
                  <a:extLst>
                    <a:ext uri="{9D8B030D-6E8A-4147-A177-3AD203B41FA5}">
                      <a16:colId xmlns:a16="http://schemas.microsoft.com/office/drawing/2014/main" val="2040872068"/>
                    </a:ext>
                  </a:extLst>
                </a:gridCol>
                <a:gridCol w="820891">
                  <a:extLst>
                    <a:ext uri="{9D8B030D-6E8A-4147-A177-3AD203B41FA5}">
                      <a16:colId xmlns:a16="http://schemas.microsoft.com/office/drawing/2014/main" val="1059960450"/>
                    </a:ext>
                  </a:extLst>
                </a:gridCol>
              </a:tblGrid>
              <a:tr h="200022">
                <a:tc gridSpan="5">
                  <a:txBody>
                    <a:bodyPr/>
                    <a:lstStyle/>
                    <a:p>
                      <a:pPr algn="ctr" fontAlgn="b"/>
                      <a:r>
                        <a:rPr lang="en-GB" sz="2000" b="1" u="none" strike="noStrike">
                          <a:solidFill>
                            <a:schemeClr val="accent1"/>
                          </a:solidFill>
                          <a:effectLst/>
                        </a:rPr>
                        <a:t>Sensibility Analysis for hr/(hc + hr)</a:t>
                      </a:r>
                      <a:endParaRPr lang="en-GB" sz="2000" b="1" i="0" u="none" strike="noStrike">
                        <a:solidFill>
                          <a:schemeClr val="accent1"/>
                        </a:solidFill>
                        <a:effectLst/>
                        <a:latin typeface="Calibri" panose="020F0502020204030204" pitchFamily="34" charset="0"/>
                      </a:endParaRPr>
                    </a:p>
                  </a:txBody>
                  <a:tcPr marL="0" marR="0"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3696896"/>
                  </a:ext>
                </a:extLst>
              </a:tr>
              <a:tr h="160018">
                <a:tc>
                  <a:txBody>
                    <a:bodyPr/>
                    <a:lstStyle/>
                    <a:p>
                      <a:pPr algn="ctr" fontAlgn="b"/>
                      <a:endParaRPr lang="en-GB" sz="1600" b="1" i="0" u="none" strike="noStrike">
                        <a:solidFill>
                          <a:schemeClr val="accent1"/>
                        </a:solidFill>
                        <a:effectLst/>
                        <a:latin typeface="Calibri" panose="020F0502020204030204" pitchFamily="34" charset="0"/>
                      </a:endParaRPr>
                    </a:p>
                  </a:txBody>
                  <a:tcPr marL="0" marR="0" marT="0" marB="0" anchor="b"/>
                </a:tc>
                <a:tc>
                  <a:txBody>
                    <a:bodyPr/>
                    <a:lstStyle/>
                    <a:p>
                      <a:pPr algn="ctr" fontAlgn="b"/>
                      <a:endParaRPr lang="en-GB" sz="1600" b="1" i="0" u="none" strike="noStrike">
                        <a:solidFill>
                          <a:schemeClr val="accent1"/>
                        </a:solidFill>
                        <a:effectLst/>
                        <a:latin typeface="Calibri" panose="020F0502020204030204" pitchFamily="34" charset="0"/>
                      </a:endParaRPr>
                    </a:p>
                  </a:txBody>
                  <a:tcPr marL="0" marR="0" marT="0" marB="0" anchor="b"/>
                </a:tc>
                <a:tc>
                  <a:txBody>
                    <a:bodyPr/>
                    <a:lstStyle/>
                    <a:p>
                      <a:pPr algn="ctr" fontAlgn="b"/>
                      <a:endParaRPr lang="en-GB" sz="1600" b="1" i="0" u="none" strike="noStrike">
                        <a:solidFill>
                          <a:schemeClr val="accent1"/>
                        </a:solidFill>
                        <a:effectLst/>
                        <a:latin typeface="Calibri" panose="020F0502020204030204" pitchFamily="34" charset="0"/>
                      </a:endParaRPr>
                    </a:p>
                  </a:txBody>
                  <a:tcPr marL="0" marR="0" marT="0" marB="0" anchor="b"/>
                </a:tc>
                <a:tc>
                  <a:txBody>
                    <a:bodyPr/>
                    <a:lstStyle/>
                    <a:p>
                      <a:pPr algn="ctr" fontAlgn="b"/>
                      <a:endParaRPr lang="en-GB" sz="1600" b="1" i="0" u="none" strike="noStrike">
                        <a:solidFill>
                          <a:schemeClr val="accent1"/>
                        </a:solidFill>
                        <a:effectLst/>
                        <a:latin typeface="Calibri" panose="020F0502020204030204" pitchFamily="34" charset="0"/>
                      </a:endParaRPr>
                    </a:p>
                  </a:txBody>
                  <a:tcPr marL="0" marR="0" marT="0" marB="0" anchor="b"/>
                </a:tc>
                <a:tc>
                  <a:txBody>
                    <a:bodyPr/>
                    <a:lstStyle/>
                    <a:p>
                      <a:pPr algn="ctr" fontAlgn="b"/>
                      <a:endParaRPr lang="en-GB" sz="1600" b="1" i="0" u="none" strike="noStrike" dirty="0">
                        <a:solidFill>
                          <a:schemeClr val="accent1"/>
                        </a:solidFill>
                        <a:effectLst/>
                        <a:latin typeface="Calibri" panose="020F0502020204030204" pitchFamily="34" charset="0"/>
                      </a:endParaRPr>
                    </a:p>
                  </a:txBody>
                  <a:tcPr marL="0" marR="0" marT="0" marB="0" anchor="b"/>
                </a:tc>
                <a:extLst>
                  <a:ext uri="{0D108BD9-81ED-4DB2-BD59-A6C34878D82A}">
                    <a16:rowId xmlns:a16="http://schemas.microsoft.com/office/drawing/2014/main" val="1625969914"/>
                  </a:ext>
                </a:extLst>
              </a:tr>
            </a:tbl>
          </a:graphicData>
        </a:graphic>
      </p:graphicFrame>
      <p:graphicFrame>
        <p:nvGraphicFramePr>
          <p:cNvPr id="2" name="Chart 1">
            <a:extLst>
              <a:ext uri="{FF2B5EF4-FFF2-40B4-BE49-F238E27FC236}">
                <a16:creationId xmlns:a16="http://schemas.microsoft.com/office/drawing/2014/main" id="{00000000-0008-0000-0000-000009000000}"/>
              </a:ext>
            </a:extLst>
          </p:cNvPr>
          <p:cNvGraphicFramePr>
            <a:graphicFrameLocks/>
          </p:cNvGraphicFramePr>
          <p:nvPr>
            <p:extLst/>
          </p:nvPr>
        </p:nvGraphicFramePr>
        <p:xfrm>
          <a:off x="4499992" y="1301151"/>
          <a:ext cx="4176464" cy="2775921"/>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F8CEEB33-7007-4DC6-9D85-1CCE4B485A95}"/>
              </a:ext>
            </a:extLst>
          </p:cNvPr>
          <p:cNvGrpSpPr/>
          <p:nvPr/>
        </p:nvGrpSpPr>
        <p:grpSpPr>
          <a:xfrm>
            <a:off x="19050" y="508000"/>
            <a:ext cx="4656583" cy="2812928"/>
            <a:chOff x="19050" y="601981"/>
            <a:chExt cx="4591050" cy="2766786"/>
          </a:xfrm>
        </p:grpSpPr>
        <p:grpSp>
          <p:nvGrpSpPr>
            <p:cNvPr id="7" name="Group 6">
              <a:extLst>
                <a:ext uri="{FF2B5EF4-FFF2-40B4-BE49-F238E27FC236}">
                  <a16:creationId xmlns:a16="http://schemas.microsoft.com/office/drawing/2014/main" id="{5EA17C7B-3699-4B49-82BD-62AE42A4E466}"/>
                </a:ext>
              </a:extLst>
            </p:cNvPr>
            <p:cNvGrpSpPr/>
            <p:nvPr/>
          </p:nvGrpSpPr>
          <p:grpSpPr>
            <a:xfrm>
              <a:off x="19050" y="601981"/>
              <a:ext cx="4591050" cy="2766786"/>
              <a:chOff x="19050" y="601981"/>
              <a:chExt cx="4591050" cy="2766786"/>
            </a:xfrm>
          </p:grpSpPr>
          <p:graphicFrame>
            <p:nvGraphicFramePr>
              <p:cNvPr id="4" name="Chart 3">
                <a:extLst>
                  <a:ext uri="{FF2B5EF4-FFF2-40B4-BE49-F238E27FC236}">
                    <a16:creationId xmlns:a16="http://schemas.microsoft.com/office/drawing/2014/main" id="{00000000-0008-0000-0000-00000E000000}"/>
                  </a:ext>
                </a:extLst>
              </p:cNvPr>
              <p:cNvGraphicFramePr>
                <a:graphicFrameLocks/>
              </p:cNvGraphicFramePr>
              <p:nvPr>
                <p:extLst/>
              </p:nvPr>
            </p:nvGraphicFramePr>
            <p:xfrm>
              <a:off x="19050" y="601981"/>
              <a:ext cx="4591050" cy="276678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7F68FCA8-B638-44D9-9974-279DE5B9E0A3}"/>
                  </a:ext>
                </a:extLst>
              </p:cNvPr>
              <p:cNvCxnSpPr/>
              <p:nvPr/>
            </p:nvCxnSpPr>
            <p:spPr>
              <a:xfrm>
                <a:off x="2378087" y="1013266"/>
                <a:ext cx="0" cy="19442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856A7A71-2CFA-4D1D-8429-7AF41F76EB01}"/>
                </a:ext>
              </a:extLst>
            </p:cNvPr>
            <p:cNvCxnSpPr>
              <a:cxnSpLocks/>
            </p:cNvCxnSpPr>
            <p:nvPr/>
          </p:nvCxnSpPr>
          <p:spPr>
            <a:xfrm>
              <a:off x="361863" y="1985374"/>
              <a:ext cx="40324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BF0F0201-2BED-40CF-9FA2-4F7B0C1EA334}"/>
              </a:ext>
            </a:extLst>
          </p:cNvPr>
          <p:cNvCxnSpPr>
            <a:cxnSpLocks/>
          </p:cNvCxnSpPr>
          <p:nvPr/>
        </p:nvCxnSpPr>
        <p:spPr>
          <a:xfrm>
            <a:off x="4788024" y="3501008"/>
            <a:ext cx="3672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1B687C-7C08-4605-A6CE-9F70792C26D3}"/>
              </a:ext>
            </a:extLst>
          </p:cNvPr>
          <p:cNvCxnSpPr>
            <a:cxnSpLocks/>
          </p:cNvCxnSpPr>
          <p:nvPr/>
        </p:nvCxnSpPr>
        <p:spPr>
          <a:xfrm>
            <a:off x="6660232" y="1441161"/>
            <a:ext cx="0" cy="2059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6E6F84D-5192-4875-A652-D18FC49E11F4}"/>
              </a:ext>
            </a:extLst>
          </p:cNvPr>
          <p:cNvPicPr>
            <a:picLocks noChangeAspect="1"/>
          </p:cNvPicPr>
          <p:nvPr/>
        </p:nvPicPr>
        <p:blipFill>
          <a:blip r:embed="rId4"/>
          <a:stretch>
            <a:fillRect/>
          </a:stretch>
        </p:blipFill>
        <p:spPr>
          <a:xfrm>
            <a:off x="251520" y="3429000"/>
            <a:ext cx="4213819" cy="3055333"/>
          </a:xfrm>
          <a:prstGeom prst="rect">
            <a:avLst/>
          </a:prstGeom>
        </p:spPr>
      </p:pic>
      <p:pic>
        <p:nvPicPr>
          <p:cNvPr id="4101" name="Picture 5" descr="clip_image001">
            <a:extLst>
              <a:ext uri="{FF2B5EF4-FFF2-40B4-BE49-F238E27FC236}">
                <a16:creationId xmlns:a16="http://schemas.microsoft.com/office/drawing/2014/main" id="{2A29BBB7-53DC-45BE-A82A-74B636C5A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5750" cy="219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ip_image002">
            <a:extLst>
              <a:ext uri="{FF2B5EF4-FFF2-40B4-BE49-F238E27FC236}">
                <a16:creationId xmlns:a16="http://schemas.microsoft.com/office/drawing/2014/main" id="{B0CE204C-72D8-4FA0-8384-EFDF785B5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7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lip_image003">
            <a:extLst>
              <a:ext uri="{FF2B5EF4-FFF2-40B4-BE49-F238E27FC236}">
                <a16:creationId xmlns:a16="http://schemas.microsoft.com/office/drawing/2014/main" id="{8528374B-2BFB-464E-BE62-CB9D800F7B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57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ip_image002">
            <a:extLst>
              <a:ext uri="{FF2B5EF4-FFF2-40B4-BE49-F238E27FC236}">
                <a16:creationId xmlns:a16="http://schemas.microsoft.com/office/drawing/2014/main" id="{95F74BBE-44C7-4B06-9184-7AD25F8BC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75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79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1800200" cy="646331"/>
          </a:xfrm>
          <a:prstGeom prst="rect">
            <a:avLst/>
          </a:prstGeom>
          <a:noFill/>
        </p:spPr>
        <p:txBody>
          <a:bodyPr wrap="square" rtlCol="0">
            <a:spAutoFit/>
          </a:bodyPr>
          <a:lstStyle/>
          <a:p>
            <a:r>
              <a:rPr lang="fr-FR" sz="3600" b="1" i="1" dirty="0" err="1">
                <a:solidFill>
                  <a:srgbClr val="FF0000"/>
                </a:solidFill>
              </a:rPr>
              <a:t>Well</a:t>
            </a:r>
            <a:r>
              <a:rPr lang="fr-FR" sz="3600" b="1" i="1" dirty="0">
                <a:solidFill>
                  <a:srgbClr val="FF0000"/>
                </a:solidFill>
              </a:rPr>
              <a:t>….</a:t>
            </a:r>
          </a:p>
        </p:txBody>
      </p:sp>
      <p:grpSp>
        <p:nvGrpSpPr>
          <p:cNvPr id="4" name="Group 3">
            <a:extLst>
              <a:ext uri="{FF2B5EF4-FFF2-40B4-BE49-F238E27FC236}">
                <a16:creationId xmlns:a16="http://schemas.microsoft.com/office/drawing/2014/main" id="{79F21A33-CFB0-4805-8742-2B1593AF5186}"/>
              </a:ext>
            </a:extLst>
          </p:cNvPr>
          <p:cNvGrpSpPr/>
          <p:nvPr/>
        </p:nvGrpSpPr>
        <p:grpSpPr>
          <a:xfrm>
            <a:off x="54433" y="949786"/>
            <a:ext cx="9001125" cy="5863590"/>
            <a:chOff x="54433" y="949786"/>
            <a:chExt cx="9001125" cy="586359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3" y="949786"/>
              <a:ext cx="9001125" cy="586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87A0545-8136-47AB-BE95-EC8FBD0CE7A7}"/>
                </a:ext>
              </a:extLst>
            </p:cNvPr>
            <p:cNvSpPr txBox="1"/>
            <p:nvPr/>
          </p:nvSpPr>
          <p:spPr>
            <a:xfrm>
              <a:off x="179512" y="951111"/>
              <a:ext cx="8712968" cy="523220"/>
            </a:xfrm>
            <a:prstGeom prst="rect">
              <a:avLst/>
            </a:prstGeom>
            <a:solidFill>
              <a:schemeClr val="accent1">
                <a:lumMod val="75000"/>
              </a:schemeClr>
            </a:solidFill>
          </p:spPr>
          <p:txBody>
            <a:bodyPr wrap="square" rtlCol="0">
              <a:spAutoFit/>
            </a:bodyPr>
            <a:lstStyle/>
            <a:p>
              <a:r>
                <a:rPr lang="fr-BE" sz="2800" b="1" dirty="0">
                  <a:solidFill>
                    <a:schemeClr val="bg1"/>
                  </a:solidFill>
                </a:rPr>
                <a:t>IPCC </a:t>
              </a:r>
              <a:r>
                <a:rPr lang="fr-BE" sz="2800" b="1" dirty="0" err="1">
                  <a:solidFill>
                    <a:schemeClr val="bg1"/>
                  </a:solidFill>
                </a:rPr>
                <a:t>choose</a:t>
              </a:r>
              <a:r>
                <a:rPr lang="fr-BE" sz="2800" b="1" dirty="0">
                  <a:solidFill>
                    <a:schemeClr val="bg1"/>
                  </a:solidFill>
                </a:rPr>
                <a:t> a VERY Bad </a:t>
              </a:r>
              <a:r>
                <a:rPr lang="fr-BE" sz="2800" b="1" dirty="0" err="1">
                  <a:solidFill>
                    <a:schemeClr val="bg1"/>
                  </a:solidFill>
                </a:rPr>
                <a:t>Starting</a:t>
              </a:r>
              <a:r>
                <a:rPr lang="fr-BE" sz="2800" b="1" dirty="0">
                  <a:solidFill>
                    <a:schemeClr val="bg1"/>
                  </a:solidFill>
                </a:rPr>
                <a:t> Point…</a:t>
              </a:r>
            </a:p>
          </p:txBody>
        </p:sp>
      </p:grpSp>
    </p:spTree>
    <p:extLst>
      <p:ext uri="{BB962C8B-B14F-4D97-AF65-F5344CB8AC3E}">
        <p14:creationId xmlns:p14="http://schemas.microsoft.com/office/powerpoint/2010/main" val="4104561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2D07-1B12-4339-9B50-883576A45BFE}"/>
              </a:ext>
            </a:extLst>
          </p:cNvPr>
          <p:cNvSpPr>
            <a:spLocks noGrp="1"/>
          </p:cNvSpPr>
          <p:nvPr>
            <p:ph type="title"/>
          </p:nvPr>
        </p:nvSpPr>
        <p:spPr/>
        <p:txBody>
          <a:bodyPr/>
          <a:lstStyle/>
          <a:p>
            <a:r>
              <a:rPr lang="fr-BE" dirty="0" err="1"/>
              <a:t>What</a:t>
            </a:r>
            <a:r>
              <a:rPr lang="fr-BE" dirty="0"/>
              <a:t> </a:t>
            </a:r>
            <a:r>
              <a:rPr lang="fr-BE" dirty="0" err="1"/>
              <a:t>went</a:t>
            </a:r>
            <a:r>
              <a:rPr lang="fr-BE" dirty="0"/>
              <a:t> </a:t>
            </a:r>
            <a:r>
              <a:rPr lang="fr-BE" dirty="0" err="1"/>
              <a:t>wrong</a:t>
            </a:r>
            <a:r>
              <a:rPr lang="fr-BE" dirty="0"/>
              <a:t>?</a:t>
            </a:r>
          </a:p>
        </p:txBody>
      </p:sp>
      <p:sp>
        <p:nvSpPr>
          <p:cNvPr id="3" name="Content Placeholder 2">
            <a:extLst>
              <a:ext uri="{FF2B5EF4-FFF2-40B4-BE49-F238E27FC236}">
                <a16:creationId xmlns:a16="http://schemas.microsoft.com/office/drawing/2014/main" id="{60D2A468-7727-4B4B-A862-A9B64AF1B998}"/>
              </a:ext>
            </a:extLst>
          </p:cNvPr>
          <p:cNvSpPr>
            <a:spLocks noGrp="1"/>
          </p:cNvSpPr>
          <p:nvPr>
            <p:ph idx="1"/>
          </p:nvPr>
        </p:nvSpPr>
        <p:spPr>
          <a:xfrm>
            <a:off x="485422" y="1580444"/>
            <a:ext cx="8201378" cy="4545719"/>
          </a:xfrm>
        </p:spPr>
        <p:txBody>
          <a:bodyPr/>
          <a:lstStyle/>
          <a:p>
            <a:pPr marL="514350" indent="-514350">
              <a:buFont typeface="+mj-lt"/>
              <a:buAutoNum type="arabicPeriod"/>
            </a:pPr>
            <a:r>
              <a:rPr lang="fr-BE" dirty="0"/>
              <a:t>Forcings</a:t>
            </a:r>
          </a:p>
          <a:p>
            <a:pPr marL="514350" indent="-514350">
              <a:buFont typeface="+mj-lt"/>
              <a:buAutoNum type="arabicPeriod"/>
            </a:pPr>
            <a:r>
              <a:rPr lang="fr-BE" dirty="0" err="1"/>
              <a:t>Understanding</a:t>
            </a:r>
            <a:r>
              <a:rPr lang="fr-BE" dirty="0"/>
              <a:t> the structure of a (</a:t>
            </a:r>
            <a:r>
              <a:rPr lang="fr-BE" dirty="0" err="1"/>
              <a:t>complex</a:t>
            </a:r>
            <a:r>
              <a:rPr lang="fr-BE" dirty="0"/>
              <a:t>) system </a:t>
            </a:r>
            <a:r>
              <a:rPr lang="fr-BE" dirty="0" err="1"/>
              <a:t>before</a:t>
            </a:r>
            <a:r>
              <a:rPr lang="fr-BE" dirty="0"/>
              <a:t> </a:t>
            </a:r>
            <a:r>
              <a:rPr lang="fr-BE" dirty="0" err="1"/>
              <a:t>tackling</a:t>
            </a:r>
            <a:r>
              <a:rPr lang="fr-BE" dirty="0"/>
              <a:t> </a:t>
            </a:r>
            <a:r>
              <a:rPr lang="fr-BE" dirty="0" err="1"/>
              <a:t>its</a:t>
            </a:r>
            <a:r>
              <a:rPr lang="fr-BE" dirty="0"/>
              <a:t> </a:t>
            </a:r>
            <a:r>
              <a:rPr lang="fr-BE" dirty="0" err="1"/>
              <a:t>dynamics</a:t>
            </a:r>
            <a:r>
              <a:rPr lang="fr-BE" dirty="0"/>
              <a:t> </a:t>
            </a:r>
          </a:p>
          <a:p>
            <a:pPr marL="514350" indent="-514350">
              <a:buFont typeface="+mj-lt"/>
              <a:buAutoNum type="arabicPeriod"/>
            </a:pPr>
            <a:r>
              <a:rPr lang="fr-BE" dirty="0"/>
              <a:t>Local </a:t>
            </a:r>
            <a:r>
              <a:rPr lang="fr-BE" dirty="0" err="1"/>
              <a:t>equilibrium</a:t>
            </a:r>
            <a:r>
              <a:rPr lang="fr-BE" dirty="0"/>
              <a:t> + Navier-Stokes </a:t>
            </a:r>
            <a:r>
              <a:rPr lang="fr-BE" dirty="0" err="1"/>
              <a:t>equations</a:t>
            </a:r>
            <a:endParaRPr lang="fr-BE" dirty="0"/>
          </a:p>
          <a:p>
            <a:pPr marL="514350" indent="-514350">
              <a:buFont typeface="+mj-lt"/>
              <a:buAutoNum type="arabicPeriod"/>
            </a:pPr>
            <a:r>
              <a:rPr lang="fr-BE" dirty="0" err="1">
                <a:solidFill>
                  <a:schemeClr val="bg1">
                    <a:lumMod val="65000"/>
                  </a:schemeClr>
                </a:solidFill>
              </a:rPr>
              <a:t>Temperature</a:t>
            </a:r>
            <a:r>
              <a:rPr lang="fr-BE" dirty="0">
                <a:solidFill>
                  <a:schemeClr val="bg1">
                    <a:lumMod val="65000"/>
                  </a:schemeClr>
                </a:solidFill>
              </a:rPr>
              <a:t> anomalies (&amp; </a:t>
            </a:r>
            <a:r>
              <a:rPr lang="fr-BE" dirty="0" err="1">
                <a:solidFill>
                  <a:schemeClr val="bg1">
                    <a:lumMod val="65000"/>
                  </a:schemeClr>
                </a:solidFill>
              </a:rPr>
              <a:t>cyclic</a:t>
            </a:r>
            <a:r>
              <a:rPr lang="fr-BE" dirty="0">
                <a:solidFill>
                  <a:schemeClr val="bg1">
                    <a:lumMod val="65000"/>
                  </a:schemeClr>
                </a:solidFill>
              </a:rPr>
              <a:t> data)</a:t>
            </a:r>
          </a:p>
          <a:p>
            <a:pPr marL="514350" indent="-514350">
              <a:buFont typeface="+mj-lt"/>
              <a:buAutoNum type="arabicPeriod"/>
            </a:pPr>
            <a:r>
              <a:rPr lang="fr-BE" dirty="0">
                <a:solidFill>
                  <a:schemeClr val="bg1">
                    <a:lumMod val="65000"/>
                  </a:schemeClr>
                </a:solidFill>
              </a:rPr>
              <a:t>Projections &amp; Non-</a:t>
            </a:r>
            <a:r>
              <a:rPr lang="fr-BE" dirty="0" err="1">
                <a:solidFill>
                  <a:schemeClr val="bg1">
                    <a:lumMod val="65000"/>
                  </a:schemeClr>
                </a:solidFill>
              </a:rPr>
              <a:t>Linear</a:t>
            </a:r>
            <a:r>
              <a:rPr lang="fr-BE" dirty="0">
                <a:solidFill>
                  <a:schemeClr val="bg1">
                    <a:lumMod val="65000"/>
                  </a:schemeClr>
                </a:solidFill>
              </a:rPr>
              <a:t> (</a:t>
            </a:r>
            <a:r>
              <a:rPr lang="fr-BE" dirty="0" err="1">
                <a:solidFill>
                  <a:schemeClr val="bg1">
                    <a:lumMod val="65000"/>
                  </a:schemeClr>
                </a:solidFill>
              </a:rPr>
              <a:t>cyclic</a:t>
            </a:r>
            <a:r>
              <a:rPr lang="fr-BE" dirty="0">
                <a:solidFill>
                  <a:schemeClr val="bg1">
                    <a:lumMod val="65000"/>
                  </a:schemeClr>
                </a:solidFill>
              </a:rPr>
              <a:t> and </a:t>
            </a:r>
            <a:r>
              <a:rPr lang="fr-BE" dirty="0" err="1">
                <a:solidFill>
                  <a:schemeClr val="bg1">
                    <a:lumMod val="65000"/>
                  </a:schemeClr>
                </a:solidFill>
              </a:rPr>
              <a:t>chaotic</a:t>
            </a:r>
            <a:r>
              <a:rPr lang="fr-BE" dirty="0">
                <a:solidFill>
                  <a:schemeClr val="bg1">
                    <a:lumMod val="65000"/>
                  </a:schemeClr>
                </a:solidFill>
              </a:rPr>
              <a:t>) time </a:t>
            </a:r>
            <a:r>
              <a:rPr lang="fr-BE" dirty="0" err="1">
                <a:solidFill>
                  <a:schemeClr val="bg1">
                    <a:lumMod val="65000"/>
                  </a:schemeClr>
                </a:solidFill>
              </a:rPr>
              <a:t>series</a:t>
            </a:r>
            <a:endParaRPr lang="fr-BE" dirty="0">
              <a:solidFill>
                <a:schemeClr val="bg1">
                  <a:lumMod val="65000"/>
                </a:schemeClr>
              </a:solidFill>
            </a:endParaRPr>
          </a:p>
          <a:p>
            <a:pPr marL="514350" indent="-514350">
              <a:buFont typeface="+mj-lt"/>
              <a:buAutoNum type="arabicPeriod"/>
            </a:pPr>
            <a:r>
              <a:rPr lang="fr-BE" dirty="0" err="1">
                <a:solidFill>
                  <a:schemeClr val="bg1">
                    <a:lumMod val="65000"/>
                  </a:schemeClr>
                </a:solidFill>
              </a:rPr>
              <a:t>Correlation</a:t>
            </a:r>
            <a:r>
              <a:rPr lang="fr-BE" dirty="0">
                <a:solidFill>
                  <a:schemeClr val="bg1">
                    <a:lumMod val="65000"/>
                  </a:schemeClr>
                </a:solidFill>
              </a:rPr>
              <a:t> </a:t>
            </a:r>
            <a:r>
              <a:rPr lang="fr-BE" dirty="0" err="1">
                <a:solidFill>
                  <a:schemeClr val="bg1">
                    <a:lumMod val="65000"/>
                  </a:schemeClr>
                </a:solidFill>
              </a:rPr>
              <a:t>does</a:t>
            </a:r>
            <a:r>
              <a:rPr lang="fr-BE" dirty="0">
                <a:solidFill>
                  <a:schemeClr val="bg1">
                    <a:lumMod val="65000"/>
                  </a:schemeClr>
                </a:solidFill>
              </a:rPr>
              <a:t> not </a:t>
            </a:r>
            <a:r>
              <a:rPr lang="fr-BE" dirty="0" err="1">
                <a:solidFill>
                  <a:schemeClr val="bg1">
                    <a:lumMod val="65000"/>
                  </a:schemeClr>
                </a:solidFill>
              </a:rPr>
              <a:t>mean</a:t>
            </a:r>
            <a:r>
              <a:rPr lang="fr-BE" dirty="0">
                <a:solidFill>
                  <a:schemeClr val="bg1">
                    <a:lumMod val="65000"/>
                  </a:schemeClr>
                </a:solidFill>
              </a:rPr>
              <a:t> </a:t>
            </a:r>
            <a:r>
              <a:rPr lang="fr-BE" dirty="0" err="1">
                <a:solidFill>
                  <a:schemeClr val="bg1">
                    <a:lumMod val="65000"/>
                  </a:schemeClr>
                </a:solidFill>
              </a:rPr>
              <a:t>Causality</a:t>
            </a:r>
            <a:endParaRPr lang="fr-BE" dirty="0">
              <a:solidFill>
                <a:schemeClr val="bg1">
                  <a:lumMod val="65000"/>
                </a:schemeClr>
              </a:solidFill>
            </a:endParaRPr>
          </a:p>
        </p:txBody>
      </p:sp>
    </p:spTree>
    <p:extLst>
      <p:ext uri="{BB962C8B-B14F-4D97-AF65-F5344CB8AC3E}">
        <p14:creationId xmlns:p14="http://schemas.microsoft.com/office/powerpoint/2010/main" val="65153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5F0-A244-40EF-A52C-91BE80D0698C}"/>
              </a:ext>
            </a:extLst>
          </p:cNvPr>
          <p:cNvSpPr>
            <a:spLocks noGrp="1"/>
          </p:cNvSpPr>
          <p:nvPr>
            <p:ph type="title"/>
          </p:nvPr>
        </p:nvSpPr>
        <p:spPr/>
        <p:txBody>
          <a:bodyPr/>
          <a:lstStyle/>
          <a:p>
            <a:r>
              <a:rPr lang="fr-BE" dirty="0"/>
              <a:t>1- Forcings</a:t>
            </a:r>
          </a:p>
        </p:txBody>
      </p:sp>
      <p:sp>
        <p:nvSpPr>
          <p:cNvPr id="3" name="Text Placeholder 2">
            <a:extLst>
              <a:ext uri="{FF2B5EF4-FFF2-40B4-BE49-F238E27FC236}">
                <a16:creationId xmlns:a16="http://schemas.microsoft.com/office/drawing/2014/main" id="{D91D8DA5-7B7C-4AD5-A08F-848590C5A02F}"/>
              </a:ext>
            </a:extLst>
          </p:cNvPr>
          <p:cNvSpPr>
            <a:spLocks noGrp="1"/>
          </p:cNvSpPr>
          <p:nvPr>
            <p:ph type="body" idx="1"/>
          </p:nvPr>
        </p:nvSpPr>
        <p:spPr/>
        <p:txBody>
          <a:bodyPr/>
          <a:lstStyle/>
          <a:p>
            <a:r>
              <a:rPr lang="en-GB"/>
              <a:t>Forcings &amp; their imprecision</a:t>
            </a:r>
          </a:p>
          <a:p>
            <a:r>
              <a:rPr lang="en-GB"/>
              <a:t>Hidden hypotheses</a:t>
            </a:r>
          </a:p>
          <a:p>
            <a:r>
              <a:rPr lang="en-GB"/>
              <a:t>Zoom on N-L equations with delay (logisitc equation)</a:t>
            </a:r>
          </a:p>
        </p:txBody>
      </p:sp>
    </p:spTree>
    <p:extLst>
      <p:ext uri="{BB962C8B-B14F-4D97-AF65-F5344CB8AC3E}">
        <p14:creationId xmlns:p14="http://schemas.microsoft.com/office/powerpoint/2010/main" val="306224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50106"/>
          </a:xfrm>
        </p:spPr>
        <p:txBody>
          <a:bodyPr>
            <a:normAutofit/>
          </a:bodyPr>
          <a:lstStyle/>
          <a:p>
            <a:r>
              <a:rPr lang="fr-FR" sz="3200" b="1" dirty="0">
                <a:solidFill>
                  <a:schemeClr val="tx2"/>
                </a:solidFill>
              </a:rPr>
              <a:t>IPCC </a:t>
            </a:r>
            <a:r>
              <a:rPr lang="fr-FR" sz="3200" b="1" dirty="0" err="1">
                <a:solidFill>
                  <a:schemeClr val="tx2"/>
                </a:solidFill>
              </a:rPr>
              <a:t>Approach</a:t>
            </a:r>
            <a:endParaRPr lang="fr-FR" sz="3200" b="1" dirty="0">
              <a:solidFill>
                <a:schemeClr val="tx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743" y="1268760"/>
            <a:ext cx="4161473"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Callout 2 4"/>
          <p:cNvSpPr/>
          <p:nvPr/>
        </p:nvSpPr>
        <p:spPr>
          <a:xfrm>
            <a:off x="7020272" y="3933056"/>
            <a:ext cx="1944216" cy="936104"/>
          </a:xfrm>
          <a:prstGeom prst="borderCallout2">
            <a:avLst>
              <a:gd name="adj1" fmla="val 46487"/>
              <a:gd name="adj2" fmla="val -204"/>
              <a:gd name="adj3" fmla="val 18750"/>
              <a:gd name="adj4" fmla="val -16667"/>
              <a:gd name="adj5" fmla="val 17058"/>
              <a:gd name="adj6" fmla="val -101907"/>
            </a:avLst>
          </a:prstGeom>
          <a:solidFill>
            <a:schemeClr val="bg1">
              <a:lumMod val="95000"/>
            </a:schemeClr>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i="1" dirty="0">
                <a:solidFill>
                  <a:srgbClr val="FF0000"/>
                </a:solidFill>
              </a:rPr>
              <a:t>Focus on radiative forcing + corrections</a:t>
            </a:r>
          </a:p>
        </p:txBody>
      </p:sp>
    </p:spTree>
    <p:extLst>
      <p:ext uri="{BB962C8B-B14F-4D97-AF65-F5344CB8AC3E}">
        <p14:creationId xmlns:p14="http://schemas.microsoft.com/office/powerpoint/2010/main" val="32059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43608" y="1052736"/>
            <a:ext cx="7205042" cy="5184576"/>
            <a:chOff x="895350" y="728663"/>
            <a:chExt cx="7353300" cy="5508649"/>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728663"/>
              <a:ext cx="7353300"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812360" y="602128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le 3"/>
          <p:cNvSpPr>
            <a:spLocks noGrp="1"/>
          </p:cNvSpPr>
          <p:nvPr>
            <p:ph type="title"/>
          </p:nvPr>
        </p:nvSpPr>
        <p:spPr>
          <a:xfrm>
            <a:off x="457200" y="274638"/>
            <a:ext cx="8229600" cy="634082"/>
          </a:xfrm>
        </p:spPr>
        <p:txBody>
          <a:bodyPr>
            <a:noAutofit/>
          </a:bodyPr>
          <a:lstStyle/>
          <a:p>
            <a:r>
              <a:rPr lang="fr-BE" sz="3200" b="1" dirty="0">
                <a:solidFill>
                  <a:schemeClr val="tx2"/>
                </a:solidFill>
              </a:rPr>
              <a:t>The Logic </a:t>
            </a:r>
            <a:r>
              <a:rPr lang="fr-BE" sz="3200" b="1" dirty="0" err="1">
                <a:solidFill>
                  <a:schemeClr val="tx2"/>
                </a:solidFill>
              </a:rPr>
              <a:t>behind</a:t>
            </a:r>
            <a:r>
              <a:rPr lang="fr-BE" sz="3200" b="1" dirty="0">
                <a:solidFill>
                  <a:schemeClr val="tx2"/>
                </a:solidFill>
              </a:rPr>
              <a:t> Forcings</a:t>
            </a:r>
          </a:p>
        </p:txBody>
      </p:sp>
      <p:cxnSp>
        <p:nvCxnSpPr>
          <p:cNvPr id="6" name="Straight Connector 5"/>
          <p:cNvCxnSpPr/>
          <p:nvPr/>
        </p:nvCxnSpPr>
        <p:spPr>
          <a:xfrm>
            <a:off x="4427984" y="3284984"/>
            <a:ext cx="33931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32040" y="5373216"/>
            <a:ext cx="1584176" cy="76247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 name="Straight Connector 8"/>
          <p:cNvCxnSpPr/>
          <p:nvPr/>
        </p:nvCxnSpPr>
        <p:spPr>
          <a:xfrm>
            <a:off x="2123728" y="3284984"/>
            <a:ext cx="8640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951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50" y="274638"/>
            <a:ext cx="8435280" cy="1143000"/>
          </a:xfrm>
        </p:spPr>
        <p:txBody>
          <a:bodyPr>
            <a:normAutofit/>
          </a:bodyPr>
          <a:lstStyle/>
          <a:p>
            <a:r>
              <a:rPr lang="fr-FR" sz="3200" b="1" dirty="0">
                <a:solidFill>
                  <a:schemeClr val="tx2"/>
                </a:solidFill>
              </a:rPr>
              <a:t>The </a:t>
            </a:r>
            <a:r>
              <a:rPr lang="fr-FR" sz="3200" b="1" dirty="0" err="1">
                <a:solidFill>
                  <a:schemeClr val="tx2"/>
                </a:solidFill>
              </a:rPr>
              <a:t>Core</a:t>
            </a:r>
            <a:r>
              <a:rPr lang="fr-FR" sz="3200" b="1" dirty="0">
                <a:solidFill>
                  <a:schemeClr val="tx2"/>
                </a:solidFill>
              </a:rPr>
              <a:t> Formula….</a:t>
            </a:r>
          </a:p>
        </p:txBody>
      </p:sp>
      <p:grpSp>
        <p:nvGrpSpPr>
          <p:cNvPr id="4" name="Group 3"/>
          <p:cNvGrpSpPr/>
          <p:nvPr/>
        </p:nvGrpSpPr>
        <p:grpSpPr>
          <a:xfrm>
            <a:off x="979122" y="1412776"/>
            <a:ext cx="7049262" cy="5196840"/>
            <a:chOff x="979122" y="1544528"/>
            <a:chExt cx="7049262" cy="519684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22" y="1544528"/>
              <a:ext cx="7049262" cy="519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24328" y="6453336"/>
              <a:ext cx="50405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Picture 4">
            <a:extLst>
              <a:ext uri="{FF2B5EF4-FFF2-40B4-BE49-F238E27FC236}">
                <a16:creationId xmlns:a16="http://schemas.microsoft.com/office/drawing/2014/main" id="{3D6AEC4E-8778-447A-A735-8A30E215F637}"/>
              </a:ext>
            </a:extLst>
          </p:cNvPr>
          <p:cNvPicPr>
            <a:picLocks noChangeAspect="1"/>
          </p:cNvPicPr>
          <p:nvPr/>
        </p:nvPicPr>
        <p:blipFill>
          <a:blip r:embed="rId3"/>
          <a:stretch>
            <a:fillRect/>
          </a:stretch>
        </p:blipFill>
        <p:spPr>
          <a:xfrm>
            <a:off x="2630255" y="2755333"/>
            <a:ext cx="3883489" cy="1347333"/>
          </a:xfrm>
          <a:prstGeom prst="rect">
            <a:avLst/>
          </a:prstGeom>
        </p:spPr>
      </p:pic>
    </p:spTree>
    <p:extLst>
      <p:ext uri="{BB962C8B-B14F-4D97-AF65-F5344CB8AC3E}">
        <p14:creationId xmlns:p14="http://schemas.microsoft.com/office/powerpoint/2010/main" val="220460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922114"/>
          </a:xfrm>
        </p:spPr>
        <p:txBody>
          <a:bodyPr>
            <a:normAutofit/>
          </a:bodyPr>
          <a:lstStyle/>
          <a:p>
            <a:r>
              <a:rPr lang="fr-FR" sz="3200" b="1" dirty="0">
                <a:solidFill>
                  <a:schemeClr val="tx2"/>
                </a:solidFill>
              </a:rPr>
              <a:t>Relative </a:t>
            </a:r>
            <a:r>
              <a:rPr lang="fr-FR" sz="3200" b="1" dirty="0" err="1">
                <a:solidFill>
                  <a:schemeClr val="tx2"/>
                </a:solidFill>
              </a:rPr>
              <a:t>Weight</a:t>
            </a:r>
            <a:r>
              <a:rPr lang="fr-FR" sz="3200" b="1" dirty="0">
                <a:solidFill>
                  <a:schemeClr val="tx2"/>
                </a:solidFill>
              </a:rPr>
              <a:t> of Forcings</a:t>
            </a:r>
          </a:p>
        </p:txBody>
      </p:sp>
      <p:pic>
        <p:nvPicPr>
          <p:cNvPr id="5123" name="Picture 3" descr="C:\Users\hmasson\Desktop\600px-Radiative-forcings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96144"/>
            <a:ext cx="42862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elta T_s =~ \lambda~\Delta 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86" y="1484784"/>
            <a:ext cx="1671638" cy="2571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0192" y="1875016"/>
            <a:ext cx="2736304" cy="2831544"/>
          </a:xfrm>
          <a:prstGeom prst="rect">
            <a:avLst/>
          </a:prstGeom>
          <a:noFill/>
        </p:spPr>
        <p:txBody>
          <a:bodyPr wrap="square" rtlCol="0">
            <a:spAutoFit/>
          </a:bodyPr>
          <a:lstStyle/>
          <a:p>
            <a:pPr marL="285750" indent="-285750">
              <a:buFont typeface="Symbol"/>
              <a:buChar char="l"/>
            </a:pPr>
            <a:r>
              <a:rPr lang="fr-FR" b="1" i="1" dirty="0" err="1">
                <a:solidFill>
                  <a:srgbClr val="FF0000"/>
                </a:solidFill>
              </a:rPr>
              <a:t>Climate</a:t>
            </a:r>
            <a:r>
              <a:rPr lang="fr-FR" b="1" i="1" dirty="0">
                <a:solidFill>
                  <a:srgbClr val="FF0000"/>
                </a:solidFill>
              </a:rPr>
              <a:t> </a:t>
            </a:r>
            <a:r>
              <a:rPr lang="fr-FR" b="1" i="1" dirty="0" err="1">
                <a:solidFill>
                  <a:srgbClr val="FF0000"/>
                </a:solidFill>
              </a:rPr>
              <a:t>sensitivity</a:t>
            </a:r>
            <a:r>
              <a:rPr lang="fr-FR" b="1" i="1" dirty="0">
                <a:solidFill>
                  <a:srgbClr val="FF0000"/>
                </a:solidFill>
              </a:rPr>
              <a:t>    </a:t>
            </a:r>
            <a:br>
              <a:rPr lang="fr-FR" dirty="0"/>
            </a:br>
            <a:r>
              <a:rPr lang="fr-FR" dirty="0"/>
              <a:t> [</a:t>
            </a:r>
            <a:r>
              <a:rPr lang="fr-FR" dirty="0" err="1"/>
              <a:t>tycally</a:t>
            </a:r>
            <a:r>
              <a:rPr lang="fr-FR" dirty="0"/>
              <a:t> </a:t>
            </a:r>
            <a:r>
              <a:rPr lang="fr-FR" b="1" dirty="0"/>
              <a:t>0.75 -0.8 </a:t>
            </a:r>
            <a:r>
              <a:rPr lang="fr-FR" dirty="0"/>
              <a:t>    °K/(W/m²]</a:t>
            </a:r>
          </a:p>
          <a:p>
            <a:r>
              <a:rPr lang="fr-FR" sz="2000" dirty="0">
                <a:latin typeface="Symbol" pitchFamily="18" charset="2"/>
              </a:rPr>
              <a:t>D</a:t>
            </a:r>
            <a:r>
              <a:rPr lang="fr-FR" dirty="0"/>
              <a:t>F : </a:t>
            </a:r>
            <a:r>
              <a:rPr lang="fr-FR" b="1" i="1" dirty="0">
                <a:solidFill>
                  <a:srgbClr val="FF0000"/>
                </a:solidFill>
              </a:rPr>
              <a:t>Relative Radiative Forcing </a:t>
            </a:r>
            <a:r>
              <a:rPr lang="fr-FR" dirty="0" err="1"/>
              <a:t>résulting</a:t>
            </a:r>
            <a:r>
              <a:rPr lang="fr-FR" dirty="0"/>
              <a:t> </a:t>
            </a:r>
            <a:r>
              <a:rPr lang="fr-FR" dirty="0" err="1"/>
              <a:t>from</a:t>
            </a:r>
            <a:r>
              <a:rPr lang="fr-FR" dirty="0"/>
              <a:t> </a:t>
            </a:r>
            <a:r>
              <a:rPr lang="fr-FR" dirty="0" err="1"/>
              <a:t>doubling</a:t>
            </a:r>
            <a:r>
              <a:rPr lang="fr-FR" dirty="0"/>
              <a:t> the concentration in </a:t>
            </a:r>
            <a:r>
              <a:rPr lang="fr-FR" dirty="0" err="1"/>
              <a:t>atmospheric</a:t>
            </a:r>
            <a:r>
              <a:rPr lang="fr-FR" dirty="0"/>
              <a:t> CO2 </a:t>
            </a:r>
          </a:p>
          <a:p>
            <a:r>
              <a:rPr lang="fr-FR" dirty="0"/>
              <a:t> (</a:t>
            </a:r>
            <a:r>
              <a:rPr lang="fr-FR" dirty="0" err="1"/>
              <a:t>tycally</a:t>
            </a:r>
            <a:r>
              <a:rPr lang="fr-FR" dirty="0"/>
              <a:t> </a:t>
            </a:r>
            <a:r>
              <a:rPr lang="fr-FR" b="1" dirty="0"/>
              <a:t>4-8</a:t>
            </a:r>
            <a:r>
              <a:rPr lang="fr-FR" sz="1600" b="1" dirty="0"/>
              <a:t> W/m²</a:t>
            </a:r>
            <a:r>
              <a:rPr lang="fr-FR" sz="1600" dirty="0"/>
              <a:t>)</a:t>
            </a:r>
          </a:p>
          <a:p>
            <a:endParaRPr lang="fr-FR" sz="1600" dirty="0"/>
          </a:p>
          <a:p>
            <a:r>
              <a:rPr lang="fr-FR" sz="1600" dirty="0"/>
              <a:t>For CO2, </a:t>
            </a:r>
            <a:r>
              <a:rPr lang="fr-FR" sz="1600" dirty="0" err="1"/>
              <a:t>approximatively</a:t>
            </a:r>
            <a:r>
              <a:rPr lang="fr-FR" sz="1600" dirty="0"/>
              <a:t>:</a:t>
            </a:r>
          </a:p>
        </p:txBody>
      </p:sp>
      <p:pic>
        <p:nvPicPr>
          <p:cNvPr id="5127" name="Picture 7" descr="\Delta F = 5.35 \times \ln {C \over C_0}~\mathrm{W}~\mathrm{m}^{-2}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992" y="5013176"/>
            <a:ext cx="2181225" cy="419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412776"/>
            <a:ext cx="1704975" cy="3552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eft Arrow 11"/>
          <p:cNvSpPr/>
          <p:nvPr/>
        </p:nvSpPr>
        <p:spPr>
          <a:xfrm rot="20340000" flipV="1">
            <a:off x="6039425" y="2475459"/>
            <a:ext cx="344586" cy="2160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12"/>
          <p:cNvSpPr txBox="1"/>
          <p:nvPr/>
        </p:nvSpPr>
        <p:spPr>
          <a:xfrm>
            <a:off x="251520" y="5445224"/>
            <a:ext cx="7708136" cy="1323439"/>
          </a:xfrm>
          <a:prstGeom prst="rect">
            <a:avLst/>
          </a:prstGeom>
          <a:noFill/>
        </p:spPr>
        <p:txBody>
          <a:bodyPr wrap="none" rtlCol="0">
            <a:spAutoFit/>
          </a:bodyPr>
          <a:lstStyle/>
          <a:p>
            <a:pPr marL="342900" indent="-342900">
              <a:buFont typeface="Arial" pitchFamily="34" charset="0"/>
              <a:buChar char="•"/>
            </a:pPr>
            <a:r>
              <a:rPr lang="fr-FR" sz="2000" b="1" dirty="0">
                <a:solidFill>
                  <a:srgbClr val="FF0000"/>
                </a:solidFill>
              </a:rPr>
              <a:t>Vapeur d’eau non considérée (mais principal gaz à effet de serre !!!)</a:t>
            </a:r>
          </a:p>
          <a:p>
            <a:pPr marL="342900" indent="-342900">
              <a:buFont typeface="Arial" pitchFamily="34" charset="0"/>
              <a:buChar char="•"/>
            </a:pPr>
            <a:r>
              <a:rPr lang="fr-FR" sz="2000" b="1" dirty="0">
                <a:solidFill>
                  <a:srgbClr val="FF0000"/>
                </a:solidFill>
              </a:rPr>
              <a:t>Nuages non considérés (mais rôle prépondérant)</a:t>
            </a:r>
          </a:p>
          <a:p>
            <a:pPr marL="342900" indent="-342900">
              <a:buFont typeface="Arial" pitchFamily="34" charset="0"/>
              <a:buChar char="•"/>
            </a:pPr>
            <a:r>
              <a:rPr lang="fr-FR" sz="2000" b="1" dirty="0">
                <a:solidFill>
                  <a:srgbClr val="FF0000"/>
                </a:solidFill>
              </a:rPr>
              <a:t>Effet purement additif et linéaire des forcings pris en compte????</a:t>
            </a:r>
          </a:p>
          <a:p>
            <a:pPr marL="342900" indent="-342900">
              <a:buFont typeface="Arial" pitchFamily="34" charset="0"/>
              <a:buChar char="•"/>
            </a:pPr>
            <a:r>
              <a:rPr lang="fr-FR" sz="2000" b="1" dirty="0">
                <a:solidFill>
                  <a:srgbClr val="FF0000"/>
                </a:solidFill>
              </a:rPr>
              <a:t>Quid si interactions entre « forcings » ???</a:t>
            </a:r>
          </a:p>
        </p:txBody>
      </p:sp>
    </p:spTree>
    <p:extLst>
      <p:ext uri="{BB962C8B-B14F-4D97-AF65-F5344CB8AC3E}">
        <p14:creationId xmlns:p14="http://schemas.microsoft.com/office/powerpoint/2010/main" val="535824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44624"/>
            <a:ext cx="8881110" cy="6777990"/>
            <a:chOff x="107504" y="44624"/>
            <a:chExt cx="8881110" cy="677799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8881110" cy="677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532440" y="65253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10500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46415"/>
            <a:ext cx="5431536" cy="405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3822" y="5441245"/>
            <a:ext cx="8292634" cy="1015663"/>
          </a:xfrm>
          <a:prstGeom prst="rect">
            <a:avLst/>
          </a:prstGeom>
          <a:noFill/>
        </p:spPr>
        <p:txBody>
          <a:bodyPr wrap="square" rtlCol="0">
            <a:spAutoFit/>
          </a:bodyPr>
          <a:lstStyle/>
          <a:p>
            <a:r>
              <a:rPr lang="fr-FR" sz="2000" dirty="0"/>
              <a:t> </a:t>
            </a:r>
            <a:r>
              <a:rPr lang="fr-FR" sz="2000" b="1" u="sng" dirty="0">
                <a:solidFill>
                  <a:schemeClr val="tx2"/>
                </a:solidFill>
              </a:rPr>
              <a:t>Non </a:t>
            </a:r>
            <a:r>
              <a:rPr lang="fr-FR" sz="2000" b="1" u="sng" dirty="0" err="1">
                <a:solidFill>
                  <a:schemeClr val="tx2"/>
                </a:solidFill>
              </a:rPr>
              <a:t>linear</a:t>
            </a:r>
            <a:r>
              <a:rPr lang="fr-FR" sz="2000" b="1" u="sng" dirty="0">
                <a:solidFill>
                  <a:schemeClr val="tx2"/>
                </a:solidFill>
              </a:rPr>
              <a:t> </a:t>
            </a:r>
            <a:r>
              <a:rPr lang="fr-FR" sz="2000" b="1" u="sng" dirty="0" err="1">
                <a:solidFill>
                  <a:schemeClr val="tx2"/>
                </a:solidFill>
              </a:rPr>
              <a:t>effect</a:t>
            </a:r>
            <a:r>
              <a:rPr lang="fr-FR" sz="2000" b="1" u="sng" dirty="0">
                <a:solidFill>
                  <a:schemeClr val="tx2"/>
                </a:solidFill>
              </a:rPr>
              <a:t> on </a:t>
            </a:r>
            <a:r>
              <a:rPr lang="fr-FR" sz="2000" b="1" u="sng" dirty="0" err="1">
                <a:solidFill>
                  <a:schemeClr val="tx2"/>
                </a:solidFill>
              </a:rPr>
              <a:t>temperature</a:t>
            </a:r>
            <a:r>
              <a:rPr lang="fr-FR" sz="2000" dirty="0"/>
              <a:t>: </a:t>
            </a:r>
          </a:p>
          <a:p>
            <a:r>
              <a:rPr lang="fr-FR" sz="2000" dirty="0"/>
              <a:t>=&gt; The </a:t>
            </a:r>
            <a:r>
              <a:rPr lang="fr-FR" sz="2000" dirty="0" err="1"/>
              <a:t>order</a:t>
            </a:r>
            <a:r>
              <a:rPr lang="fr-FR" sz="2000" dirty="0"/>
              <a:t> </a:t>
            </a:r>
            <a:r>
              <a:rPr lang="fr-FR" sz="2000" dirty="0" err="1"/>
              <a:t>followed</a:t>
            </a:r>
            <a:r>
              <a:rPr lang="fr-FR" sz="2000" dirty="0"/>
              <a:t> for </a:t>
            </a:r>
            <a:r>
              <a:rPr lang="fr-FR" sz="2000" dirty="0" err="1"/>
              <a:t>introducing</a:t>
            </a:r>
            <a:r>
              <a:rPr lang="fr-FR" sz="2000" dirty="0"/>
              <a:t> « feedbacks » change </a:t>
            </a:r>
            <a:r>
              <a:rPr lang="fr-FR" sz="2000" dirty="0" err="1"/>
              <a:t>their</a:t>
            </a:r>
            <a:r>
              <a:rPr lang="fr-FR" sz="2000" dirty="0"/>
              <a:t> relative « </a:t>
            </a:r>
            <a:r>
              <a:rPr lang="fr-FR" sz="2000" dirty="0" err="1"/>
              <a:t>weight</a:t>
            </a:r>
            <a:r>
              <a:rPr lang="fr-FR" sz="2000" dirty="0"/>
              <a:t> »</a:t>
            </a:r>
          </a:p>
        </p:txBody>
      </p:sp>
      <p:sp>
        <p:nvSpPr>
          <p:cNvPr id="5" name="TextBox 4"/>
          <p:cNvSpPr txBox="1"/>
          <p:nvPr/>
        </p:nvSpPr>
        <p:spPr>
          <a:xfrm>
            <a:off x="6073422" y="1253067"/>
            <a:ext cx="2963074" cy="3170099"/>
          </a:xfrm>
          <a:prstGeom prst="rect">
            <a:avLst/>
          </a:prstGeom>
          <a:noFill/>
          <a:ln>
            <a:solidFill>
              <a:schemeClr val="accent1"/>
            </a:solidFill>
          </a:ln>
        </p:spPr>
        <p:txBody>
          <a:bodyPr wrap="square" rtlCol="0">
            <a:spAutoFit/>
          </a:bodyPr>
          <a:lstStyle/>
          <a:p>
            <a:r>
              <a:rPr lang="en-GB" noProof="1"/>
              <a:t>« possible » cumulated feedback (IPCC)</a:t>
            </a:r>
          </a:p>
          <a:p>
            <a:r>
              <a:rPr lang="en-GB" noProof="1"/>
              <a:t> </a:t>
            </a:r>
          </a:p>
          <a:p>
            <a:pPr algn="ctr"/>
            <a:r>
              <a:rPr lang="en-GB" b="1" noProof="1">
                <a:solidFill>
                  <a:schemeClr val="tx2"/>
                </a:solidFill>
              </a:rPr>
              <a:t>0.4&lt; </a:t>
            </a:r>
            <a:r>
              <a:rPr lang="en-GB" sz="2000" b="1" noProof="1">
                <a:solidFill>
                  <a:schemeClr val="tx2"/>
                </a:solidFill>
                <a:latin typeface="Symbol" pitchFamily="18" charset="2"/>
              </a:rPr>
              <a:t>S</a:t>
            </a:r>
            <a:r>
              <a:rPr lang="en-GB" b="1" noProof="1">
                <a:solidFill>
                  <a:schemeClr val="tx2"/>
                </a:solidFill>
              </a:rPr>
              <a:t>f</a:t>
            </a:r>
            <a:r>
              <a:rPr lang="en-GB" b="1" baseline="-25000" noProof="1">
                <a:solidFill>
                  <a:schemeClr val="tx2"/>
                </a:solidFill>
              </a:rPr>
              <a:t>i</a:t>
            </a:r>
            <a:r>
              <a:rPr lang="en-GB" b="1" noProof="1">
                <a:solidFill>
                  <a:schemeClr val="tx2"/>
                </a:solidFill>
              </a:rPr>
              <a:t> &lt;0.75</a:t>
            </a:r>
          </a:p>
          <a:p>
            <a:endParaRPr lang="en-GB" noProof="1"/>
          </a:p>
          <a:p>
            <a:r>
              <a:rPr lang="en-GB" noProof="1"/>
              <a:t>Resulting Temperature Increase after doubling CO2 concentration in the atmosphere</a:t>
            </a:r>
          </a:p>
          <a:p>
            <a:pPr marL="342900" indent="-342900">
              <a:buFont typeface="Arial" pitchFamily="34" charset="0"/>
              <a:buChar char="•"/>
            </a:pPr>
            <a:r>
              <a:rPr lang="en-GB" noProof="1"/>
              <a:t>without feedback: </a:t>
            </a:r>
            <a:r>
              <a:rPr lang="en-GB" b="1" noProof="1">
                <a:solidFill>
                  <a:schemeClr val="tx2"/>
                </a:solidFill>
              </a:rPr>
              <a:t>1.2°C</a:t>
            </a:r>
          </a:p>
          <a:p>
            <a:pPr marL="342900" indent="-342900">
              <a:buFont typeface="Arial" pitchFamily="34" charset="0"/>
              <a:buChar char="•"/>
            </a:pPr>
            <a:r>
              <a:rPr lang="en-GB" noProof="1"/>
              <a:t>75% feedback:  </a:t>
            </a:r>
            <a:r>
              <a:rPr lang="en-GB" b="1" noProof="1"/>
              <a:t>5°C</a:t>
            </a:r>
          </a:p>
        </p:txBody>
      </p:sp>
      <p:sp>
        <p:nvSpPr>
          <p:cNvPr id="2" name="Arrow: Notched Right 1">
            <a:extLst>
              <a:ext uri="{FF2B5EF4-FFF2-40B4-BE49-F238E27FC236}">
                <a16:creationId xmlns:a16="http://schemas.microsoft.com/office/drawing/2014/main" id="{51933C5E-8D74-4CEF-9E67-48EBFD042699}"/>
              </a:ext>
            </a:extLst>
          </p:cNvPr>
          <p:cNvSpPr/>
          <p:nvPr/>
        </p:nvSpPr>
        <p:spPr>
          <a:xfrm rot="-11040000">
            <a:off x="1558946" y="4284859"/>
            <a:ext cx="648072" cy="346094"/>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90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9B30-DED7-45BF-84F3-E86B2EBC0BE8}"/>
              </a:ext>
            </a:extLst>
          </p:cNvPr>
          <p:cNvSpPr>
            <a:spLocks noGrp="1"/>
          </p:cNvSpPr>
          <p:nvPr>
            <p:ph type="title"/>
          </p:nvPr>
        </p:nvSpPr>
        <p:spPr>
          <a:xfrm>
            <a:off x="457200" y="274638"/>
            <a:ext cx="8229600" cy="922114"/>
          </a:xfrm>
        </p:spPr>
        <p:txBody>
          <a:bodyPr>
            <a:normAutofit/>
          </a:bodyPr>
          <a:lstStyle/>
          <a:p>
            <a:r>
              <a:rPr lang="fr-BE" b="1" dirty="0">
                <a:solidFill>
                  <a:schemeClr val="tx2"/>
                </a:solidFill>
              </a:rPr>
              <a:t>Object</a:t>
            </a:r>
          </a:p>
        </p:txBody>
      </p:sp>
      <p:sp>
        <p:nvSpPr>
          <p:cNvPr id="3" name="Content Placeholder 2">
            <a:extLst>
              <a:ext uri="{FF2B5EF4-FFF2-40B4-BE49-F238E27FC236}">
                <a16:creationId xmlns:a16="http://schemas.microsoft.com/office/drawing/2014/main" id="{F7272312-5F63-4451-B35F-974874C644D9}"/>
              </a:ext>
            </a:extLst>
          </p:cNvPr>
          <p:cNvSpPr>
            <a:spLocks noGrp="1"/>
          </p:cNvSpPr>
          <p:nvPr>
            <p:ph idx="1"/>
          </p:nvPr>
        </p:nvSpPr>
        <p:spPr/>
        <p:txBody>
          <a:bodyPr>
            <a:normAutofit/>
          </a:bodyPr>
          <a:lstStyle/>
          <a:p>
            <a:r>
              <a:rPr lang="fr-BE" dirty="0"/>
              <a:t>Creative &amp; Critical </a:t>
            </a:r>
            <a:r>
              <a:rPr lang="fr-BE" dirty="0" err="1"/>
              <a:t>Thinking</a:t>
            </a:r>
            <a:r>
              <a:rPr lang="fr-BE" dirty="0"/>
              <a:t> on IPCC </a:t>
            </a:r>
            <a:r>
              <a:rPr lang="fr-BE" dirty="0" err="1"/>
              <a:t>models</a:t>
            </a:r>
            <a:endParaRPr lang="fr-BE" dirty="0"/>
          </a:p>
          <a:p>
            <a:r>
              <a:rPr lang="fr-BE" dirty="0" err="1"/>
              <a:t>Some</a:t>
            </a:r>
            <a:r>
              <a:rPr lang="fr-BE" dirty="0"/>
              <a:t> suggestions (</a:t>
            </a:r>
            <a:r>
              <a:rPr lang="fr-BE" i="1" dirty="0">
                <a:solidFill>
                  <a:srgbClr val="FF0000"/>
                </a:solidFill>
              </a:rPr>
              <a:t>open to discussion</a:t>
            </a:r>
            <a:r>
              <a:rPr lang="fr-BE" dirty="0"/>
              <a:t>)</a:t>
            </a:r>
          </a:p>
          <a:p>
            <a:pPr lvl="1"/>
            <a:r>
              <a:rPr lang="fr-BE" dirty="0" err="1"/>
              <a:t>Pitfalls</a:t>
            </a:r>
            <a:r>
              <a:rPr lang="fr-BE" dirty="0"/>
              <a:t> </a:t>
            </a:r>
            <a:r>
              <a:rPr lang="fr-BE" sz="2400" dirty="0"/>
              <a:t>to </a:t>
            </a:r>
            <a:r>
              <a:rPr lang="fr-BE" sz="2400" dirty="0" err="1"/>
              <a:t>avoid</a:t>
            </a:r>
            <a:r>
              <a:rPr lang="fr-BE" sz="2400" dirty="0"/>
              <a:t> </a:t>
            </a:r>
            <a:r>
              <a:rPr lang="fr-BE" sz="2400" i="1" dirty="0"/>
              <a:t>(</a:t>
            </a:r>
            <a:r>
              <a:rPr lang="fr-BE" sz="2400" i="1" dirty="0" err="1"/>
              <a:t>leading</a:t>
            </a:r>
            <a:r>
              <a:rPr lang="fr-BE" sz="2400" i="1" dirty="0"/>
              <a:t> to fake conclusions)</a:t>
            </a:r>
            <a:endParaRPr lang="fr-BE" dirty="0"/>
          </a:p>
          <a:p>
            <a:pPr lvl="1"/>
            <a:r>
              <a:rPr lang="fr-BE" dirty="0"/>
              <a:t>New </a:t>
            </a:r>
            <a:r>
              <a:rPr lang="fr-BE" dirty="0" err="1"/>
              <a:t>approaches</a:t>
            </a:r>
            <a:r>
              <a:rPr lang="fr-BE" dirty="0"/>
              <a:t> in </a:t>
            </a:r>
            <a:r>
              <a:rPr lang="fr-BE" dirty="0" err="1"/>
              <a:t>Climate</a:t>
            </a:r>
            <a:r>
              <a:rPr lang="fr-BE" dirty="0"/>
              <a:t> Science</a:t>
            </a:r>
          </a:p>
          <a:p>
            <a:pPr lvl="2"/>
            <a:r>
              <a:rPr lang="fr-BE" dirty="0" err="1"/>
              <a:t>Research</a:t>
            </a:r>
            <a:r>
              <a:rPr lang="fr-BE" dirty="0"/>
              <a:t> </a:t>
            </a:r>
            <a:r>
              <a:rPr lang="fr-BE" dirty="0" err="1"/>
              <a:t>methods</a:t>
            </a:r>
            <a:endParaRPr lang="fr-BE" dirty="0"/>
          </a:p>
          <a:p>
            <a:pPr lvl="3"/>
            <a:r>
              <a:rPr lang="fr-BE" dirty="0" err="1"/>
              <a:t>Complex</a:t>
            </a:r>
            <a:r>
              <a:rPr lang="fr-BE" dirty="0"/>
              <a:t> system </a:t>
            </a:r>
            <a:r>
              <a:rPr lang="fr-BE" dirty="0" err="1"/>
              <a:t>analysis</a:t>
            </a:r>
            <a:endParaRPr lang="fr-BE" dirty="0"/>
          </a:p>
          <a:p>
            <a:pPr lvl="3"/>
            <a:r>
              <a:rPr lang="fr-BE" dirty="0"/>
              <a:t>(Non </a:t>
            </a:r>
            <a:r>
              <a:rPr lang="fr-BE" dirty="0" err="1"/>
              <a:t>Linear</a:t>
            </a:r>
            <a:r>
              <a:rPr lang="fr-BE" dirty="0"/>
              <a:t>) Data </a:t>
            </a:r>
            <a:r>
              <a:rPr lang="fr-BE" dirty="0" err="1"/>
              <a:t>analysis</a:t>
            </a:r>
            <a:endParaRPr lang="fr-BE" dirty="0"/>
          </a:p>
          <a:p>
            <a:pPr lvl="2"/>
            <a:r>
              <a:rPr lang="fr-BE" dirty="0"/>
              <a:t>Chemical process engineering </a:t>
            </a:r>
            <a:r>
              <a:rPr lang="fr-BE" dirty="0" err="1"/>
              <a:t>dynamics</a:t>
            </a:r>
            <a:r>
              <a:rPr lang="fr-BE" dirty="0"/>
              <a:t> (&amp; </a:t>
            </a:r>
            <a:r>
              <a:rPr lang="fr-BE" dirty="0" err="1"/>
              <a:t>Applied</a:t>
            </a:r>
            <a:r>
              <a:rPr lang="fr-BE" dirty="0"/>
              <a:t> </a:t>
            </a:r>
            <a:r>
              <a:rPr lang="fr-BE" dirty="0" err="1"/>
              <a:t>Thermodynamics</a:t>
            </a:r>
            <a:r>
              <a:rPr lang="fr-BE" dirty="0"/>
              <a:t>)</a:t>
            </a:r>
          </a:p>
          <a:p>
            <a:pPr lvl="1"/>
            <a:endParaRPr lang="fr-BE" dirty="0"/>
          </a:p>
        </p:txBody>
      </p:sp>
    </p:spTree>
    <p:extLst>
      <p:ext uri="{BB962C8B-B14F-4D97-AF65-F5344CB8AC3E}">
        <p14:creationId xmlns:p14="http://schemas.microsoft.com/office/powerpoint/2010/main" val="1993858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141F-E4E0-4D00-A0E7-F5D7020B91B9}"/>
              </a:ext>
            </a:extLst>
          </p:cNvPr>
          <p:cNvSpPr>
            <a:spLocks noGrp="1"/>
          </p:cNvSpPr>
          <p:nvPr>
            <p:ph type="title"/>
          </p:nvPr>
        </p:nvSpPr>
        <p:spPr>
          <a:xfrm>
            <a:off x="457200" y="273050"/>
            <a:ext cx="3898776" cy="923702"/>
          </a:xfrm>
          <a:solidFill>
            <a:schemeClr val="bg1">
              <a:lumMod val="85000"/>
            </a:schemeClr>
          </a:solidFill>
          <a:ln>
            <a:solidFill>
              <a:schemeClr val="accent1"/>
            </a:solidFill>
          </a:ln>
        </p:spPr>
        <p:txBody>
          <a:bodyPr>
            <a:noAutofit/>
          </a:bodyPr>
          <a:lstStyle/>
          <a:p>
            <a:r>
              <a:rPr lang="en-GB" dirty="0"/>
              <a:t>Sensitivities</a:t>
            </a:r>
            <a:br>
              <a:rPr lang="en-GB" sz="1400" dirty="0"/>
            </a:br>
            <a:r>
              <a:rPr lang="en-GB" sz="1800" i="1" dirty="0"/>
              <a:t>(</a:t>
            </a:r>
            <a:r>
              <a:rPr lang="en-GB" sz="1800" i="1" dirty="0">
                <a:latin typeface="Symbol" panose="05050102010706020507" pitchFamily="18" charset="2"/>
              </a:rPr>
              <a:t>D</a:t>
            </a:r>
            <a:r>
              <a:rPr lang="en-GB" sz="1800" i="1" dirty="0"/>
              <a:t>T resulting from doubling CO2 concentration in atmosphere)</a:t>
            </a:r>
            <a:endParaRPr lang="en-GB" sz="1400" i="1" dirty="0"/>
          </a:p>
        </p:txBody>
      </p:sp>
      <p:pic>
        <p:nvPicPr>
          <p:cNvPr id="3" name="Picture 2">
            <a:extLst>
              <a:ext uri="{FF2B5EF4-FFF2-40B4-BE49-F238E27FC236}">
                <a16:creationId xmlns:a16="http://schemas.microsoft.com/office/drawing/2014/main" id="{52F3F0BE-CD8C-4498-9009-72A2B4C93807}"/>
              </a:ext>
            </a:extLst>
          </p:cNvPr>
          <p:cNvPicPr>
            <a:picLocks noChangeAspect="1"/>
          </p:cNvPicPr>
          <p:nvPr/>
        </p:nvPicPr>
        <p:blipFill>
          <a:blip r:embed="rId2"/>
          <a:stretch>
            <a:fillRect/>
          </a:stretch>
        </p:blipFill>
        <p:spPr>
          <a:xfrm>
            <a:off x="251520" y="1628800"/>
            <a:ext cx="5080608" cy="4317836"/>
          </a:xfrm>
          <a:prstGeom prst="rect">
            <a:avLst/>
          </a:prstGeom>
          <a:solidFill>
            <a:schemeClr val="bg1">
              <a:lumMod val="85000"/>
            </a:schemeClr>
          </a:solidFill>
          <a:ln>
            <a:solidFill>
              <a:schemeClr val="accent1"/>
            </a:solidFill>
          </a:ln>
        </p:spPr>
      </p:pic>
      <p:sp>
        <p:nvSpPr>
          <p:cNvPr id="4" name="Rectangle 3">
            <a:extLst>
              <a:ext uri="{FF2B5EF4-FFF2-40B4-BE49-F238E27FC236}">
                <a16:creationId xmlns:a16="http://schemas.microsoft.com/office/drawing/2014/main" id="{1CC82AB5-08AC-4B15-A7DF-5550C7A65732}"/>
              </a:ext>
            </a:extLst>
          </p:cNvPr>
          <p:cNvSpPr/>
          <p:nvPr/>
        </p:nvSpPr>
        <p:spPr>
          <a:xfrm>
            <a:off x="5332128" y="620688"/>
            <a:ext cx="3776376" cy="5693866"/>
          </a:xfrm>
          <a:prstGeom prst="rect">
            <a:avLst/>
          </a:prstGeom>
        </p:spPr>
        <p:txBody>
          <a:bodyPr wrap="square">
            <a:spAutoFit/>
          </a:bodyPr>
          <a:lstStyle/>
          <a:p>
            <a:pPr algn="just" hangingPunct="0">
              <a:spcAft>
                <a:spcPts val="0"/>
              </a:spcAft>
            </a:pPr>
            <a:r>
              <a:rPr lang="en-US" sz="1400" b="1" i="1" u="sng" dirty="0">
                <a:latin typeface="Times New Roman" panose="02020603050405020304" pitchFamily="18" charset="0"/>
                <a:ea typeface="Times New Roman" panose="02020603050405020304" pitchFamily="18" charset="0"/>
                <a:cs typeface="Times New Roman" panose="02020603050405020304" pitchFamily="18" charset="0"/>
              </a:rPr>
              <a:t>Update of compilation of TCR and ECS climate sensitivity versus year of publication, together with a linear regression of each set of results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Andronova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&amp; Schlesinger 2001, B: Forest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2002, C: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Knutti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2002, D: Gregory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2002, E: Frame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2005, F: Forest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2006, G: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Tomassini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2007, H: Allen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2009, I: Lin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2010, J: Spencer &amp; Braswell 2010, K: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Lindzen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&amp; Choi 2011,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Libardoni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&amp; Forest 2011, M: Olsen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2012,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Schwartz 2012,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O,g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Aldrin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2012, P: Ring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2012,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Q,h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Rojelj</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2012, R: Aspen 2012,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S,k</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Otto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2013,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Lewis 2013, U: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Skeie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2014, V: Lewis &amp; Curry 2014, W: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Ollila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2014,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X,p</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Loehle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2015, Y: Soon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2015, Z: Monckton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2015, </a:t>
            </a:r>
            <a:r>
              <a:rPr lang="fr-FR" sz="1400" dirty="0">
                <a:latin typeface="Symbol" panose="05050102010706020507" pitchFamily="18" charset="2"/>
                <a:ea typeface="Times New Roman" panose="02020603050405020304" pitchFamily="18" charset="0"/>
                <a:cs typeface="Symbol" panose="05050102010706020507" pitchFamily="18" charset="2"/>
              </a:rPr>
              <a:t>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Kissin 2015, </a:t>
            </a:r>
            <a:r>
              <a:rPr lang="fr-FR" sz="1400" dirty="0">
                <a:latin typeface="Symbol" panose="05050102010706020507" pitchFamily="18" charset="2"/>
                <a:ea typeface="Times New Roman" panose="02020603050405020304" pitchFamily="18" charset="0"/>
                <a:cs typeface="Symbol" panose="05050102010706020507" pitchFamily="18" charset="2"/>
              </a:rPr>
              <a:t>b</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2016, </a:t>
            </a:r>
            <a:r>
              <a:rPr lang="fr-FR" sz="1400" dirty="0">
                <a:latin typeface="Symbol" panose="05050102010706020507" pitchFamily="18" charset="2"/>
                <a:ea typeface="Times New Roman" panose="02020603050405020304" pitchFamily="18" charset="0"/>
                <a:cs typeface="Symbol" panose="05050102010706020507" pitchFamily="18" charset="2"/>
              </a:rPr>
              <a:t>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Bates 2016, </a:t>
            </a:r>
            <a:r>
              <a:rPr lang="fr-FR" sz="1400" dirty="0">
                <a:latin typeface="Symbol" panose="05050102010706020507" pitchFamily="18" charset="2"/>
                <a:ea typeface="Times New Roman" panose="02020603050405020304" pitchFamily="18" charset="0"/>
                <a:cs typeface="Symbol" panose="05050102010706020507" pitchFamily="18" charset="2"/>
              </a:rPr>
              <a:t>d</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Abbott &amp;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Marohasy</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2017, </a:t>
            </a:r>
            <a:r>
              <a:rPr lang="fr-FR" sz="1400" dirty="0">
                <a:latin typeface="Symbol" panose="05050102010706020507" pitchFamily="18" charset="2"/>
                <a:ea typeface="Times New Roman" panose="02020603050405020304" pitchFamily="18" charset="0"/>
                <a:cs typeface="Symbol" panose="05050102010706020507" pitchFamily="18" charset="2"/>
              </a:rPr>
              <a:t>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Harde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2017, </a:t>
            </a:r>
            <a:r>
              <a:rPr lang="fr-FR" sz="1400" dirty="0">
                <a:latin typeface="Symbol" panose="05050102010706020507" pitchFamily="18" charset="2"/>
                <a:ea typeface="Times New Roman" panose="02020603050405020304" pitchFamily="18" charset="0"/>
                <a:cs typeface="Symbol" panose="05050102010706020507" pitchFamily="18" charset="2"/>
              </a:rPr>
              <a:t>z</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Holmes 2017, </a:t>
            </a:r>
            <a:r>
              <a:rPr lang="fr-FR" sz="1400" dirty="0">
                <a:latin typeface="Symbol" panose="05050102010706020507" pitchFamily="18" charset="2"/>
                <a:ea typeface="Times New Roman" panose="02020603050405020304" pitchFamily="18" charset="0"/>
                <a:cs typeface="Symbol" panose="05050102010706020507" pitchFamily="18" charset="2"/>
              </a:rPr>
              <a:t>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Lewis &amp; Curry 2018</a:t>
            </a:r>
            <a:r>
              <a:rPr lang="fr-FR" sz="1400" dirty="0">
                <a:latin typeface="Symbol" panose="05050102010706020507" pitchFamily="18" charset="2"/>
                <a:ea typeface="Times New Roman" panose="02020603050405020304" pitchFamily="18" charset="0"/>
                <a:cs typeface="Symbol" panose="05050102010706020507" pitchFamily="18" charset="2"/>
              </a:rPr>
              <a:t>, q: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Dessler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2018, </a:t>
            </a:r>
            <a:r>
              <a:rPr lang="fr-FR" sz="1400" dirty="0">
                <a:latin typeface="Symbol" panose="05050102010706020507" pitchFamily="18" charset="2"/>
                <a:ea typeface="Times New Roman" panose="02020603050405020304" pitchFamily="18" charset="0"/>
                <a:cs typeface="Times New Roman" panose="02020603050405020304" pitchFamily="18" charset="0"/>
              </a:rPr>
              <a:t>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Smirnov 2018, a: Stott &amp; Forest 2007, b: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Knutti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&amp;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Tomassini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2008, c: Gregory &amp; Foster 2008, d: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Meinshausen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2009, f: Padilla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2011, g: Gillett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2012, j: Harris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2013, m: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Skeie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2014, n: Lewis &amp; Curry 2014, o: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Harde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2014, p: Gervais 2016, q: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Ollila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2017, r: Lewis &amp; Curry 2018, s: Smooth 2018. </a:t>
            </a:r>
            <a:endParaRPr lang="en-GB" sz="1400" dirty="0">
              <a:latin typeface="MS Serif"/>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E1508C-CF8E-4EFE-9CA9-C36ED1873EE0}"/>
              </a:ext>
            </a:extLst>
          </p:cNvPr>
          <p:cNvSpPr txBox="1"/>
          <p:nvPr/>
        </p:nvSpPr>
        <p:spPr>
          <a:xfrm>
            <a:off x="457200" y="6018644"/>
            <a:ext cx="4874928" cy="923330"/>
          </a:xfrm>
          <a:prstGeom prst="rect">
            <a:avLst/>
          </a:prstGeom>
          <a:noFill/>
        </p:spPr>
        <p:txBody>
          <a:bodyPr wrap="square" rtlCol="0">
            <a:spAutoFit/>
          </a:bodyPr>
          <a:lstStyle/>
          <a:p>
            <a:r>
              <a:rPr lang="en-GB" b="1" dirty="0"/>
              <a:t>ECS:</a:t>
            </a:r>
            <a:r>
              <a:rPr lang="en-GB" dirty="0"/>
              <a:t> Equilibrium climate sensitivity</a:t>
            </a:r>
          </a:p>
          <a:p>
            <a:r>
              <a:rPr lang="en-GB" b="1" dirty="0"/>
              <a:t>TCR</a:t>
            </a:r>
            <a:r>
              <a:rPr lang="en-GB" dirty="0"/>
              <a:t>: Transient climate response </a:t>
            </a:r>
          </a:p>
          <a:p>
            <a:r>
              <a:rPr lang="en-GB" dirty="0"/>
              <a:t>(averaged over 20 years)</a:t>
            </a:r>
          </a:p>
        </p:txBody>
      </p:sp>
      <p:sp>
        <p:nvSpPr>
          <p:cNvPr id="8" name="TextBox 7">
            <a:extLst>
              <a:ext uri="{FF2B5EF4-FFF2-40B4-BE49-F238E27FC236}">
                <a16:creationId xmlns:a16="http://schemas.microsoft.com/office/drawing/2014/main" id="{6F8F9995-400C-4F8B-9EEC-0470BE7F1603}"/>
              </a:ext>
            </a:extLst>
          </p:cNvPr>
          <p:cNvSpPr txBox="1"/>
          <p:nvPr/>
        </p:nvSpPr>
        <p:spPr>
          <a:xfrm>
            <a:off x="467544" y="1268760"/>
            <a:ext cx="4864584" cy="369332"/>
          </a:xfrm>
          <a:prstGeom prst="rect">
            <a:avLst/>
          </a:prstGeom>
          <a:noFill/>
        </p:spPr>
        <p:txBody>
          <a:bodyPr wrap="square" rtlCol="0">
            <a:spAutoFit/>
          </a:bodyPr>
          <a:lstStyle/>
          <a:p>
            <a:r>
              <a:rPr lang="en-GB" sz="1600" i="1" u="sng" dirty="0"/>
              <a:t>Source</a:t>
            </a:r>
            <a:r>
              <a:rPr lang="en-GB" dirty="0"/>
              <a:t>: François Gervais, </a:t>
            </a:r>
            <a:r>
              <a:rPr lang="en-GB" sz="1200" dirty="0"/>
              <a:t>Porto Conference September 2018)</a:t>
            </a:r>
            <a:endParaRPr lang="en-GB" dirty="0"/>
          </a:p>
        </p:txBody>
      </p:sp>
      <p:sp>
        <p:nvSpPr>
          <p:cNvPr id="9" name="Rectangle 8">
            <a:extLst>
              <a:ext uri="{FF2B5EF4-FFF2-40B4-BE49-F238E27FC236}">
                <a16:creationId xmlns:a16="http://schemas.microsoft.com/office/drawing/2014/main" id="{9EEE89F5-B8E1-45BA-8BA3-245958B71E7F}"/>
              </a:ext>
            </a:extLst>
          </p:cNvPr>
          <p:cNvSpPr/>
          <p:nvPr/>
        </p:nvSpPr>
        <p:spPr>
          <a:xfrm>
            <a:off x="4499992" y="6228601"/>
            <a:ext cx="4547793" cy="584775"/>
          </a:xfrm>
          <a:prstGeom prst="rect">
            <a:avLst/>
          </a:prstGeom>
        </p:spPr>
        <p:txBody>
          <a:bodyPr wrap="square">
            <a:spAutoFit/>
          </a:bodyPr>
          <a:lstStyle/>
          <a:p>
            <a:r>
              <a:rPr lang="en-GB" sz="1600" dirty="0">
                <a:hlinkClick r:id="rId3"/>
              </a:rPr>
              <a:t>See also: https://en.wikipedia.org/wiki/Climate_sensitivity</a:t>
            </a:r>
            <a:endParaRPr lang="en-GB" sz="1600" dirty="0"/>
          </a:p>
        </p:txBody>
      </p:sp>
    </p:spTree>
    <p:extLst>
      <p:ext uri="{BB962C8B-B14F-4D97-AF65-F5344CB8AC3E}">
        <p14:creationId xmlns:p14="http://schemas.microsoft.com/office/powerpoint/2010/main" val="97375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b="1" dirty="0">
                <a:solidFill>
                  <a:schemeClr val="tx2"/>
                </a:solidFill>
              </a:rPr>
              <a:t>The FORCING Paradigm is based on hidden hypotheses</a:t>
            </a:r>
          </a:p>
        </p:txBody>
      </p:sp>
      <p:sp>
        <p:nvSpPr>
          <p:cNvPr id="5" name="Content Placeholder 4"/>
          <p:cNvSpPr>
            <a:spLocks noGrp="1"/>
          </p:cNvSpPr>
          <p:nvPr>
            <p:ph idx="1"/>
          </p:nvPr>
        </p:nvSpPr>
        <p:spPr>
          <a:xfrm>
            <a:off x="457200" y="1600200"/>
            <a:ext cx="8229600" cy="4525963"/>
          </a:xfrm>
        </p:spPr>
        <p:txBody>
          <a:bodyPr>
            <a:normAutofit fontScale="70000" lnSpcReduction="20000"/>
          </a:bodyPr>
          <a:lstStyle/>
          <a:p>
            <a:pPr marL="0" indent="0">
              <a:buNone/>
            </a:pPr>
            <a:r>
              <a:rPr lang="en-GB" dirty="0"/>
              <a:t>FORCINGS are</a:t>
            </a:r>
          </a:p>
          <a:p>
            <a:r>
              <a:rPr lang="en-GB" dirty="0"/>
              <a:t>Linear (</a:t>
            </a:r>
            <a:r>
              <a:rPr lang="en-GB" i="1" dirty="0" err="1">
                <a:solidFill>
                  <a:srgbClr val="FF0000"/>
                </a:solidFill>
              </a:rPr>
              <a:t>proportionnal</a:t>
            </a:r>
            <a:r>
              <a:rPr lang="en-GB" i="1" dirty="0">
                <a:solidFill>
                  <a:srgbClr val="FF0000"/>
                </a:solidFill>
              </a:rPr>
              <a:t> to </a:t>
            </a:r>
            <a:r>
              <a:rPr lang="en-GB" i="1" dirty="0" err="1">
                <a:solidFill>
                  <a:srgbClr val="FF0000"/>
                </a:solidFill>
              </a:rPr>
              <a:t>température</a:t>
            </a:r>
            <a:r>
              <a:rPr lang="en-GB" dirty="0"/>
              <a:t>)</a:t>
            </a:r>
          </a:p>
          <a:p>
            <a:r>
              <a:rPr lang="en-GB" dirty="0" err="1"/>
              <a:t>Indépendant</a:t>
            </a:r>
            <a:r>
              <a:rPr lang="en-GB" dirty="0"/>
              <a:t> from each others (</a:t>
            </a:r>
            <a:r>
              <a:rPr lang="en-GB" dirty="0">
                <a:solidFill>
                  <a:srgbClr val="FF0000"/>
                </a:solidFill>
              </a:rPr>
              <a:t>additive</a:t>
            </a:r>
            <a:r>
              <a:rPr lang="en-GB" dirty="0"/>
              <a:t>)</a:t>
            </a:r>
          </a:p>
          <a:p>
            <a:r>
              <a:rPr lang="en-GB" dirty="0">
                <a:solidFill>
                  <a:srgbClr val="FF0000"/>
                </a:solidFill>
              </a:rPr>
              <a:t>Instantaneous</a:t>
            </a:r>
          </a:p>
          <a:p>
            <a:pPr lvl="1"/>
            <a:r>
              <a:rPr lang="en-GB" dirty="0"/>
              <a:t>Otherwise: </a:t>
            </a:r>
            <a:r>
              <a:rPr lang="en-GB" b="1" dirty="0">
                <a:solidFill>
                  <a:schemeClr val="accent1"/>
                </a:solidFill>
              </a:rPr>
              <a:t>time delayed equation</a:t>
            </a:r>
          </a:p>
          <a:p>
            <a:pPr lvl="1"/>
            <a:r>
              <a:rPr lang="en-GB" dirty="0"/>
              <a:t>Non linear</a:t>
            </a:r>
          </a:p>
          <a:p>
            <a:r>
              <a:rPr lang="en-GB" dirty="0">
                <a:solidFill>
                  <a:srgbClr val="FF0000"/>
                </a:solidFill>
              </a:rPr>
              <a:t>Constant over time</a:t>
            </a:r>
          </a:p>
          <a:p>
            <a:pPr lvl="1"/>
            <a:r>
              <a:rPr lang="en-GB" dirty="0"/>
              <a:t>Cloud coverage?</a:t>
            </a:r>
          </a:p>
          <a:p>
            <a:r>
              <a:rPr lang="en-GB" sz="3900" b="1" dirty="0">
                <a:solidFill>
                  <a:srgbClr val="FF0000"/>
                </a:solidFill>
              </a:rPr>
              <a:t>!!!! </a:t>
            </a:r>
            <a:r>
              <a:rPr lang="en-GB" dirty="0"/>
              <a:t> </a:t>
            </a:r>
            <a:r>
              <a:rPr lang="en-GB" b="1" dirty="0">
                <a:solidFill>
                  <a:schemeClr val="tx2"/>
                </a:solidFill>
              </a:rPr>
              <a:t>Nature exhibits many time constants, </a:t>
            </a:r>
            <a:r>
              <a:rPr lang="en-GB" sz="3000" i="1" dirty="0"/>
              <a:t>for example: </a:t>
            </a:r>
          </a:p>
          <a:p>
            <a:pPr lvl="1"/>
            <a:r>
              <a:rPr lang="en-GB" sz="2600" i="1" dirty="0"/>
              <a:t>Ocean basin volume divided by “streams” flowing through it</a:t>
            </a:r>
          </a:p>
          <a:p>
            <a:pPr lvl="1"/>
            <a:r>
              <a:rPr lang="en-GB" sz="2600" i="1" dirty="0"/>
              <a:t>Germination &amp; growth of plants &amp; </a:t>
            </a:r>
            <a:r>
              <a:rPr lang="en-GB" sz="2600" i="1" dirty="0" err="1"/>
              <a:t>plancton</a:t>
            </a:r>
            <a:r>
              <a:rPr lang="en-GB" sz="2600" i="1" dirty="0"/>
              <a:t>, </a:t>
            </a:r>
          </a:p>
          <a:p>
            <a:pPr lvl="1"/>
            <a:r>
              <a:rPr lang="en-GB" sz="2600" i="1" dirty="0"/>
              <a:t>(Seasonal) melting time of a glacier (and local change in albedo)</a:t>
            </a:r>
          </a:p>
          <a:p>
            <a:pPr lvl="1"/>
            <a:r>
              <a:rPr lang="en-GB" sz="2600" i="1" dirty="0"/>
              <a:t>Etc.</a:t>
            </a:r>
          </a:p>
        </p:txBody>
      </p:sp>
    </p:spTree>
    <p:extLst>
      <p:ext uri="{BB962C8B-B14F-4D97-AF65-F5344CB8AC3E}">
        <p14:creationId xmlns:p14="http://schemas.microsoft.com/office/powerpoint/2010/main" val="163055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Is </a:t>
            </a:r>
            <a:r>
              <a:rPr lang="fr-BE" dirty="0" err="1"/>
              <a:t>this</a:t>
            </a:r>
            <a:r>
              <a:rPr lang="fr-BE" dirty="0"/>
              <a:t> </a:t>
            </a:r>
            <a:r>
              <a:rPr lang="fr-BE" dirty="0" err="1"/>
              <a:t>so</a:t>
            </a:r>
            <a:r>
              <a:rPr lang="fr-BE" dirty="0"/>
              <a:t> important? </a:t>
            </a:r>
            <a:br>
              <a:rPr lang="fr-BE" dirty="0"/>
            </a:br>
            <a:r>
              <a:rPr lang="fr-BE" sz="3200" i="1" dirty="0"/>
              <a:t>case: the </a:t>
            </a:r>
            <a:r>
              <a:rPr lang="fr-BE" sz="3200" i="1" dirty="0" err="1"/>
              <a:t>logistic</a:t>
            </a:r>
            <a:r>
              <a:rPr lang="fr-BE" sz="3200" i="1" dirty="0"/>
              <a:t> </a:t>
            </a:r>
            <a:r>
              <a:rPr lang="fr-BE" sz="3200" i="1" dirty="0" err="1"/>
              <a:t>equation</a:t>
            </a:r>
            <a:endParaRPr lang="en-GB" i="1" dirty="0"/>
          </a:p>
        </p:txBody>
      </p:sp>
      <p:sp>
        <p:nvSpPr>
          <p:cNvPr id="4" name="Text Placeholder 3">
            <a:extLst>
              <a:ext uri="{FF2B5EF4-FFF2-40B4-BE49-F238E27FC236}">
                <a16:creationId xmlns:a16="http://schemas.microsoft.com/office/drawing/2014/main" id="{9AF4A785-D383-47C2-ABF3-D2E0BF691B9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25033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b="1" dirty="0">
                <a:solidFill>
                  <a:schemeClr val="tx2"/>
                </a:solidFill>
              </a:rPr>
              <a:t>A Simple </a:t>
            </a:r>
            <a:r>
              <a:rPr lang="fr-BE" b="1" dirty="0" err="1">
                <a:solidFill>
                  <a:schemeClr val="tx2"/>
                </a:solidFill>
              </a:rPr>
              <a:t>Chaotic</a:t>
            </a:r>
            <a:r>
              <a:rPr lang="fr-BE" b="1" dirty="0">
                <a:solidFill>
                  <a:schemeClr val="tx2"/>
                </a:solidFill>
              </a:rPr>
              <a:t> </a:t>
            </a:r>
            <a:r>
              <a:rPr lang="fr-BE" b="1" dirty="0" err="1">
                <a:solidFill>
                  <a:schemeClr val="tx2"/>
                </a:solidFill>
              </a:rPr>
              <a:t>Function</a:t>
            </a:r>
            <a:r>
              <a:rPr lang="fr-BE" b="1" dirty="0">
                <a:solidFill>
                  <a:schemeClr val="tx2"/>
                </a:solidFill>
              </a:rPr>
              <a:t>: </a:t>
            </a:r>
            <a:br>
              <a:rPr lang="fr-BE" b="1" dirty="0">
                <a:solidFill>
                  <a:schemeClr val="tx2"/>
                </a:solidFill>
              </a:rPr>
            </a:br>
            <a:r>
              <a:rPr lang="fr-BE" sz="3600" b="1" dirty="0">
                <a:solidFill>
                  <a:schemeClr val="tx2"/>
                </a:solidFill>
              </a:rPr>
              <a:t>The </a:t>
            </a:r>
            <a:r>
              <a:rPr lang="fr-BE" sz="3600" b="1" dirty="0" err="1">
                <a:solidFill>
                  <a:schemeClr val="tx2"/>
                </a:solidFill>
              </a:rPr>
              <a:t>Logistic</a:t>
            </a:r>
            <a:r>
              <a:rPr lang="fr-BE" sz="3600" b="1" dirty="0">
                <a:solidFill>
                  <a:schemeClr val="tx2"/>
                </a:solidFill>
              </a:rPr>
              <a:t> (</a:t>
            </a:r>
            <a:r>
              <a:rPr lang="fr-BE" sz="3600" b="1" dirty="0" err="1">
                <a:solidFill>
                  <a:schemeClr val="tx2"/>
                </a:solidFill>
              </a:rPr>
              <a:t>Quadratic</a:t>
            </a:r>
            <a:r>
              <a:rPr lang="fr-BE" sz="3600" b="1" dirty="0">
                <a:solidFill>
                  <a:schemeClr val="tx2"/>
                </a:solidFill>
              </a:rPr>
              <a:t>) Equation</a:t>
            </a:r>
            <a:endParaRPr lang="en-GB" b="1" dirty="0">
              <a:solidFill>
                <a:schemeClr val="tx2"/>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47500" lnSpcReduction="20000"/>
              </a:bodyPr>
              <a:lstStyle/>
              <a:p>
                <a:pPr marL="0" indent="0">
                  <a:buNone/>
                </a:pPr>
                <a:r>
                  <a:rPr lang="en-GB" dirty="0"/>
                  <a:t>For this purpose, one best looks at one of the simplest dynamical systems: the one where a single positive and negative feedback try to balance each other (</a:t>
                </a:r>
                <a:r>
                  <a:rPr lang="en-GB" i="1" dirty="0"/>
                  <a:t>logistic equation</a:t>
                </a:r>
                <a:r>
                  <a:rPr lang="en-GB" dirty="0"/>
                  <a:t>, also known as quadratic or </a:t>
                </a:r>
                <a:r>
                  <a:rPr lang="en-GB" i="1" dirty="0" err="1"/>
                  <a:t>Verhulst</a:t>
                </a:r>
                <a:r>
                  <a:rPr lang="en-GB" i="1" dirty="0"/>
                  <a:t> equation</a:t>
                </a:r>
                <a:r>
                  <a:rPr lang="en-GB" dirty="0"/>
                  <a:t>):</a:t>
                </a:r>
              </a:p>
              <a:p>
                <a:pPr marL="0" indent="0">
                  <a:buNone/>
                </a:pPr>
                <a:endParaRPr lang="en-GB" dirty="0"/>
              </a:p>
              <a:p>
                <a:pPr marL="0" indent="0" algn="ctr">
                  <a:buNone/>
                </a:pPr>
                <a14:m>
                  <m:oMath xmlns:m="http://schemas.openxmlformats.org/officeDocument/2006/math">
                    <m:sSub>
                      <m:sSubPr>
                        <m:ctrlPr>
                          <a:rPr lang="en-GB" sz="5900" b="1" i="1">
                            <a:latin typeface="Cambria Math" panose="02040503050406030204" pitchFamily="18" charset="0"/>
                          </a:rPr>
                        </m:ctrlPr>
                      </m:sSubPr>
                      <m:e>
                        <m:r>
                          <a:rPr lang="en-GB" sz="5900" b="1" i="1">
                            <a:latin typeface="Cambria Math"/>
                          </a:rPr>
                          <m:t>𝑿</m:t>
                        </m:r>
                      </m:e>
                      <m:sub>
                        <m:r>
                          <a:rPr lang="en-GB" sz="5900" b="1" i="1">
                            <a:latin typeface="Cambria Math"/>
                          </a:rPr>
                          <m:t>𝒕</m:t>
                        </m:r>
                        <m:r>
                          <a:rPr lang="en-GB" sz="5900" b="1" i="1">
                            <a:latin typeface="Cambria Math"/>
                          </a:rPr>
                          <m:t>+</m:t>
                        </m:r>
                        <m:r>
                          <a:rPr lang="en-GB" sz="5900" b="1" i="1">
                            <a:latin typeface="Cambria Math"/>
                          </a:rPr>
                          <m:t>𝟏</m:t>
                        </m:r>
                      </m:sub>
                    </m:sSub>
                    <m:r>
                      <a:rPr lang="en-GB" sz="5900" b="1" i="1">
                        <a:latin typeface="Cambria Math"/>
                      </a:rPr>
                      <m:t>= </m:t>
                    </m:r>
                    <m:sSub>
                      <m:sSubPr>
                        <m:ctrlPr>
                          <a:rPr lang="en-GB" sz="5900" b="1" i="1">
                            <a:latin typeface="Cambria Math" panose="02040503050406030204" pitchFamily="18" charset="0"/>
                          </a:rPr>
                        </m:ctrlPr>
                      </m:sSubPr>
                      <m:e>
                        <m:r>
                          <a:rPr lang="en-GB" sz="5900" b="1" i="1">
                            <a:latin typeface="Cambria Math"/>
                          </a:rPr>
                          <m:t>𝜶</m:t>
                        </m:r>
                        <m:r>
                          <a:rPr lang="en-GB" sz="5900" b="1" i="1">
                            <a:latin typeface="Cambria Math"/>
                          </a:rPr>
                          <m:t>𝑿</m:t>
                        </m:r>
                      </m:e>
                      <m:sub>
                        <m:r>
                          <a:rPr lang="en-GB" sz="5900" b="1" i="1">
                            <a:latin typeface="Cambria Math"/>
                          </a:rPr>
                          <m:t>𝒕</m:t>
                        </m:r>
                      </m:sub>
                    </m:sSub>
                    <m:d>
                      <m:dPr>
                        <m:ctrlPr>
                          <a:rPr lang="en-GB" sz="5900" b="1" i="1">
                            <a:latin typeface="Cambria Math" panose="02040503050406030204" pitchFamily="18" charset="0"/>
                          </a:rPr>
                        </m:ctrlPr>
                      </m:dPr>
                      <m:e>
                        <m:r>
                          <a:rPr lang="en-GB" sz="5900" b="1" i="1">
                            <a:latin typeface="Cambria Math"/>
                          </a:rPr>
                          <m:t>𝟏</m:t>
                        </m:r>
                        <m:r>
                          <a:rPr lang="en-GB" sz="5900" b="1" i="1">
                            <a:latin typeface="Cambria Math"/>
                          </a:rPr>
                          <m:t>−</m:t>
                        </m:r>
                        <m:sSub>
                          <m:sSubPr>
                            <m:ctrlPr>
                              <a:rPr lang="en-GB" sz="5900" b="1" i="1">
                                <a:latin typeface="Cambria Math" panose="02040503050406030204" pitchFamily="18" charset="0"/>
                              </a:rPr>
                            </m:ctrlPr>
                          </m:sSubPr>
                          <m:e>
                            <m:r>
                              <a:rPr lang="en-GB" sz="5900" b="1" i="1">
                                <a:latin typeface="Cambria Math"/>
                              </a:rPr>
                              <m:t>𝑿</m:t>
                            </m:r>
                          </m:e>
                          <m:sub>
                            <m:r>
                              <a:rPr lang="en-GB" sz="5900" b="1" i="1">
                                <a:latin typeface="Cambria Math"/>
                              </a:rPr>
                              <m:t>𝒕</m:t>
                            </m:r>
                          </m:sub>
                        </m:sSub>
                      </m:e>
                    </m:d>
                  </m:oMath>
                </a14:m>
                <a:r>
                  <a:rPr lang="en-GB" dirty="0"/>
                  <a:t>		[1]</a:t>
                </a:r>
              </a:p>
              <a:p>
                <a:pPr marL="0" indent="0">
                  <a:buNone/>
                </a:pPr>
                <a:r>
                  <a:rPr lang="en-GB" dirty="0"/>
                  <a:t>Where </a:t>
                </a:r>
                <a14:m>
                  <m:oMath xmlns:m="http://schemas.openxmlformats.org/officeDocument/2006/math">
                    <m:r>
                      <a:rPr lang="en-GB" b="1" i="1">
                        <a:latin typeface="Cambria Math"/>
                      </a:rPr>
                      <m:t>𝜶</m:t>
                    </m:r>
                  </m:oMath>
                </a14:m>
                <a:r>
                  <a:rPr lang="en-GB" dirty="0"/>
                  <a:t> is a parameter</a:t>
                </a:r>
              </a:p>
              <a:p>
                <a:r>
                  <a:rPr lang="en-GB" dirty="0"/>
                  <a:t>If 0&lt; a &lt;4, the value of X</a:t>
                </a:r>
                <a:r>
                  <a:rPr lang="en-GB" baseline="-25000" dirty="0"/>
                  <a:t>i</a:t>
                </a:r>
                <a:r>
                  <a:rPr lang="en-GB" dirty="0"/>
                  <a:t> remains between 0 and 1; the function presents a maximum for </a:t>
                </a:r>
                <a14:m>
                  <m:oMath xmlns:m="http://schemas.openxmlformats.org/officeDocument/2006/math">
                    <m:r>
                      <a:rPr lang="en-GB" i="1">
                        <a:latin typeface="Cambria Math"/>
                      </a:rPr>
                      <m:t>𝑋</m:t>
                    </m:r>
                    <m:r>
                      <a:rPr lang="en-GB" i="1">
                        <a:latin typeface="Cambria Math"/>
                      </a:rPr>
                      <m:t>= </m:t>
                    </m:r>
                    <m:f>
                      <m:fPr>
                        <m:ctrlPr>
                          <a:rPr lang="en-GB" i="1">
                            <a:latin typeface="Cambria Math" panose="02040503050406030204" pitchFamily="18" charset="0"/>
                          </a:rPr>
                        </m:ctrlPr>
                      </m:fPr>
                      <m:num>
                        <m:r>
                          <a:rPr lang="en-GB" i="1">
                            <a:latin typeface="Cambria Math"/>
                          </a:rPr>
                          <m:t>𝛼</m:t>
                        </m:r>
                      </m:num>
                      <m:den>
                        <m:r>
                          <a:rPr lang="en-GB" i="1">
                            <a:latin typeface="Cambria Math"/>
                          </a:rPr>
                          <m:t>4</m:t>
                        </m:r>
                      </m:den>
                    </m:f>
                  </m:oMath>
                </a14:m>
                <a:endParaRPr lang="en-GB" dirty="0"/>
              </a:p>
              <a:p>
                <a:endParaRPr lang="en-GB" dirty="0"/>
              </a:p>
              <a:p>
                <a:pPr marL="0" indent="0">
                  <a:buNone/>
                </a:pPr>
                <a:endParaRPr lang="en-GB" sz="4200" b="1" dirty="0"/>
              </a:p>
              <a:p>
                <a:pPr marL="0" indent="0">
                  <a:buNone/>
                </a:pPr>
                <a:r>
                  <a:rPr lang="en-GB" dirty="0"/>
                  <a:t>For an initial value </a:t>
                </a:r>
                <a14:m>
                  <m:oMath xmlns:m="http://schemas.openxmlformats.org/officeDocument/2006/math">
                    <m:sSub>
                      <m:sSubPr>
                        <m:ctrlPr>
                          <a:rPr lang="en-GB" i="1">
                            <a:latin typeface="Cambria Math" panose="02040503050406030204" pitchFamily="18" charset="0"/>
                          </a:rPr>
                        </m:ctrlPr>
                      </m:sSubPr>
                      <m:e>
                        <m:r>
                          <a:rPr lang="en-GB" i="1">
                            <a:latin typeface="Cambria Math"/>
                          </a:rPr>
                          <m:t>𝑋</m:t>
                        </m:r>
                      </m:e>
                      <m:sub>
                        <m:r>
                          <a:rPr lang="en-GB" i="1">
                            <a:latin typeface="Cambria Math"/>
                          </a:rPr>
                          <m:t>0</m:t>
                        </m:r>
                      </m:sub>
                    </m:sSub>
                    <m:r>
                      <a:rPr lang="en-GB" i="1">
                        <a:latin typeface="Cambria Math"/>
                      </a:rPr>
                      <m:t>=0.6876, </m:t>
                    </m:r>
                  </m:oMath>
                </a14:m>
                <a:r>
                  <a:rPr lang="en-GB" dirty="0"/>
                  <a:t> and increasing values of a, X</a:t>
                </a:r>
                <a:r>
                  <a:rPr lang="en-GB" baseline="-25000" dirty="0"/>
                  <a:t>i </a:t>
                </a:r>
                <a:r>
                  <a:rPr lang="en-GB" dirty="0"/>
                  <a:t>:</a:t>
                </a:r>
              </a:p>
              <a:p>
                <a:pPr lvl="0"/>
                <a:r>
                  <a:rPr lang="en-GB" dirty="0"/>
                  <a:t>goes asymptotically to zero (extinction) for   0 </a:t>
                </a:r>
                <a14:m>
                  <m:oMath xmlns:m="http://schemas.openxmlformats.org/officeDocument/2006/math">
                    <m:r>
                      <a:rPr lang="en-GB" i="1">
                        <a:latin typeface="Cambria Math"/>
                      </a:rPr>
                      <m:t>≤ </m:t>
                    </m:r>
                    <m:r>
                      <a:rPr lang="en-GB" i="1">
                        <a:latin typeface="Cambria Math"/>
                      </a:rPr>
                      <m:t>𝛼</m:t>
                    </m:r>
                    <m:r>
                      <a:rPr lang="en-GB" i="1">
                        <a:latin typeface="Cambria Math"/>
                      </a:rPr>
                      <m:t>≤1</m:t>
                    </m:r>
                  </m:oMath>
                </a14:m>
                <a:r>
                  <a:rPr lang="en-GB" dirty="0"/>
                  <a:t> </a:t>
                </a:r>
              </a:p>
              <a:p>
                <a:pPr lvl="0"/>
                <a:r>
                  <a:rPr lang="en-GB" dirty="0"/>
                  <a:t>goes asymptotically to an asymptotic value  </a:t>
                </a:r>
                <a14:m>
                  <m:oMath xmlns:m="http://schemas.openxmlformats.org/officeDocument/2006/math">
                    <m:r>
                      <a:rPr lang="en-GB" i="1">
                        <a:latin typeface="Cambria Math"/>
                      </a:rPr>
                      <m:t>𝐿</m:t>
                    </m:r>
                    <m:r>
                      <a:rPr lang="en-GB" i="1">
                        <a:latin typeface="Cambria Math"/>
                      </a:rPr>
                      <m:t>=1− </m:t>
                    </m:r>
                    <m:f>
                      <m:fPr>
                        <m:ctrlPr>
                          <a:rPr lang="en-GB" i="1">
                            <a:latin typeface="Cambria Math" panose="02040503050406030204" pitchFamily="18" charset="0"/>
                          </a:rPr>
                        </m:ctrlPr>
                      </m:fPr>
                      <m:num>
                        <m:r>
                          <a:rPr lang="en-GB" i="1">
                            <a:latin typeface="Cambria Math"/>
                          </a:rPr>
                          <m:t>1</m:t>
                        </m:r>
                      </m:num>
                      <m:den>
                        <m:r>
                          <a:rPr lang="en-GB" i="1">
                            <a:latin typeface="Cambria Math"/>
                          </a:rPr>
                          <m:t>𝛼</m:t>
                        </m:r>
                      </m:den>
                    </m:f>
                  </m:oMath>
                </a14:m>
                <a:r>
                  <a:rPr lang="en-GB" dirty="0"/>
                  <a:t>   for   1 </a:t>
                </a:r>
                <a14:m>
                  <m:oMath xmlns:m="http://schemas.openxmlformats.org/officeDocument/2006/math">
                    <m:r>
                      <a:rPr lang="en-GB" i="1">
                        <a:latin typeface="Cambria Math"/>
                      </a:rPr>
                      <m:t>&lt;</m:t>
                    </m:r>
                    <m:r>
                      <a:rPr lang="en-GB" i="1">
                        <a:latin typeface="Cambria Math"/>
                      </a:rPr>
                      <m:t>𝛼</m:t>
                    </m:r>
                    <m:r>
                      <a:rPr lang="en-GB" i="1">
                        <a:latin typeface="Cambria Math"/>
                      </a:rPr>
                      <m:t>≤2</m:t>
                    </m:r>
                  </m:oMath>
                </a14:m>
                <a:endParaRPr lang="en-GB" dirty="0"/>
              </a:p>
              <a:p>
                <a:pPr lvl="0"/>
                <a:r>
                  <a:rPr lang="en-GB" dirty="0"/>
                  <a:t>goes to the same equilibrium value, but from both side (damped oscillations) for  2</a:t>
                </a:r>
                <a14:m>
                  <m:oMath xmlns:m="http://schemas.openxmlformats.org/officeDocument/2006/math">
                    <m:r>
                      <a:rPr lang="en-GB" i="1">
                        <a:latin typeface="Cambria Math"/>
                      </a:rPr>
                      <m:t>&lt; </m:t>
                    </m:r>
                    <m:r>
                      <a:rPr lang="en-GB" i="1">
                        <a:latin typeface="Cambria Math"/>
                      </a:rPr>
                      <m:t>𝛼</m:t>
                    </m:r>
                    <m:r>
                      <a:rPr lang="en-GB" i="1">
                        <a:latin typeface="Cambria Math"/>
                      </a:rPr>
                      <m:t>≤3</m:t>
                    </m:r>
                  </m:oMath>
                </a14:m>
                <a:r>
                  <a:rPr lang="en-GB" dirty="0"/>
                  <a:t>   </a:t>
                </a:r>
              </a:p>
              <a:p>
                <a:pPr lvl="0"/>
                <a:r>
                  <a:rPr lang="en-GB" dirty="0"/>
                  <a:t>quits progressively the equilibrium value and starts to oscillate between two values, for </a:t>
                </a:r>
                <a14:m>
                  <m:oMath xmlns:m="http://schemas.openxmlformats.org/officeDocument/2006/math">
                    <m:r>
                      <a:rPr lang="en-GB" i="1">
                        <a:latin typeface="Cambria Math"/>
                      </a:rPr>
                      <m:t>𝛼</m:t>
                    </m:r>
                    <m:r>
                      <a:rPr lang="en-GB" i="1">
                        <a:latin typeface="Cambria Math"/>
                      </a:rPr>
                      <m:t>=3.2</m:t>
                    </m:r>
                  </m:oMath>
                </a14:m>
                <a:r>
                  <a:rPr lang="en-GB" dirty="0"/>
                  <a:t>   </a:t>
                </a:r>
              </a:p>
              <a:p>
                <a:pPr marL="0" indent="0">
                  <a:buNone/>
                </a:pPr>
                <a:endParaRPr lang="en-GB" dirty="0"/>
              </a:p>
              <a:p>
                <a:pPr marL="0" indent="0">
                  <a:buNone/>
                </a:pPr>
                <a:endParaRPr lang="en-GB" dirty="0"/>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222" t="-1078"/>
                </a:stretch>
              </a:blipFill>
            </p:spPr>
            <p:txBody>
              <a:bodyPr/>
              <a:lstStyle/>
              <a:p>
                <a:r>
                  <a:rPr lang="en-GB">
                    <a:noFill/>
                  </a:rPr>
                  <a:t> </a:t>
                </a:r>
              </a:p>
            </p:txBody>
          </p:sp>
        </mc:Fallback>
      </mc:AlternateContent>
    </p:spTree>
    <p:extLst>
      <p:ext uri="{BB962C8B-B14F-4D97-AF65-F5344CB8AC3E}">
        <p14:creationId xmlns:p14="http://schemas.microsoft.com/office/powerpoint/2010/main" val="877968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solidFill>
              </a:rPr>
              <a:t>Logistic Equation: </a:t>
            </a:r>
            <a:br>
              <a:rPr lang="en-GB" b="1" dirty="0">
                <a:solidFill>
                  <a:schemeClr val="tx2"/>
                </a:solidFill>
              </a:rPr>
            </a:br>
            <a:r>
              <a:rPr lang="en-GB" sz="3600" b="1" dirty="0" err="1">
                <a:solidFill>
                  <a:schemeClr val="tx2"/>
                </a:solidFill>
              </a:rPr>
              <a:t>Assymptotic</a:t>
            </a:r>
            <a:r>
              <a:rPr lang="en-GB" sz="3600" b="1" dirty="0">
                <a:solidFill>
                  <a:schemeClr val="tx2"/>
                </a:solidFill>
              </a:rPr>
              <a:t> Behaviour</a:t>
            </a:r>
            <a:endParaRPr lang="en-GB" b="1" dirty="0">
              <a:solidFill>
                <a:schemeClr val="tx2"/>
              </a:solidFill>
            </a:endParaRPr>
          </a:p>
        </p:txBody>
      </p:sp>
      <p:sp>
        <p:nvSpPr>
          <p:cNvPr id="4" name="TextBox 3"/>
          <p:cNvSpPr txBox="1"/>
          <p:nvPr/>
        </p:nvSpPr>
        <p:spPr>
          <a:xfrm>
            <a:off x="4419600" y="2286000"/>
            <a:ext cx="1168910"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=0.85</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901" y="3810002"/>
            <a:ext cx="4126130" cy="26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50690" y="4763869"/>
            <a:ext cx="1168910"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=1.35</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1" y="1524002"/>
            <a:ext cx="4126130" cy="26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64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solidFill>
              </a:rPr>
              <a:t>Logistic Equation: </a:t>
            </a:r>
            <a:br>
              <a:rPr lang="en-GB" b="1" dirty="0">
                <a:solidFill>
                  <a:schemeClr val="tx2"/>
                </a:solidFill>
              </a:rPr>
            </a:br>
            <a:r>
              <a:rPr lang="en-GB" sz="3600" b="1" dirty="0">
                <a:solidFill>
                  <a:schemeClr val="tx2"/>
                </a:solidFill>
              </a:rPr>
              <a:t>Oscillating (</a:t>
            </a:r>
            <a:r>
              <a:rPr lang="en-GB" sz="3600" b="1" dirty="0" err="1">
                <a:solidFill>
                  <a:schemeClr val="tx2"/>
                </a:solidFill>
              </a:rPr>
              <a:t>Assymptotic</a:t>
            </a:r>
            <a:r>
              <a:rPr lang="en-GB" sz="3600" b="1" dirty="0">
                <a:solidFill>
                  <a:schemeClr val="tx2"/>
                </a:solidFill>
              </a:rPr>
              <a:t>) Behaviour</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4126130" cy="26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55490" y="4763869"/>
            <a:ext cx="1258678"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=3.01886</a:t>
            </a:r>
          </a:p>
        </p:txBody>
      </p:sp>
      <p:sp>
        <p:nvSpPr>
          <p:cNvPr id="5" name="TextBox 4"/>
          <p:cNvSpPr txBox="1"/>
          <p:nvPr/>
        </p:nvSpPr>
        <p:spPr>
          <a:xfrm>
            <a:off x="4546090" y="2286000"/>
            <a:ext cx="1168910"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=2.8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3949700"/>
            <a:ext cx="412115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53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solidFill>
              </a:rPr>
              <a:t>Logistic Equation: </a:t>
            </a:r>
            <a:br>
              <a:rPr lang="en-GB" b="1" dirty="0">
                <a:solidFill>
                  <a:schemeClr val="tx2"/>
                </a:solidFill>
              </a:rPr>
            </a:br>
            <a:r>
              <a:rPr lang="en-GB" sz="3600" b="1" dirty="0">
                <a:solidFill>
                  <a:schemeClr val="tx2"/>
                </a:solidFill>
              </a:rPr>
              <a:t>Periodic Behaviour</a:t>
            </a:r>
            <a:endParaRPr lang="en-GB" dirty="0"/>
          </a:p>
        </p:txBody>
      </p:sp>
      <p:sp>
        <p:nvSpPr>
          <p:cNvPr id="4" name="TextBox 3"/>
          <p:cNvSpPr txBox="1"/>
          <p:nvPr/>
        </p:nvSpPr>
        <p:spPr>
          <a:xfrm>
            <a:off x="4593771" y="2209799"/>
            <a:ext cx="1141659"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=3.09</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99" y="1447800"/>
            <a:ext cx="4126130" cy="26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54066"/>
            <a:ext cx="4126130" cy="26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05200" y="4953000"/>
            <a:ext cx="1141659" cy="646331"/>
          </a:xfrm>
          <a:prstGeom prst="rect">
            <a:avLst/>
          </a:prstGeom>
          <a:noFill/>
        </p:spPr>
        <p:txBody>
          <a:bodyPr wrap="none" rtlCol="0">
            <a:spAutoFit/>
          </a:bodyPr>
          <a:lstStyle/>
          <a:p>
            <a:r>
              <a:rPr lang="en-GB" dirty="0"/>
              <a:t>X</a:t>
            </a:r>
            <a:r>
              <a:rPr lang="en-GB" baseline="-25000" dirty="0"/>
              <a:t>0</a:t>
            </a:r>
            <a:r>
              <a:rPr lang="en-GB" dirty="0"/>
              <a:t> = 0.109</a:t>
            </a:r>
          </a:p>
          <a:p>
            <a:r>
              <a:rPr lang="en-GB" dirty="0">
                <a:latin typeface="Symbol" pitchFamily="18" charset="2"/>
              </a:rPr>
              <a:t>a</a:t>
            </a:r>
            <a:r>
              <a:rPr lang="en-GB" dirty="0"/>
              <a:t> =3.35</a:t>
            </a:r>
          </a:p>
        </p:txBody>
      </p:sp>
    </p:spTree>
    <p:extLst>
      <p:ext uri="{BB962C8B-B14F-4D97-AF65-F5344CB8AC3E}">
        <p14:creationId xmlns:p14="http://schemas.microsoft.com/office/powerpoint/2010/main" val="191376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334000"/>
            <a:ext cx="7480440" cy="923330"/>
          </a:xfrm>
          <a:prstGeom prst="rect">
            <a:avLst/>
          </a:prstGeom>
        </p:spPr>
        <p:txBody>
          <a:bodyPr wrap="square">
            <a:spAutoFit/>
          </a:bodyPr>
          <a:lstStyle/>
          <a:p>
            <a:r>
              <a:rPr lang="en-GB" i="1" dirty="0">
                <a:ea typeface="Calibri"/>
                <a:cs typeface="Times New Roman"/>
              </a:rPr>
              <a:t>Example of time series for a chaotic signal (logistic (or quadratic) equation </a:t>
            </a:r>
          </a:p>
          <a:p>
            <a:r>
              <a:rPr lang="en-GB" i="1" dirty="0">
                <a:ea typeface="Calibri"/>
                <a:cs typeface="Times New Roman"/>
              </a:rPr>
              <a:t>(X</a:t>
            </a:r>
            <a:r>
              <a:rPr lang="en-GB" i="1" baseline="-25000" dirty="0">
                <a:ea typeface="Calibri"/>
                <a:cs typeface="Times New Roman"/>
              </a:rPr>
              <a:t>0</a:t>
            </a:r>
            <a:r>
              <a:rPr lang="en-GB" i="1" dirty="0">
                <a:ea typeface="Calibri"/>
                <a:cs typeface="Times New Roman"/>
              </a:rPr>
              <a:t> = 0.6, </a:t>
            </a:r>
            <a:r>
              <a:rPr lang="en-GB" i="1" dirty="0">
                <a:latin typeface="Symbol"/>
                <a:ea typeface="Calibri"/>
                <a:cs typeface="Times New Roman"/>
              </a:rPr>
              <a:t>a</a:t>
            </a:r>
            <a:r>
              <a:rPr lang="en-GB" i="1" dirty="0">
                <a:ea typeface="Calibri"/>
                <a:cs typeface="Times New Roman"/>
              </a:rPr>
              <a:t> =3.45)</a:t>
            </a:r>
          </a:p>
          <a:p>
            <a:r>
              <a:rPr lang="en-GB" i="1" dirty="0">
                <a:ea typeface="Calibri"/>
                <a:cs typeface="Times New Roman"/>
              </a:rPr>
              <a:t>The amplitude of the signal clearly oscillates between </a:t>
            </a:r>
            <a:r>
              <a:rPr lang="en-GB" b="1" i="1" dirty="0">
                <a:ea typeface="Calibri"/>
                <a:cs typeface="Times New Roman"/>
              </a:rPr>
              <a:t>4</a:t>
            </a:r>
            <a:r>
              <a:rPr lang="en-GB" i="1" dirty="0">
                <a:ea typeface="Calibri"/>
                <a:cs typeface="Times New Roman"/>
              </a:rPr>
              <a:t> attractors </a:t>
            </a:r>
            <a:endParaRPr lang="en-GB" dirty="0"/>
          </a:p>
        </p:txBody>
      </p:sp>
      <p:sp>
        <p:nvSpPr>
          <p:cNvPr id="3" name="Title 2"/>
          <p:cNvSpPr>
            <a:spLocks noGrp="1"/>
          </p:cNvSpPr>
          <p:nvPr>
            <p:ph type="title"/>
          </p:nvPr>
        </p:nvSpPr>
        <p:spPr>
          <a:xfrm>
            <a:off x="457200" y="274638"/>
            <a:ext cx="8090040" cy="490066"/>
          </a:xfrm>
        </p:spPr>
        <p:txBody>
          <a:bodyPr>
            <a:normAutofit fontScale="90000"/>
          </a:bodyPr>
          <a:lstStyle/>
          <a:p>
            <a:r>
              <a:rPr lang="fr-BE" sz="2800" b="1" dirty="0" err="1">
                <a:solidFill>
                  <a:schemeClr val="tx2"/>
                </a:solidFill>
              </a:rPr>
              <a:t>Example</a:t>
            </a:r>
            <a:r>
              <a:rPr lang="fr-BE" sz="2800" b="1" dirty="0">
                <a:solidFill>
                  <a:schemeClr val="tx2"/>
                </a:solidFill>
              </a:rPr>
              <a:t> of a </a:t>
            </a:r>
            <a:r>
              <a:rPr lang="fr-BE" sz="2800" b="1" dirty="0" err="1">
                <a:solidFill>
                  <a:schemeClr val="tx2"/>
                </a:solidFill>
              </a:rPr>
              <a:t>slightly</a:t>
            </a:r>
            <a:r>
              <a:rPr lang="fr-BE" sz="2800" b="1" dirty="0">
                <a:solidFill>
                  <a:schemeClr val="tx2"/>
                </a:solidFill>
              </a:rPr>
              <a:t> </a:t>
            </a:r>
            <a:r>
              <a:rPr lang="fr-BE" sz="2800" b="1" dirty="0" err="1">
                <a:solidFill>
                  <a:schemeClr val="tx2"/>
                </a:solidFill>
              </a:rPr>
              <a:t>Chaotic</a:t>
            </a:r>
            <a:r>
              <a:rPr lang="fr-BE" sz="2800" b="1" dirty="0">
                <a:solidFill>
                  <a:schemeClr val="tx2"/>
                </a:solidFill>
              </a:rPr>
              <a:t> Signal</a:t>
            </a:r>
            <a:endParaRPr lang="en-GB" sz="2800" b="1" dirty="0">
              <a:solidFill>
                <a:schemeClr val="tx2"/>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64703"/>
            <a:ext cx="7323536" cy="462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519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r-BE" dirty="0"/>
              <a:t>Example of a more </a:t>
            </a:r>
            <a:r>
              <a:rPr lang="fr-BE" dirty="0" err="1"/>
              <a:t>chaotic</a:t>
            </a:r>
            <a:r>
              <a:rPr lang="fr-BE" dirty="0"/>
              <a:t> signal</a:t>
            </a:r>
            <a:endParaRPr lang="en-GB" dirty="0"/>
          </a:p>
        </p:txBody>
      </p:sp>
      <p:graphicFrame>
        <p:nvGraphicFramePr>
          <p:cNvPr id="4" name="Chart 3"/>
          <p:cNvGraphicFramePr/>
          <p:nvPr>
            <p:extLst/>
          </p:nvPr>
        </p:nvGraphicFramePr>
        <p:xfrm>
          <a:off x="228600" y="1292106"/>
          <a:ext cx="4704080" cy="255016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965700" y="1937666"/>
            <a:ext cx="4114800" cy="923330"/>
          </a:xfrm>
          <a:prstGeom prst="rect">
            <a:avLst/>
          </a:prstGeom>
        </p:spPr>
        <p:txBody>
          <a:bodyPr wrap="square">
            <a:spAutoFit/>
          </a:bodyPr>
          <a:lstStyle/>
          <a:p>
            <a:r>
              <a:rPr lang="en-GB" i="1" dirty="0"/>
              <a:t>Logistic equation (X</a:t>
            </a:r>
            <a:r>
              <a:rPr lang="en-GB" i="1" baseline="-25000" dirty="0"/>
              <a:t>0</a:t>
            </a:r>
            <a:r>
              <a:rPr lang="en-GB" i="1" dirty="0"/>
              <a:t> =0.109; a = </a:t>
            </a:r>
            <a:r>
              <a:rPr lang="en-GB" b="1" i="1" dirty="0"/>
              <a:t>3.793</a:t>
            </a:r>
            <a:r>
              <a:rPr lang="en-GB" b="1" i="1" dirty="0">
                <a:solidFill>
                  <a:srgbClr val="FF0000"/>
                </a:solidFill>
              </a:rPr>
              <a:t>04</a:t>
            </a:r>
            <a:r>
              <a:rPr lang="en-GB" i="1" dirty="0"/>
              <a:t>) showing a </a:t>
            </a:r>
            <a:r>
              <a:rPr lang="en-GB" i="1" u="sng" dirty="0"/>
              <a:t>slight positive</a:t>
            </a:r>
            <a:r>
              <a:rPr lang="en-GB" i="1" dirty="0"/>
              <a:t> trend versus time and “intermittent quite zones”. </a:t>
            </a:r>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42266"/>
            <a:ext cx="45847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600" y="4343400"/>
            <a:ext cx="4191000" cy="1569660"/>
          </a:xfrm>
          <a:prstGeom prst="rect">
            <a:avLst/>
          </a:prstGeom>
        </p:spPr>
        <p:txBody>
          <a:bodyPr wrap="square">
            <a:spAutoFit/>
          </a:bodyPr>
          <a:lstStyle/>
          <a:p>
            <a:r>
              <a:rPr lang="en-GB" i="1" dirty="0"/>
              <a:t>Logistic equation (X</a:t>
            </a:r>
            <a:r>
              <a:rPr lang="en-GB" i="1" baseline="-25000" dirty="0"/>
              <a:t>0</a:t>
            </a:r>
            <a:r>
              <a:rPr lang="en-GB" i="1" dirty="0"/>
              <a:t> = 0.109; a = </a:t>
            </a:r>
            <a:r>
              <a:rPr lang="en-GB" b="1" i="1" dirty="0"/>
              <a:t>3.793</a:t>
            </a:r>
            <a:r>
              <a:rPr lang="en-GB" b="1" i="1" dirty="0">
                <a:solidFill>
                  <a:srgbClr val="FF0000"/>
                </a:solidFill>
              </a:rPr>
              <a:t>54</a:t>
            </a:r>
            <a:r>
              <a:rPr lang="en-GB" i="1" dirty="0"/>
              <a:t>) showing almost </a:t>
            </a:r>
            <a:r>
              <a:rPr lang="en-GB" i="1" u="sng" dirty="0"/>
              <a:t>no trend</a:t>
            </a:r>
            <a:r>
              <a:rPr lang="en-GB" i="1" dirty="0"/>
              <a:t> versus time</a:t>
            </a:r>
          </a:p>
          <a:p>
            <a:endParaRPr lang="en-GB" i="1" dirty="0"/>
          </a:p>
          <a:p>
            <a:r>
              <a:rPr lang="en-GB" b="1" i="1" dirty="0">
                <a:solidFill>
                  <a:schemeClr val="tx2"/>
                </a:solidFill>
              </a:rPr>
              <a:t>Parameter value changed by </a:t>
            </a:r>
            <a:r>
              <a:rPr lang="en-GB" sz="2400" b="1" i="1" dirty="0">
                <a:solidFill>
                  <a:schemeClr val="tx2"/>
                </a:solidFill>
              </a:rPr>
              <a:t>5*10</a:t>
            </a:r>
            <a:r>
              <a:rPr lang="en-GB" sz="2400" b="1" i="1" baseline="30000" dirty="0">
                <a:solidFill>
                  <a:schemeClr val="tx2"/>
                </a:solidFill>
              </a:rPr>
              <a:t>-4 </a:t>
            </a:r>
            <a:r>
              <a:rPr lang="en-GB" sz="2400" b="1" i="1" dirty="0">
                <a:solidFill>
                  <a:schemeClr val="tx2"/>
                </a:solidFill>
              </a:rPr>
              <a:t> </a:t>
            </a:r>
            <a:r>
              <a:rPr lang="en-GB" b="1" i="1" dirty="0">
                <a:solidFill>
                  <a:schemeClr val="tx2"/>
                </a:solidFill>
              </a:rPr>
              <a:t>between the two curves</a:t>
            </a:r>
            <a:r>
              <a:rPr lang="en-GB" b="1" i="1" baseline="30000" dirty="0">
                <a:solidFill>
                  <a:schemeClr val="tx2"/>
                </a:solidFill>
              </a:rPr>
              <a:t>  </a:t>
            </a:r>
            <a:endParaRPr lang="en-GB" b="1" baseline="30000" dirty="0">
              <a:solidFill>
                <a:schemeClr val="tx2"/>
              </a:solidFill>
            </a:endParaRPr>
          </a:p>
        </p:txBody>
      </p:sp>
      <p:sp>
        <p:nvSpPr>
          <p:cNvPr id="7" name="TextBox 6"/>
          <p:cNvSpPr txBox="1"/>
          <p:nvPr/>
        </p:nvSpPr>
        <p:spPr>
          <a:xfrm>
            <a:off x="355706" y="5838363"/>
            <a:ext cx="3496214" cy="830997"/>
          </a:xfrm>
          <a:prstGeom prst="rect">
            <a:avLst/>
          </a:prstGeom>
          <a:noFill/>
        </p:spPr>
        <p:txBody>
          <a:bodyPr wrap="none" rtlCol="0">
            <a:spAutoFit/>
          </a:bodyPr>
          <a:lstStyle/>
          <a:p>
            <a:r>
              <a:rPr lang="fr-BE" sz="2400" b="1" dirty="0">
                <a:solidFill>
                  <a:srgbClr val="FF0000"/>
                </a:solidFill>
              </a:rPr>
              <a:t>Signifiance of a trend line </a:t>
            </a:r>
          </a:p>
          <a:p>
            <a:r>
              <a:rPr lang="fr-BE" sz="2400" b="1" dirty="0" err="1">
                <a:solidFill>
                  <a:srgbClr val="FF0000"/>
                </a:solidFill>
              </a:rPr>
              <a:t>with</a:t>
            </a:r>
            <a:r>
              <a:rPr lang="fr-BE" sz="2400" b="1" dirty="0">
                <a:solidFill>
                  <a:srgbClr val="FF0000"/>
                </a:solidFill>
              </a:rPr>
              <a:t> </a:t>
            </a:r>
            <a:r>
              <a:rPr lang="fr-BE" sz="2400" b="1" dirty="0" err="1">
                <a:solidFill>
                  <a:srgbClr val="FF0000"/>
                </a:solidFill>
              </a:rPr>
              <a:t>chaotic</a:t>
            </a:r>
            <a:r>
              <a:rPr lang="fr-BE" sz="2400" b="1" dirty="0">
                <a:solidFill>
                  <a:srgbClr val="FF0000"/>
                </a:solidFill>
              </a:rPr>
              <a:t> </a:t>
            </a:r>
            <a:r>
              <a:rPr lang="fr-BE" sz="2400" b="1" dirty="0" err="1">
                <a:solidFill>
                  <a:srgbClr val="FF0000"/>
                </a:solidFill>
              </a:rPr>
              <a:t>signals</a:t>
            </a:r>
            <a:r>
              <a:rPr lang="fr-BE" sz="2400" b="1" dirty="0">
                <a:solidFill>
                  <a:srgbClr val="FF0000"/>
                </a:solidFill>
              </a:rPr>
              <a:t>???</a:t>
            </a:r>
            <a:endParaRPr lang="en-GB" sz="2400" b="1" dirty="0">
              <a:solidFill>
                <a:srgbClr val="FF0000"/>
              </a:solidFill>
            </a:endParaRPr>
          </a:p>
        </p:txBody>
      </p:sp>
    </p:spTree>
    <p:extLst>
      <p:ext uri="{BB962C8B-B14F-4D97-AF65-F5344CB8AC3E}">
        <p14:creationId xmlns:p14="http://schemas.microsoft.com/office/powerpoint/2010/main" val="2365856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BE" b="1" dirty="0" err="1">
                    <a:solidFill>
                      <a:schemeClr val="tx2"/>
                    </a:solidFill>
                  </a:rPr>
                  <a:t>Sensitivity</a:t>
                </a:r>
                <a:r>
                  <a:rPr lang="fr-BE" b="1" dirty="0">
                    <a:solidFill>
                      <a:schemeClr val="tx2"/>
                    </a:solidFill>
                  </a:rPr>
                  <a:t> on </a:t>
                </a:r>
                <a:r>
                  <a:rPr lang="fr-BE" b="1" dirty="0" err="1">
                    <a:solidFill>
                      <a:schemeClr val="tx2"/>
                    </a:solidFill>
                  </a:rPr>
                  <a:t>Parameter</a:t>
                </a:r>
                <a:r>
                  <a:rPr lang="fr-BE" b="1" dirty="0">
                    <a:solidFill>
                      <a:schemeClr val="tx2"/>
                    </a:solidFill>
                  </a:rPr>
                  <a:t> </a:t>
                </a:r>
                <a14:m>
                  <m:oMath xmlns:m="http://schemas.openxmlformats.org/officeDocument/2006/math">
                    <m:r>
                      <a:rPr lang="fr-BE" b="1" i="1" dirty="0" smtClean="0">
                        <a:solidFill>
                          <a:schemeClr val="tx2"/>
                        </a:solidFill>
                        <a:latin typeface="Cambria Math"/>
                        <a:ea typeface="Cambria Math"/>
                      </a:rPr>
                      <m:t>𝜶</m:t>
                    </m:r>
                  </m:oMath>
                </a14:m>
                <a:endParaRPr lang="en-GB" b="1" dirty="0">
                  <a:solidFill>
                    <a:schemeClr val="tx2"/>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b="-8511"/>
                </a:stretch>
              </a:blipFill>
            </p:spPr>
            <p:txBody>
              <a:bodyPr/>
              <a:lstStyle/>
              <a:p>
                <a:r>
                  <a:rPr lang="en-GB">
                    <a:noFill/>
                  </a:rPr>
                  <a:t> </a:t>
                </a:r>
              </a:p>
            </p:txBody>
          </p:sp>
        </mc:Fallback>
      </mc:AlternateContent>
      <p:pic>
        <p:nvPicPr>
          <p:cNvPr id="921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03002" y="1340768"/>
            <a:ext cx="7369398" cy="5221669"/>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llout: Line 2">
            <a:extLst>
              <a:ext uri="{FF2B5EF4-FFF2-40B4-BE49-F238E27FC236}">
                <a16:creationId xmlns:a16="http://schemas.microsoft.com/office/drawing/2014/main" id="{AD88312D-FF0C-4ED7-B09F-CB7A0C37B7DD}"/>
              </a:ext>
            </a:extLst>
          </p:cNvPr>
          <p:cNvSpPr/>
          <p:nvPr/>
        </p:nvSpPr>
        <p:spPr>
          <a:xfrm>
            <a:off x="2627784" y="2348880"/>
            <a:ext cx="1368152" cy="288032"/>
          </a:xfrm>
          <a:prstGeom prst="borderCallout1">
            <a:avLst>
              <a:gd name="adj1" fmla="val 42266"/>
              <a:gd name="adj2" fmla="val 98933"/>
              <a:gd name="adj3" fmla="val -118740"/>
              <a:gd name="adj4" fmla="val 13659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5" name="Callout: Line 4">
            <a:extLst>
              <a:ext uri="{FF2B5EF4-FFF2-40B4-BE49-F238E27FC236}">
                <a16:creationId xmlns:a16="http://schemas.microsoft.com/office/drawing/2014/main" id="{9F9D031C-0589-4148-A9C5-467CB9C1FF3B}"/>
              </a:ext>
            </a:extLst>
          </p:cNvPr>
          <p:cNvSpPr/>
          <p:nvPr/>
        </p:nvSpPr>
        <p:spPr>
          <a:xfrm>
            <a:off x="2622138" y="2348880"/>
            <a:ext cx="1368152" cy="288032"/>
          </a:xfrm>
          <a:prstGeom prst="borderCallout1">
            <a:avLst>
              <a:gd name="adj1" fmla="val 42266"/>
              <a:gd name="adj2" fmla="val 98933"/>
              <a:gd name="adj3" fmla="val -87385"/>
              <a:gd name="adj4" fmla="val 17372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6" name="Callout: Line 5">
            <a:extLst>
              <a:ext uri="{FF2B5EF4-FFF2-40B4-BE49-F238E27FC236}">
                <a16:creationId xmlns:a16="http://schemas.microsoft.com/office/drawing/2014/main" id="{78C354A8-A3EB-4ECF-BA58-343CF20FBFAF}"/>
              </a:ext>
            </a:extLst>
          </p:cNvPr>
          <p:cNvSpPr/>
          <p:nvPr/>
        </p:nvSpPr>
        <p:spPr>
          <a:xfrm>
            <a:off x="2616495" y="2343234"/>
            <a:ext cx="1368152" cy="288032"/>
          </a:xfrm>
          <a:prstGeom prst="borderCallout1">
            <a:avLst>
              <a:gd name="adj1" fmla="val 42266"/>
              <a:gd name="adj2" fmla="val 98933"/>
              <a:gd name="adj3" fmla="val 304546"/>
              <a:gd name="adj4" fmla="val 13824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7" name="Callout: Line 6">
            <a:extLst>
              <a:ext uri="{FF2B5EF4-FFF2-40B4-BE49-F238E27FC236}">
                <a16:creationId xmlns:a16="http://schemas.microsoft.com/office/drawing/2014/main" id="{CDB9F5AB-E9E1-43EC-9D08-DEEAEE608869}"/>
              </a:ext>
            </a:extLst>
          </p:cNvPr>
          <p:cNvSpPr/>
          <p:nvPr/>
        </p:nvSpPr>
        <p:spPr>
          <a:xfrm>
            <a:off x="2616492" y="2348880"/>
            <a:ext cx="1368152" cy="288032"/>
          </a:xfrm>
          <a:prstGeom prst="borderCallout1">
            <a:avLst>
              <a:gd name="adj1" fmla="val 42266"/>
              <a:gd name="adj2" fmla="val 98933"/>
              <a:gd name="adj3" fmla="val 218322"/>
              <a:gd name="adj4" fmla="val 17372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8" name="Callout: Line 7">
            <a:extLst>
              <a:ext uri="{FF2B5EF4-FFF2-40B4-BE49-F238E27FC236}">
                <a16:creationId xmlns:a16="http://schemas.microsoft.com/office/drawing/2014/main" id="{465D3EFA-3650-4A46-8640-B4759936FF62}"/>
              </a:ext>
            </a:extLst>
          </p:cNvPr>
          <p:cNvSpPr/>
          <p:nvPr/>
        </p:nvSpPr>
        <p:spPr>
          <a:xfrm>
            <a:off x="2654636" y="2348880"/>
            <a:ext cx="1368152" cy="288032"/>
          </a:xfrm>
          <a:prstGeom prst="borderCallout1">
            <a:avLst>
              <a:gd name="adj1" fmla="val 57943"/>
              <a:gd name="adj2" fmla="val -4207"/>
              <a:gd name="adj3" fmla="val 65468"/>
              <a:gd name="adj4" fmla="val -31733"/>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4" name="TextBox 3">
            <a:extLst>
              <a:ext uri="{FF2B5EF4-FFF2-40B4-BE49-F238E27FC236}">
                <a16:creationId xmlns:a16="http://schemas.microsoft.com/office/drawing/2014/main" id="{969D9BB8-D3E6-4100-82B3-9B765007DB58}"/>
              </a:ext>
            </a:extLst>
          </p:cNvPr>
          <p:cNvSpPr txBox="1"/>
          <p:nvPr/>
        </p:nvSpPr>
        <p:spPr>
          <a:xfrm>
            <a:off x="1043608" y="3428999"/>
            <a:ext cx="3155859" cy="923330"/>
          </a:xfrm>
          <a:prstGeom prst="rect">
            <a:avLst/>
          </a:prstGeom>
          <a:solidFill>
            <a:schemeClr val="accent6">
              <a:lumMod val="40000"/>
              <a:lumOff val="60000"/>
            </a:schemeClr>
          </a:solidFill>
          <a:ln>
            <a:solidFill>
              <a:schemeClr val="accent1"/>
            </a:solidFill>
          </a:ln>
        </p:spPr>
        <p:txBody>
          <a:bodyPr wrap="square" rtlCol="0">
            <a:spAutoFit/>
          </a:bodyPr>
          <a:lstStyle/>
          <a:p>
            <a:r>
              <a:rPr lang="en-GB" b="1" i="1" dirty="0"/>
              <a:t>Apparition of (sub-)harmonics at bifurcation points is a common way to a chaotic state</a:t>
            </a:r>
          </a:p>
        </p:txBody>
      </p:sp>
    </p:spTree>
    <p:extLst>
      <p:ext uri="{BB962C8B-B14F-4D97-AF65-F5344CB8AC3E}">
        <p14:creationId xmlns:p14="http://schemas.microsoft.com/office/powerpoint/2010/main" val="42631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F034-1839-4A9F-8EBE-24D6D3B8845C}"/>
              </a:ext>
            </a:extLst>
          </p:cNvPr>
          <p:cNvSpPr>
            <a:spLocks noGrp="1"/>
          </p:cNvSpPr>
          <p:nvPr>
            <p:ph type="title"/>
          </p:nvPr>
        </p:nvSpPr>
        <p:spPr/>
        <p:txBody>
          <a:bodyPr/>
          <a:lstStyle/>
          <a:p>
            <a:r>
              <a:rPr lang="fr-BE" dirty="0"/>
              <a:t>IPCC </a:t>
            </a:r>
            <a:r>
              <a:rPr lang="fr-BE" dirty="0" err="1"/>
              <a:t>Models</a:t>
            </a:r>
            <a:r>
              <a:rPr lang="fr-BE" dirty="0"/>
              <a:t> are </a:t>
            </a:r>
            <a:r>
              <a:rPr lang="fr-BE" dirty="0" err="1"/>
              <a:t>wrong</a:t>
            </a:r>
            <a:br>
              <a:rPr lang="fr-BE" dirty="0"/>
            </a:br>
            <a:r>
              <a:rPr lang="fr-BE" i="1" dirty="0"/>
              <a:t>(as </a:t>
            </a:r>
            <a:r>
              <a:rPr lang="fr-BE" i="1" dirty="0" err="1"/>
              <a:t>we</a:t>
            </a:r>
            <a:r>
              <a:rPr lang="fr-BE" i="1" dirty="0"/>
              <a:t> know all…)</a:t>
            </a:r>
          </a:p>
        </p:txBody>
      </p:sp>
      <p:pic>
        <p:nvPicPr>
          <p:cNvPr id="5" name="Picture 4">
            <a:extLst>
              <a:ext uri="{FF2B5EF4-FFF2-40B4-BE49-F238E27FC236}">
                <a16:creationId xmlns:a16="http://schemas.microsoft.com/office/drawing/2014/main" id="{BE0EDAD8-8D78-48D5-AAE9-16BC85A97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56" y="548680"/>
            <a:ext cx="3403624" cy="3403624"/>
          </a:xfrm>
          <a:prstGeom prst="rect">
            <a:avLst/>
          </a:prstGeom>
        </p:spPr>
      </p:pic>
    </p:spTree>
    <p:extLst>
      <p:ext uri="{BB962C8B-B14F-4D97-AF65-F5344CB8AC3E}">
        <p14:creationId xmlns:p14="http://schemas.microsoft.com/office/powerpoint/2010/main" val="50847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757E-14D7-4BBC-833D-973C20F4E3C5}"/>
              </a:ext>
            </a:extLst>
          </p:cNvPr>
          <p:cNvSpPr>
            <a:spLocks noGrp="1"/>
          </p:cNvSpPr>
          <p:nvPr>
            <p:ph type="title"/>
          </p:nvPr>
        </p:nvSpPr>
        <p:spPr/>
        <p:txBody>
          <a:bodyPr/>
          <a:lstStyle/>
          <a:p>
            <a:r>
              <a:rPr lang="en-GB" dirty="0"/>
              <a:t>Is this relevant to climate ?</a:t>
            </a:r>
          </a:p>
        </p:txBody>
      </p:sp>
      <p:sp>
        <p:nvSpPr>
          <p:cNvPr id="3" name="Text Placeholder 2">
            <a:extLst>
              <a:ext uri="{FF2B5EF4-FFF2-40B4-BE49-F238E27FC236}">
                <a16:creationId xmlns:a16="http://schemas.microsoft.com/office/drawing/2014/main" id="{DCB1AAF1-C85E-417C-82ED-AD75A8567C4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4142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A962-3B35-4784-9CEA-96181E467501}"/>
              </a:ext>
            </a:extLst>
          </p:cNvPr>
          <p:cNvSpPr>
            <a:spLocks noGrp="1"/>
          </p:cNvSpPr>
          <p:nvPr>
            <p:ph type="title"/>
          </p:nvPr>
        </p:nvSpPr>
        <p:spPr>
          <a:xfrm>
            <a:off x="457200" y="274638"/>
            <a:ext cx="8229600" cy="562074"/>
          </a:xfrm>
        </p:spPr>
        <p:txBody>
          <a:bodyPr>
            <a:normAutofit fontScale="90000"/>
          </a:bodyPr>
          <a:lstStyle/>
          <a:p>
            <a:r>
              <a:rPr lang="en-GB" sz="3200" b="1" dirty="0">
                <a:solidFill>
                  <a:schemeClr val="tx2"/>
                </a:solidFill>
              </a:rPr>
              <a:t>Sea Ice Extend</a:t>
            </a:r>
          </a:p>
        </p:txBody>
      </p:sp>
      <p:sp>
        <p:nvSpPr>
          <p:cNvPr id="3" name="Rectangle 2">
            <a:extLst>
              <a:ext uri="{FF2B5EF4-FFF2-40B4-BE49-F238E27FC236}">
                <a16:creationId xmlns:a16="http://schemas.microsoft.com/office/drawing/2014/main" id="{9F71EA60-991F-4A7B-B716-1E42F3D29C93}"/>
              </a:ext>
            </a:extLst>
          </p:cNvPr>
          <p:cNvSpPr/>
          <p:nvPr/>
        </p:nvSpPr>
        <p:spPr>
          <a:xfrm>
            <a:off x="100959" y="6433591"/>
            <a:ext cx="8897704" cy="307777"/>
          </a:xfrm>
          <a:prstGeom prst="rect">
            <a:avLst/>
          </a:prstGeom>
        </p:spPr>
        <p:txBody>
          <a:bodyPr wrap="square">
            <a:spAutoFit/>
          </a:bodyPr>
          <a:lstStyle/>
          <a:p>
            <a:r>
              <a:rPr lang="en-GB" sz="1400" dirty="0"/>
              <a:t>Source: </a:t>
            </a:r>
            <a:r>
              <a:rPr lang="fr-FR" sz="1400" dirty="0">
                <a:hlinkClick r:id="rId2"/>
              </a:rPr>
              <a:t>http://www.climate4you.com/images/IRAC%20JAXA%20ArcticSeaIceExtentSince20020601.gif</a:t>
            </a:r>
            <a:endParaRPr lang="fr-FR" sz="1400" dirty="0"/>
          </a:p>
        </p:txBody>
      </p:sp>
      <p:pic>
        <p:nvPicPr>
          <p:cNvPr id="4" name="Picture 3">
            <a:extLst>
              <a:ext uri="{FF2B5EF4-FFF2-40B4-BE49-F238E27FC236}">
                <a16:creationId xmlns:a16="http://schemas.microsoft.com/office/drawing/2014/main" id="{636ABCD6-9B9A-455B-9888-4CF8C65ADB06}"/>
              </a:ext>
            </a:extLst>
          </p:cNvPr>
          <p:cNvPicPr>
            <a:picLocks noChangeAspect="1"/>
          </p:cNvPicPr>
          <p:nvPr/>
        </p:nvPicPr>
        <p:blipFill>
          <a:blip r:embed="rId3"/>
          <a:stretch>
            <a:fillRect/>
          </a:stretch>
        </p:blipFill>
        <p:spPr>
          <a:xfrm>
            <a:off x="100958" y="911526"/>
            <a:ext cx="8897704" cy="4893738"/>
          </a:xfrm>
          <a:prstGeom prst="rect">
            <a:avLst/>
          </a:prstGeom>
          <a:ln>
            <a:solidFill>
              <a:schemeClr val="accent1"/>
            </a:solidFill>
          </a:ln>
        </p:spPr>
      </p:pic>
      <p:sp>
        <p:nvSpPr>
          <p:cNvPr id="6" name="TextBox 5">
            <a:extLst>
              <a:ext uri="{FF2B5EF4-FFF2-40B4-BE49-F238E27FC236}">
                <a16:creationId xmlns:a16="http://schemas.microsoft.com/office/drawing/2014/main" id="{71D210A9-FCE0-4CEE-9E78-48E48C7AD6EE}"/>
              </a:ext>
            </a:extLst>
          </p:cNvPr>
          <p:cNvSpPr txBox="1"/>
          <p:nvPr/>
        </p:nvSpPr>
        <p:spPr>
          <a:xfrm>
            <a:off x="79022" y="5926667"/>
            <a:ext cx="8756212" cy="369332"/>
          </a:xfrm>
          <a:prstGeom prst="rect">
            <a:avLst/>
          </a:prstGeom>
          <a:noFill/>
        </p:spPr>
        <p:txBody>
          <a:bodyPr wrap="square" rtlCol="0">
            <a:spAutoFit/>
          </a:bodyPr>
          <a:lstStyle/>
          <a:p>
            <a:r>
              <a:rPr lang="en-GB" b="1" i="1" dirty="0"/>
              <a:t>Signal is still </a:t>
            </a:r>
            <a:r>
              <a:rPr lang="en-GB" b="1" i="1" dirty="0">
                <a:solidFill>
                  <a:srgbClr val="FF0000"/>
                </a:solidFill>
              </a:rPr>
              <a:t>quasi periodic </a:t>
            </a:r>
            <a:r>
              <a:rPr lang="en-GB" b="1" i="1" dirty="0"/>
              <a:t>but </a:t>
            </a:r>
            <a:r>
              <a:rPr lang="en-GB" b="1" i="1" dirty="0">
                <a:solidFill>
                  <a:srgbClr val="FF0000"/>
                </a:solidFill>
              </a:rPr>
              <a:t>Extrema are fluctuating </a:t>
            </a:r>
            <a:r>
              <a:rPr lang="en-GB" b="1" i="1" dirty="0"/>
              <a:t>like in a slightly chaotic system</a:t>
            </a:r>
          </a:p>
        </p:txBody>
      </p:sp>
      <p:sp>
        <p:nvSpPr>
          <p:cNvPr id="7" name="Arrow: Notched Right 6">
            <a:extLst>
              <a:ext uri="{FF2B5EF4-FFF2-40B4-BE49-F238E27FC236}">
                <a16:creationId xmlns:a16="http://schemas.microsoft.com/office/drawing/2014/main" id="{50749301-514F-471B-BD13-0983492BDA3F}"/>
              </a:ext>
            </a:extLst>
          </p:cNvPr>
          <p:cNvSpPr/>
          <p:nvPr/>
        </p:nvSpPr>
        <p:spPr>
          <a:xfrm rot="5400000" flipV="1">
            <a:off x="4666586" y="1531473"/>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Notched Right 7">
            <a:extLst>
              <a:ext uri="{FF2B5EF4-FFF2-40B4-BE49-F238E27FC236}">
                <a16:creationId xmlns:a16="http://schemas.microsoft.com/office/drawing/2014/main" id="{D0F15E07-2236-4C6A-AF96-ADF2C8065D5A}"/>
              </a:ext>
            </a:extLst>
          </p:cNvPr>
          <p:cNvSpPr/>
          <p:nvPr/>
        </p:nvSpPr>
        <p:spPr>
          <a:xfrm rot="5400000" flipV="1">
            <a:off x="4283968" y="1534214"/>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Notched Right 8">
            <a:extLst>
              <a:ext uri="{FF2B5EF4-FFF2-40B4-BE49-F238E27FC236}">
                <a16:creationId xmlns:a16="http://schemas.microsoft.com/office/drawing/2014/main" id="{9BE03835-AC5D-4096-B95D-5456A79E1DE3}"/>
              </a:ext>
            </a:extLst>
          </p:cNvPr>
          <p:cNvSpPr/>
          <p:nvPr/>
        </p:nvSpPr>
        <p:spPr>
          <a:xfrm rot="5400000" flipV="1">
            <a:off x="5127779" y="1545503"/>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Notched Right 9">
            <a:extLst>
              <a:ext uri="{FF2B5EF4-FFF2-40B4-BE49-F238E27FC236}">
                <a16:creationId xmlns:a16="http://schemas.microsoft.com/office/drawing/2014/main" id="{5C956CE7-0EBE-4E69-A0A5-D256FE1882D2}"/>
              </a:ext>
            </a:extLst>
          </p:cNvPr>
          <p:cNvSpPr/>
          <p:nvPr/>
        </p:nvSpPr>
        <p:spPr>
          <a:xfrm rot="5400000" flipV="1">
            <a:off x="2633263" y="1534214"/>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Notched Right 10">
            <a:extLst>
              <a:ext uri="{FF2B5EF4-FFF2-40B4-BE49-F238E27FC236}">
                <a16:creationId xmlns:a16="http://schemas.microsoft.com/office/drawing/2014/main" id="{086C9F26-4604-4EC6-9EF7-101165598809}"/>
              </a:ext>
            </a:extLst>
          </p:cNvPr>
          <p:cNvSpPr/>
          <p:nvPr/>
        </p:nvSpPr>
        <p:spPr>
          <a:xfrm rot="5400000" flipV="1">
            <a:off x="2987824" y="1534214"/>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Notched Right 11">
            <a:extLst>
              <a:ext uri="{FF2B5EF4-FFF2-40B4-BE49-F238E27FC236}">
                <a16:creationId xmlns:a16="http://schemas.microsoft.com/office/drawing/2014/main" id="{B72FF2D6-3734-44A9-BEFB-5B5F1CF8951E}"/>
              </a:ext>
            </a:extLst>
          </p:cNvPr>
          <p:cNvSpPr/>
          <p:nvPr/>
        </p:nvSpPr>
        <p:spPr>
          <a:xfrm rot="16200000">
            <a:off x="1546011" y="4648071"/>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Notched Right 12">
            <a:extLst>
              <a:ext uri="{FF2B5EF4-FFF2-40B4-BE49-F238E27FC236}">
                <a16:creationId xmlns:a16="http://schemas.microsoft.com/office/drawing/2014/main" id="{4FFDB7C1-D6C5-41BB-AAC5-1D78C2328507}"/>
              </a:ext>
            </a:extLst>
          </p:cNvPr>
          <p:cNvSpPr/>
          <p:nvPr/>
        </p:nvSpPr>
        <p:spPr>
          <a:xfrm rot="16200000">
            <a:off x="1979712" y="4653136"/>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Notched Right 13">
            <a:extLst>
              <a:ext uri="{FF2B5EF4-FFF2-40B4-BE49-F238E27FC236}">
                <a16:creationId xmlns:a16="http://schemas.microsoft.com/office/drawing/2014/main" id="{2C294253-79D6-4BF0-BCB3-D6AC2BF090DD}"/>
              </a:ext>
            </a:extLst>
          </p:cNvPr>
          <p:cNvSpPr/>
          <p:nvPr/>
        </p:nvSpPr>
        <p:spPr>
          <a:xfrm rot="16200000">
            <a:off x="2411760" y="4653136"/>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Notched Right 14">
            <a:extLst>
              <a:ext uri="{FF2B5EF4-FFF2-40B4-BE49-F238E27FC236}">
                <a16:creationId xmlns:a16="http://schemas.microsoft.com/office/drawing/2014/main" id="{88795AAD-4CEC-443E-9CA7-2E883DD0300B}"/>
              </a:ext>
            </a:extLst>
          </p:cNvPr>
          <p:cNvSpPr/>
          <p:nvPr/>
        </p:nvSpPr>
        <p:spPr>
          <a:xfrm rot="16200000">
            <a:off x="1165046" y="4653136"/>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Notched Right 15">
            <a:extLst>
              <a:ext uri="{FF2B5EF4-FFF2-40B4-BE49-F238E27FC236}">
                <a16:creationId xmlns:a16="http://schemas.microsoft.com/office/drawing/2014/main" id="{AFF2826A-3126-465D-8F3A-E7043DE09730}"/>
              </a:ext>
            </a:extLst>
          </p:cNvPr>
          <p:cNvSpPr/>
          <p:nvPr/>
        </p:nvSpPr>
        <p:spPr>
          <a:xfrm rot="16200000">
            <a:off x="2832519" y="4653136"/>
            <a:ext cx="288032" cy="14401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llout: Line 16">
            <a:extLst>
              <a:ext uri="{FF2B5EF4-FFF2-40B4-BE49-F238E27FC236}">
                <a16:creationId xmlns:a16="http://schemas.microsoft.com/office/drawing/2014/main" id="{E8266D99-1E4B-4D34-9FD6-D31ED5A51424}"/>
              </a:ext>
            </a:extLst>
          </p:cNvPr>
          <p:cNvSpPr/>
          <p:nvPr/>
        </p:nvSpPr>
        <p:spPr>
          <a:xfrm>
            <a:off x="7020272" y="5085184"/>
            <a:ext cx="1944216" cy="720080"/>
          </a:xfrm>
          <a:prstGeom prst="borderCallout1">
            <a:avLst>
              <a:gd name="adj1" fmla="val 31292"/>
              <a:gd name="adj2" fmla="val -204"/>
              <a:gd name="adj3" fmla="val -282568"/>
              <a:gd name="adj4" fmla="val -59236"/>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Significance of the trend line?</a:t>
            </a:r>
          </a:p>
        </p:txBody>
      </p:sp>
    </p:spTree>
    <p:extLst>
      <p:ext uri="{BB962C8B-B14F-4D97-AF65-F5344CB8AC3E}">
        <p14:creationId xmlns:p14="http://schemas.microsoft.com/office/powerpoint/2010/main" val="23624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90" y="152400"/>
            <a:ext cx="7623810" cy="648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6336268"/>
            <a:ext cx="5791200" cy="369332"/>
          </a:xfrm>
          <a:prstGeom prst="rect">
            <a:avLst/>
          </a:prstGeom>
        </p:spPr>
        <p:txBody>
          <a:bodyPr wrap="square">
            <a:spAutoFit/>
          </a:bodyPr>
          <a:lstStyle/>
          <a:p>
            <a:r>
              <a:rPr lang="fr-FR" dirty="0"/>
              <a:t>H-J. </a:t>
            </a:r>
            <a:r>
              <a:rPr lang="fr-FR" dirty="0" err="1"/>
              <a:t>Ludecke</a:t>
            </a:r>
            <a:r>
              <a:rPr lang="fr-FR" dirty="0"/>
              <a:t>, A. </a:t>
            </a:r>
            <a:r>
              <a:rPr lang="fr-FR" dirty="0" err="1"/>
              <a:t>Hempelmann</a:t>
            </a:r>
            <a:r>
              <a:rPr lang="fr-FR" dirty="0"/>
              <a:t>, and C. O. Weiss (2012)</a:t>
            </a:r>
          </a:p>
        </p:txBody>
      </p:sp>
    </p:spTree>
    <p:extLst>
      <p:ext uri="{BB962C8B-B14F-4D97-AF65-F5344CB8AC3E}">
        <p14:creationId xmlns:p14="http://schemas.microsoft.com/office/powerpoint/2010/main" val="1738194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38201" y="-13263"/>
            <a:ext cx="7772399" cy="6560820"/>
            <a:chOff x="838201" y="144780"/>
            <a:chExt cx="7772399" cy="656082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44780"/>
              <a:ext cx="7623810" cy="648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6200000">
              <a:off x="4663169" y="4887682"/>
              <a:ext cx="209549"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819400" y="6336268"/>
              <a:ext cx="5791200" cy="369332"/>
            </a:xfrm>
            <a:prstGeom prst="rect">
              <a:avLst/>
            </a:prstGeom>
          </p:spPr>
          <p:txBody>
            <a:bodyPr wrap="square">
              <a:spAutoFit/>
            </a:bodyPr>
            <a:lstStyle/>
            <a:p>
              <a:r>
                <a:rPr lang="fr-FR" dirty="0"/>
                <a:t>H-J. </a:t>
              </a:r>
              <a:r>
                <a:rPr lang="fr-FR" dirty="0" err="1"/>
                <a:t>Ludecke</a:t>
              </a:r>
              <a:r>
                <a:rPr lang="fr-FR" dirty="0"/>
                <a:t>, A. </a:t>
              </a:r>
              <a:r>
                <a:rPr lang="fr-FR" dirty="0" err="1"/>
                <a:t>Hempelmann</a:t>
              </a:r>
              <a:r>
                <a:rPr lang="fr-FR" dirty="0"/>
                <a:t>, and C. O. Weiss (2012)</a:t>
              </a:r>
            </a:p>
          </p:txBody>
        </p:sp>
        <p:cxnSp>
          <p:nvCxnSpPr>
            <p:cNvPr id="8" name="Straight Arrow Connector 7"/>
            <p:cNvCxnSpPr>
              <a:cxnSpLocks/>
            </p:cNvCxnSpPr>
            <p:nvPr/>
          </p:nvCxnSpPr>
          <p:spPr>
            <a:xfrm flipV="1">
              <a:off x="4610100" y="2895600"/>
              <a:ext cx="876300" cy="9144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40830" y="2743200"/>
              <a:ext cx="1393370" cy="2667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638800" y="2057400"/>
              <a:ext cx="914400" cy="6858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505200" y="2590800"/>
              <a:ext cx="685800" cy="9144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2590800"/>
              <a:ext cx="457200" cy="1524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2286000" y="1786622"/>
              <a:ext cx="1832611" cy="613678"/>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104447" y="1676400"/>
              <a:ext cx="1182053" cy="2286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267200" y="1828800"/>
              <a:ext cx="762000" cy="762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267200" y="1790700"/>
              <a:ext cx="615044" cy="32385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237515" y="3048000"/>
              <a:ext cx="544285" cy="9906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0" name="Right Arrow 49"/>
            <p:cNvSpPr/>
            <p:nvPr/>
          </p:nvSpPr>
          <p:spPr>
            <a:xfrm rot="16200000">
              <a:off x="3971928" y="4722493"/>
              <a:ext cx="209549"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ight Arrow 50"/>
            <p:cNvSpPr/>
            <p:nvPr/>
          </p:nvSpPr>
          <p:spPr>
            <a:xfrm rot="16200000">
              <a:off x="6410327" y="4733925"/>
              <a:ext cx="209549" cy="2286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ight Arrow 51"/>
            <p:cNvSpPr/>
            <p:nvPr/>
          </p:nvSpPr>
          <p:spPr>
            <a:xfrm rot="16200000">
              <a:off x="2161635" y="4722494"/>
              <a:ext cx="209549"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7" name="Freeform 3086"/>
            <p:cNvSpPr/>
            <p:nvPr/>
          </p:nvSpPr>
          <p:spPr>
            <a:xfrm>
              <a:off x="2318657" y="2547257"/>
              <a:ext cx="3951514" cy="1621972"/>
            </a:xfrm>
            <a:custGeom>
              <a:avLst/>
              <a:gdLst>
                <a:gd name="connsiteX0" fmla="*/ 0 w 3951514"/>
                <a:gd name="connsiteY0" fmla="*/ 0 h 1621972"/>
                <a:gd name="connsiteX1" fmla="*/ 979714 w 3951514"/>
                <a:gd name="connsiteY1" fmla="*/ 1001486 h 1621972"/>
                <a:gd name="connsiteX2" fmla="*/ 2383972 w 3951514"/>
                <a:gd name="connsiteY2" fmla="*/ 1338943 h 1621972"/>
                <a:gd name="connsiteX3" fmla="*/ 3951514 w 3951514"/>
                <a:gd name="connsiteY3" fmla="*/ 1621972 h 1621972"/>
                <a:gd name="connsiteX4" fmla="*/ 3951514 w 3951514"/>
                <a:gd name="connsiteY4" fmla="*/ 1621972 h 162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514" h="1621972">
                  <a:moveTo>
                    <a:pt x="0" y="0"/>
                  </a:moveTo>
                  <a:cubicBezTo>
                    <a:pt x="291192" y="389164"/>
                    <a:pt x="582385" y="778329"/>
                    <a:pt x="979714" y="1001486"/>
                  </a:cubicBezTo>
                  <a:cubicBezTo>
                    <a:pt x="1377043" y="1224643"/>
                    <a:pt x="1888672" y="1235529"/>
                    <a:pt x="2383972" y="1338943"/>
                  </a:cubicBezTo>
                  <a:cubicBezTo>
                    <a:pt x="2879272" y="1442357"/>
                    <a:pt x="3951514" y="1621972"/>
                    <a:pt x="3951514" y="1621972"/>
                  </a:cubicBezTo>
                  <a:lnTo>
                    <a:pt x="3951514" y="1621972"/>
                  </a:lnTo>
                </a:path>
              </a:pathLst>
            </a:custGeom>
            <a:noFill/>
            <a:ln w="50800">
              <a:solidFill>
                <a:schemeClr val="bg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Straight Arrow Connector 54"/>
            <p:cNvCxnSpPr/>
            <p:nvPr/>
          </p:nvCxnSpPr>
          <p:spPr>
            <a:xfrm>
              <a:off x="4267200" y="2514600"/>
              <a:ext cx="685800" cy="762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318657" y="2514600"/>
              <a:ext cx="1948543" cy="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6286500" y="1524000"/>
              <a:ext cx="342900" cy="15240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rot="16200000">
              <a:off x="5436056" y="4733924"/>
              <a:ext cx="209549"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Left-Right Arrow 1"/>
            <p:cNvSpPr/>
            <p:nvPr/>
          </p:nvSpPr>
          <p:spPr>
            <a:xfrm>
              <a:off x="3219450" y="5035868"/>
              <a:ext cx="139065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Right Arrow 4"/>
            <p:cNvSpPr/>
            <p:nvPr/>
          </p:nvSpPr>
          <p:spPr>
            <a:xfrm>
              <a:off x="5791200" y="5057775"/>
              <a:ext cx="854531" cy="47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a:off x="4882244" y="2114550"/>
              <a:ext cx="544286" cy="476250"/>
            </a:xfrm>
            <a:prstGeom prst="straightConnector1">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9" name="Callout: Line 28">
            <a:extLst>
              <a:ext uri="{FF2B5EF4-FFF2-40B4-BE49-F238E27FC236}">
                <a16:creationId xmlns:a16="http://schemas.microsoft.com/office/drawing/2014/main" id="{DFCD5E6E-623B-48FF-94B4-405E284380D2}"/>
              </a:ext>
            </a:extLst>
          </p:cNvPr>
          <p:cNvSpPr/>
          <p:nvPr/>
        </p:nvSpPr>
        <p:spPr>
          <a:xfrm>
            <a:off x="154125" y="1168559"/>
            <a:ext cx="1351111" cy="296177"/>
          </a:xfrm>
          <a:prstGeom prst="borderCallout1">
            <a:avLst>
              <a:gd name="adj1" fmla="val 97136"/>
              <a:gd name="adj2" fmla="val 51076"/>
              <a:gd name="adj3" fmla="val 388901"/>
              <a:gd name="adj4" fmla="val 155736"/>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0" name="Callout: Line 29">
            <a:extLst>
              <a:ext uri="{FF2B5EF4-FFF2-40B4-BE49-F238E27FC236}">
                <a16:creationId xmlns:a16="http://schemas.microsoft.com/office/drawing/2014/main" id="{7E4C0503-1D21-4102-97DB-708B36A05C1F}"/>
              </a:ext>
            </a:extLst>
          </p:cNvPr>
          <p:cNvSpPr/>
          <p:nvPr/>
        </p:nvSpPr>
        <p:spPr>
          <a:xfrm>
            <a:off x="7621723" y="1556792"/>
            <a:ext cx="1368152" cy="288032"/>
          </a:xfrm>
          <a:prstGeom prst="borderCallout1">
            <a:avLst>
              <a:gd name="adj1" fmla="val 57943"/>
              <a:gd name="adj2" fmla="val -907"/>
              <a:gd name="adj3" fmla="val 375094"/>
              <a:gd name="adj4" fmla="val -148900"/>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2" name="Callout: Line 31">
            <a:extLst>
              <a:ext uri="{FF2B5EF4-FFF2-40B4-BE49-F238E27FC236}">
                <a16:creationId xmlns:a16="http://schemas.microsoft.com/office/drawing/2014/main" id="{C231214B-6AAB-47BD-BDEB-61FDAAA904F5}"/>
              </a:ext>
            </a:extLst>
          </p:cNvPr>
          <p:cNvSpPr/>
          <p:nvPr/>
        </p:nvSpPr>
        <p:spPr>
          <a:xfrm>
            <a:off x="7627366" y="2060848"/>
            <a:ext cx="1368152" cy="288032"/>
          </a:xfrm>
          <a:prstGeom prst="borderCallout1">
            <a:avLst>
              <a:gd name="adj1" fmla="val 50105"/>
              <a:gd name="adj2" fmla="val -907"/>
              <a:gd name="adj3" fmla="val 567141"/>
              <a:gd name="adj4" fmla="val -218210"/>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3" name="Callout: Line 32">
            <a:extLst>
              <a:ext uri="{FF2B5EF4-FFF2-40B4-BE49-F238E27FC236}">
                <a16:creationId xmlns:a16="http://schemas.microsoft.com/office/drawing/2014/main" id="{C9928DA8-BBDF-4C1C-800E-A46B06DC50CE}"/>
              </a:ext>
            </a:extLst>
          </p:cNvPr>
          <p:cNvSpPr/>
          <p:nvPr/>
        </p:nvSpPr>
        <p:spPr>
          <a:xfrm>
            <a:off x="7634477" y="1129479"/>
            <a:ext cx="1368152" cy="283297"/>
          </a:xfrm>
          <a:prstGeom prst="borderCallout1">
            <a:avLst>
              <a:gd name="adj1" fmla="val 57943"/>
              <a:gd name="adj2" fmla="val -3382"/>
              <a:gd name="adj3" fmla="val 181945"/>
              <a:gd name="adj4" fmla="val -245439"/>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5" name="Callout: Line 34">
            <a:extLst>
              <a:ext uri="{FF2B5EF4-FFF2-40B4-BE49-F238E27FC236}">
                <a16:creationId xmlns:a16="http://schemas.microsoft.com/office/drawing/2014/main" id="{30CD216B-E6CC-4A1A-8EAD-F54CE1889E5F}"/>
              </a:ext>
            </a:extLst>
          </p:cNvPr>
          <p:cNvSpPr/>
          <p:nvPr/>
        </p:nvSpPr>
        <p:spPr>
          <a:xfrm>
            <a:off x="7661230" y="3210366"/>
            <a:ext cx="1358592" cy="290642"/>
          </a:xfrm>
          <a:prstGeom prst="borderCallout1">
            <a:avLst>
              <a:gd name="adj1" fmla="val 57943"/>
              <a:gd name="adj2" fmla="val -4207"/>
              <a:gd name="adj3" fmla="val 244958"/>
              <a:gd name="adj4" fmla="val -106801"/>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6" name="Callout: Line 35">
            <a:extLst>
              <a:ext uri="{FF2B5EF4-FFF2-40B4-BE49-F238E27FC236}">
                <a16:creationId xmlns:a16="http://schemas.microsoft.com/office/drawing/2014/main" id="{2D88195A-8F4F-42DE-B1FE-AAA623EFDDC2}"/>
              </a:ext>
            </a:extLst>
          </p:cNvPr>
          <p:cNvSpPr/>
          <p:nvPr/>
        </p:nvSpPr>
        <p:spPr>
          <a:xfrm>
            <a:off x="124545" y="2844791"/>
            <a:ext cx="1351111" cy="296177"/>
          </a:xfrm>
          <a:prstGeom prst="borderCallout1">
            <a:avLst>
              <a:gd name="adj1" fmla="val 59939"/>
              <a:gd name="adj2" fmla="val 100508"/>
              <a:gd name="adj3" fmla="val 205947"/>
              <a:gd name="adj4" fmla="val 243465"/>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Bifurcations</a:t>
            </a:r>
          </a:p>
        </p:txBody>
      </p:sp>
      <p:sp>
        <p:nvSpPr>
          <p:cNvPr id="38" name="TextBox 37">
            <a:extLst>
              <a:ext uri="{FF2B5EF4-FFF2-40B4-BE49-F238E27FC236}">
                <a16:creationId xmlns:a16="http://schemas.microsoft.com/office/drawing/2014/main" id="{4D998637-BEB2-4A33-BB0A-155D546AC9BE}"/>
              </a:ext>
            </a:extLst>
          </p:cNvPr>
          <p:cNvSpPr txBox="1"/>
          <p:nvPr/>
        </p:nvSpPr>
        <p:spPr>
          <a:xfrm>
            <a:off x="2843808" y="334397"/>
            <a:ext cx="3853214" cy="646331"/>
          </a:xfrm>
          <a:prstGeom prst="rect">
            <a:avLst/>
          </a:prstGeom>
          <a:solidFill>
            <a:schemeClr val="accent6">
              <a:lumMod val="40000"/>
              <a:lumOff val="60000"/>
            </a:schemeClr>
          </a:solidFill>
          <a:ln>
            <a:solidFill>
              <a:schemeClr val="accent1"/>
            </a:solidFill>
          </a:ln>
        </p:spPr>
        <p:txBody>
          <a:bodyPr wrap="square" rtlCol="0">
            <a:spAutoFit/>
          </a:bodyPr>
          <a:lstStyle/>
          <a:p>
            <a:r>
              <a:rPr lang="en-GB" b="1" i="1" dirty="0"/>
              <a:t>Do strong cyclic signals (in resonance?) split in (sub-)harmonics ?</a:t>
            </a:r>
          </a:p>
        </p:txBody>
      </p:sp>
    </p:spTree>
    <p:extLst>
      <p:ext uri="{BB962C8B-B14F-4D97-AF65-F5344CB8AC3E}">
        <p14:creationId xmlns:p14="http://schemas.microsoft.com/office/powerpoint/2010/main" val="6587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3" grpId="0" animBg="1"/>
      <p:bldP spid="35" grpId="0" animBg="1"/>
      <p:bldP spid="36"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950F-483C-4A20-A419-73BD79541A2B}"/>
              </a:ext>
            </a:extLst>
          </p:cNvPr>
          <p:cNvSpPr>
            <a:spLocks noGrp="1"/>
          </p:cNvSpPr>
          <p:nvPr>
            <p:ph type="title"/>
          </p:nvPr>
        </p:nvSpPr>
        <p:spPr/>
        <p:txBody>
          <a:bodyPr>
            <a:normAutofit fontScale="90000"/>
          </a:bodyPr>
          <a:lstStyle/>
          <a:p>
            <a:r>
              <a:rPr lang="fr-BE" dirty="0"/>
              <a:t>2- </a:t>
            </a:r>
            <a:r>
              <a:rPr lang="fr-BE" dirty="0" err="1"/>
              <a:t>Understanding</a:t>
            </a:r>
            <a:r>
              <a:rPr lang="fr-BE" dirty="0"/>
              <a:t> the STRUCTURE of the </a:t>
            </a:r>
            <a:r>
              <a:rPr lang="fr-BE" dirty="0" err="1"/>
              <a:t>climate</a:t>
            </a:r>
            <a:r>
              <a:rPr lang="fr-BE" dirty="0"/>
              <a:t> system </a:t>
            </a:r>
            <a:r>
              <a:rPr lang="fr-BE" dirty="0" err="1"/>
              <a:t>before</a:t>
            </a:r>
            <a:r>
              <a:rPr lang="fr-BE" dirty="0"/>
              <a:t> </a:t>
            </a:r>
            <a:r>
              <a:rPr lang="fr-BE" dirty="0" err="1"/>
              <a:t>tackling</a:t>
            </a:r>
            <a:r>
              <a:rPr lang="fr-BE" dirty="0"/>
              <a:t> </a:t>
            </a:r>
            <a:r>
              <a:rPr lang="fr-BE" dirty="0" err="1"/>
              <a:t>its</a:t>
            </a:r>
            <a:r>
              <a:rPr lang="fr-BE" dirty="0"/>
              <a:t> </a:t>
            </a:r>
            <a:r>
              <a:rPr lang="fr-BE" dirty="0" err="1"/>
              <a:t>dynamics</a:t>
            </a:r>
            <a:endParaRPr lang="fr-BE" dirty="0"/>
          </a:p>
        </p:txBody>
      </p:sp>
      <p:sp>
        <p:nvSpPr>
          <p:cNvPr id="3" name="Text Placeholder 2">
            <a:extLst>
              <a:ext uri="{FF2B5EF4-FFF2-40B4-BE49-F238E27FC236}">
                <a16:creationId xmlns:a16="http://schemas.microsoft.com/office/drawing/2014/main" id="{155698A9-6D15-49F3-A8A8-68D77AB3EDD3}"/>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30001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E966-7243-48DD-9EC8-7A49954D594F}"/>
              </a:ext>
            </a:extLst>
          </p:cNvPr>
          <p:cNvSpPr>
            <a:spLocks noGrp="1"/>
          </p:cNvSpPr>
          <p:nvPr>
            <p:ph type="title"/>
          </p:nvPr>
        </p:nvSpPr>
        <p:spPr/>
        <p:txBody>
          <a:bodyPr>
            <a:normAutofit/>
          </a:bodyPr>
          <a:lstStyle/>
          <a:p>
            <a:r>
              <a:rPr lang="en-GB" sz="3200" i="1" dirty="0"/>
              <a:t>2.1 the ocean</a:t>
            </a:r>
          </a:p>
        </p:txBody>
      </p:sp>
      <p:sp>
        <p:nvSpPr>
          <p:cNvPr id="3" name="Text Placeholder 2">
            <a:extLst>
              <a:ext uri="{FF2B5EF4-FFF2-40B4-BE49-F238E27FC236}">
                <a16:creationId xmlns:a16="http://schemas.microsoft.com/office/drawing/2014/main" id="{05BA4103-E331-4C0E-B4F9-5E6CC3E12E8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0394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hmasson\Desktop\own files\To aca_courants océaniqu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63" y="990388"/>
            <a:ext cx="7773074" cy="487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859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209550"/>
            <a:ext cx="6924675"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401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194" y="1196752"/>
            <a:ext cx="6369166" cy="530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fr-FR" b="1" dirty="0" err="1">
                <a:solidFill>
                  <a:schemeClr val="tx2"/>
                </a:solidFill>
              </a:rPr>
              <a:t>Quantified</a:t>
            </a:r>
            <a:r>
              <a:rPr lang="fr-FR" b="1" dirty="0">
                <a:solidFill>
                  <a:schemeClr val="tx2"/>
                </a:solidFill>
              </a:rPr>
              <a:t> flows…</a:t>
            </a:r>
          </a:p>
        </p:txBody>
      </p:sp>
    </p:spTree>
    <p:extLst>
      <p:ext uri="{BB962C8B-B14F-4D97-AF65-F5344CB8AC3E}">
        <p14:creationId xmlns:p14="http://schemas.microsoft.com/office/powerpoint/2010/main" val="2627932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74" y="4941168"/>
            <a:ext cx="3308598" cy="179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hmasson\Documents\own files\Paris contre cop 22 2016121-2\time lags along conveyor be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4624"/>
            <a:ext cx="9144000" cy="533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9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1A9832-B375-4817-93CE-5D52598176BD}"/>
              </a:ext>
            </a:extLst>
          </p:cNvPr>
          <p:cNvSpPr>
            <a:spLocks noGrp="1"/>
          </p:cNvSpPr>
          <p:nvPr>
            <p:ph type="title"/>
          </p:nvPr>
        </p:nvSpPr>
        <p:spPr>
          <a:xfrm>
            <a:off x="451557" y="116632"/>
            <a:ext cx="8252176" cy="786479"/>
          </a:xfrm>
        </p:spPr>
        <p:txBody>
          <a:bodyPr>
            <a:noAutofit/>
          </a:bodyPr>
          <a:lstStyle/>
          <a:p>
            <a:r>
              <a:rPr lang="fr-BE" sz="3200" b="1" dirty="0">
                <a:solidFill>
                  <a:schemeClr val="tx2"/>
                </a:solidFill>
              </a:rPr>
              <a:t>A </a:t>
            </a:r>
            <a:r>
              <a:rPr lang="fr-BE" sz="3200" b="1" dirty="0" err="1">
                <a:solidFill>
                  <a:schemeClr val="tx2"/>
                </a:solidFill>
              </a:rPr>
              <a:t>Post-modern</a:t>
            </a:r>
            <a:r>
              <a:rPr lang="fr-BE" sz="3200" b="1" dirty="0">
                <a:solidFill>
                  <a:schemeClr val="tx2"/>
                </a:solidFill>
              </a:rPr>
              <a:t> </a:t>
            </a:r>
            <a:r>
              <a:rPr lang="fr-BE" sz="3200" b="1" dirty="0" err="1">
                <a:solidFill>
                  <a:schemeClr val="tx2"/>
                </a:solidFill>
              </a:rPr>
              <a:t>Approach</a:t>
            </a:r>
            <a:endParaRPr lang="fr-BE" sz="3200" b="1" dirty="0">
              <a:solidFill>
                <a:schemeClr val="tx2"/>
              </a:solidFill>
            </a:endParaRPr>
          </a:p>
        </p:txBody>
      </p:sp>
      <p:pic>
        <p:nvPicPr>
          <p:cNvPr id="4" name="Picture 3">
            <a:extLst>
              <a:ext uri="{FF2B5EF4-FFF2-40B4-BE49-F238E27FC236}">
                <a16:creationId xmlns:a16="http://schemas.microsoft.com/office/drawing/2014/main" id="{537BEA55-63E2-47B0-9AA7-EA786B62AAB6}"/>
              </a:ext>
            </a:extLst>
          </p:cNvPr>
          <p:cNvPicPr>
            <a:picLocks noChangeAspect="1"/>
          </p:cNvPicPr>
          <p:nvPr/>
        </p:nvPicPr>
        <p:blipFill>
          <a:blip r:embed="rId2"/>
          <a:stretch>
            <a:fillRect/>
          </a:stretch>
        </p:blipFill>
        <p:spPr>
          <a:xfrm>
            <a:off x="968930" y="903110"/>
            <a:ext cx="7412228" cy="5838257"/>
          </a:xfrm>
          <a:prstGeom prst="rect">
            <a:avLst/>
          </a:prstGeom>
        </p:spPr>
      </p:pic>
    </p:spTree>
    <p:extLst>
      <p:ext uri="{BB962C8B-B14F-4D97-AF65-F5344CB8AC3E}">
        <p14:creationId xmlns:p14="http://schemas.microsoft.com/office/powerpoint/2010/main" val="37222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E966-7243-48DD-9EC8-7A49954D594F}"/>
              </a:ext>
            </a:extLst>
          </p:cNvPr>
          <p:cNvSpPr>
            <a:spLocks noGrp="1"/>
          </p:cNvSpPr>
          <p:nvPr>
            <p:ph type="title"/>
          </p:nvPr>
        </p:nvSpPr>
        <p:spPr/>
        <p:txBody>
          <a:bodyPr>
            <a:normAutofit/>
          </a:bodyPr>
          <a:lstStyle/>
          <a:p>
            <a:r>
              <a:rPr lang="en-GB" sz="3200" i="1" dirty="0"/>
              <a:t>2.2 the ocean – atmosphere coupling</a:t>
            </a:r>
          </a:p>
        </p:txBody>
      </p:sp>
      <p:sp>
        <p:nvSpPr>
          <p:cNvPr id="3" name="Text Placeholder 2">
            <a:extLst>
              <a:ext uri="{FF2B5EF4-FFF2-40B4-BE49-F238E27FC236}">
                <a16:creationId xmlns:a16="http://schemas.microsoft.com/office/drawing/2014/main" id="{05BA4103-E331-4C0E-B4F9-5E6CC3E12E8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597155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b="1" dirty="0" err="1">
                <a:solidFill>
                  <a:schemeClr val="tx2"/>
                </a:solidFill>
              </a:rPr>
              <a:t>Ocean-Atmosphere</a:t>
            </a:r>
            <a:r>
              <a:rPr lang="fr-FR" sz="3200" b="1" dirty="0">
                <a:solidFill>
                  <a:schemeClr val="tx2"/>
                </a:solidFill>
              </a:rPr>
              <a:t> </a:t>
            </a:r>
            <a:r>
              <a:rPr lang="fr-FR" sz="3200" b="1" dirty="0" err="1">
                <a:solidFill>
                  <a:schemeClr val="tx2"/>
                </a:solidFill>
              </a:rPr>
              <a:t>Coupling</a:t>
            </a:r>
            <a:endParaRPr lang="fr-FR" sz="3200" b="1" dirty="0">
              <a:solidFill>
                <a:schemeClr val="tx2"/>
              </a:solidFill>
            </a:endParaRPr>
          </a:p>
        </p:txBody>
      </p:sp>
      <p:grpSp>
        <p:nvGrpSpPr>
          <p:cNvPr id="4" name="Group 3"/>
          <p:cNvGrpSpPr/>
          <p:nvPr/>
        </p:nvGrpSpPr>
        <p:grpSpPr>
          <a:xfrm>
            <a:off x="683568" y="1538827"/>
            <a:ext cx="7411168" cy="5202541"/>
            <a:chOff x="683568" y="1538827"/>
            <a:chExt cx="7411168" cy="520254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38827"/>
              <a:ext cx="7411168" cy="520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27784" y="6237312"/>
              <a:ext cx="1512168" cy="369332"/>
            </a:xfrm>
            <a:prstGeom prst="rect">
              <a:avLst/>
            </a:prstGeom>
            <a:noFill/>
          </p:spPr>
          <p:txBody>
            <a:bodyPr wrap="square" rtlCol="0">
              <a:spAutoFit/>
            </a:bodyPr>
            <a:lstStyle/>
            <a:p>
              <a:r>
                <a:rPr lang="fr-FR" b="1" dirty="0">
                  <a:solidFill>
                    <a:srgbClr val="FF0000"/>
                  </a:solidFill>
                </a:rPr>
                <a:t>(</a:t>
              </a:r>
              <a:r>
                <a:rPr lang="fr-FR" b="1" dirty="0" err="1">
                  <a:solidFill>
                    <a:srgbClr val="FF0000"/>
                  </a:solidFill>
                </a:rPr>
                <a:t>Westerlies</a:t>
              </a:r>
              <a:r>
                <a:rPr lang="fr-FR" b="1" dirty="0">
                  <a:solidFill>
                    <a:srgbClr val="FF0000"/>
                  </a:solidFill>
                </a:rPr>
                <a:t>)</a:t>
              </a:r>
            </a:p>
          </p:txBody>
        </p:sp>
      </p:grpSp>
    </p:spTree>
    <p:extLst>
      <p:ext uri="{BB962C8B-B14F-4D97-AF65-F5344CB8AC3E}">
        <p14:creationId xmlns:p14="http://schemas.microsoft.com/office/powerpoint/2010/main" val="810466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77" y="1412776"/>
            <a:ext cx="871994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97768"/>
            <a:ext cx="8229600" cy="1143000"/>
          </a:xfrm>
        </p:spPr>
        <p:txBody>
          <a:bodyPr>
            <a:noAutofit/>
          </a:bodyPr>
          <a:lstStyle/>
          <a:p>
            <a:r>
              <a:rPr lang="fr-FR" sz="2800" b="1" dirty="0" err="1">
                <a:solidFill>
                  <a:schemeClr val="tx2"/>
                </a:solidFill>
              </a:rPr>
              <a:t>Atmosphere-Ocean</a:t>
            </a:r>
            <a:r>
              <a:rPr lang="fr-FR" sz="2800" b="1" dirty="0">
                <a:solidFill>
                  <a:schemeClr val="tx2"/>
                </a:solidFill>
              </a:rPr>
              <a:t> </a:t>
            </a:r>
            <a:br>
              <a:rPr lang="fr-FR" sz="2800" b="1" dirty="0">
                <a:solidFill>
                  <a:schemeClr val="tx2"/>
                </a:solidFill>
              </a:rPr>
            </a:br>
            <a:r>
              <a:rPr lang="fr-FR" sz="2800" b="1" dirty="0">
                <a:solidFill>
                  <a:schemeClr val="tx2"/>
                </a:solidFill>
              </a:rPr>
              <a:t>H&amp;M Transfer </a:t>
            </a:r>
            <a:r>
              <a:rPr lang="fr-FR" sz="2800" b="1" dirty="0" err="1">
                <a:solidFill>
                  <a:schemeClr val="tx2"/>
                </a:solidFill>
              </a:rPr>
              <a:t>Mechanism</a:t>
            </a:r>
            <a:endParaRPr lang="fr-FR" sz="2800" b="1" dirty="0">
              <a:solidFill>
                <a:schemeClr val="tx2"/>
              </a:solidFill>
            </a:endParaRPr>
          </a:p>
        </p:txBody>
      </p:sp>
    </p:spTree>
    <p:extLst>
      <p:ext uri="{BB962C8B-B14F-4D97-AF65-F5344CB8AC3E}">
        <p14:creationId xmlns:p14="http://schemas.microsoft.com/office/powerpoint/2010/main" val="2578937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5422" y="248356"/>
            <a:ext cx="8201378" cy="732372"/>
          </a:xfrm>
        </p:spPr>
        <p:txBody>
          <a:bodyPr>
            <a:normAutofit/>
          </a:bodyPr>
          <a:lstStyle/>
          <a:p>
            <a:r>
              <a:rPr lang="fr-FR" sz="2800" b="1" dirty="0" err="1">
                <a:solidFill>
                  <a:schemeClr val="tx2"/>
                </a:solidFill>
              </a:rPr>
              <a:t>Some</a:t>
            </a:r>
            <a:r>
              <a:rPr lang="fr-FR" sz="2800" b="1" dirty="0">
                <a:solidFill>
                  <a:schemeClr val="tx2"/>
                </a:solidFill>
              </a:rPr>
              <a:t> more </a:t>
            </a:r>
            <a:r>
              <a:rPr lang="fr-FR" sz="2800" b="1" dirty="0" err="1">
                <a:solidFill>
                  <a:schemeClr val="tx2"/>
                </a:solidFill>
              </a:rPr>
              <a:t>Complex</a:t>
            </a:r>
            <a:r>
              <a:rPr lang="fr-FR" sz="2800" b="1" dirty="0">
                <a:solidFill>
                  <a:schemeClr val="tx2"/>
                </a:solidFill>
              </a:rPr>
              <a:t> Reality</a:t>
            </a:r>
          </a:p>
        </p:txBody>
      </p:sp>
      <p:pic>
        <p:nvPicPr>
          <p:cNvPr id="7" name="Picture 2" descr="Research project on atmosphere-ocean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618356" cy="4470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3568" y="5910371"/>
            <a:ext cx="8011619" cy="830997"/>
          </a:xfrm>
          <a:prstGeom prst="rect">
            <a:avLst/>
          </a:prstGeom>
          <a:noFill/>
        </p:spPr>
        <p:txBody>
          <a:bodyPr wrap="square" rtlCol="0">
            <a:spAutoFit/>
          </a:bodyPr>
          <a:lstStyle/>
          <a:p>
            <a:r>
              <a:rPr lang="fr-FR" sz="2400" b="1" dirty="0">
                <a:solidFill>
                  <a:prstClr val="black"/>
                </a:solidFill>
              </a:rPr>
              <a:t>A </a:t>
            </a:r>
            <a:r>
              <a:rPr lang="fr-FR" sz="2400" b="1" dirty="0" err="1">
                <a:solidFill>
                  <a:prstClr val="black"/>
                </a:solidFill>
              </a:rPr>
              <a:t>complex</a:t>
            </a:r>
            <a:r>
              <a:rPr lang="fr-FR" sz="2400" b="1" dirty="0">
                <a:solidFill>
                  <a:prstClr val="black"/>
                </a:solidFill>
              </a:rPr>
              <a:t> system </a:t>
            </a:r>
            <a:r>
              <a:rPr lang="fr-FR" sz="2400" b="1" dirty="0" err="1">
                <a:solidFill>
                  <a:prstClr val="black"/>
                </a:solidFill>
              </a:rPr>
              <a:t>with</a:t>
            </a:r>
            <a:r>
              <a:rPr lang="fr-FR" sz="2400" b="1" dirty="0">
                <a:solidFill>
                  <a:prstClr val="black"/>
                </a:solidFill>
              </a:rPr>
              <a:t> inter phase </a:t>
            </a:r>
            <a:r>
              <a:rPr lang="fr-FR" sz="2400" b="1" dirty="0" err="1">
                <a:solidFill>
                  <a:prstClr val="black"/>
                </a:solidFill>
              </a:rPr>
              <a:t>heat</a:t>
            </a:r>
            <a:r>
              <a:rPr lang="fr-FR" sz="2400" b="1" dirty="0">
                <a:solidFill>
                  <a:prstClr val="black"/>
                </a:solidFill>
              </a:rPr>
              <a:t> &amp; mass </a:t>
            </a:r>
            <a:r>
              <a:rPr lang="fr-FR" sz="2400" b="1" dirty="0" err="1">
                <a:solidFill>
                  <a:prstClr val="black"/>
                </a:solidFill>
              </a:rPr>
              <a:t>transfer</a:t>
            </a:r>
            <a:r>
              <a:rPr lang="fr-FR" sz="2400" b="1" dirty="0">
                <a:solidFill>
                  <a:prstClr val="black"/>
                </a:solidFill>
              </a:rPr>
              <a:t> </a:t>
            </a:r>
          </a:p>
          <a:p>
            <a:r>
              <a:rPr lang="fr-FR" sz="2400" b="1" dirty="0">
                <a:solidFill>
                  <a:prstClr val="black"/>
                </a:solidFill>
              </a:rPr>
              <a:t>and time </a:t>
            </a:r>
            <a:r>
              <a:rPr lang="fr-FR" sz="2400" b="1" dirty="0" err="1">
                <a:solidFill>
                  <a:prstClr val="black"/>
                </a:solidFill>
              </a:rPr>
              <a:t>delayed</a:t>
            </a:r>
            <a:r>
              <a:rPr lang="fr-FR" sz="2400" b="1" dirty="0">
                <a:solidFill>
                  <a:prstClr val="black"/>
                </a:solidFill>
              </a:rPr>
              <a:t> feedback </a:t>
            </a:r>
            <a:r>
              <a:rPr lang="fr-FR" sz="2400" b="1" dirty="0" err="1">
                <a:solidFill>
                  <a:prstClr val="black"/>
                </a:solidFill>
              </a:rPr>
              <a:t>loops</a:t>
            </a:r>
            <a:endParaRPr lang="fr-FR" sz="2400" b="1" dirty="0">
              <a:solidFill>
                <a:prstClr val="black"/>
              </a:solidFill>
            </a:endParaRPr>
          </a:p>
        </p:txBody>
      </p:sp>
    </p:spTree>
    <p:extLst>
      <p:ext uri="{BB962C8B-B14F-4D97-AF65-F5344CB8AC3E}">
        <p14:creationId xmlns:p14="http://schemas.microsoft.com/office/powerpoint/2010/main" val="92929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2800" b="1" dirty="0">
                <a:solidFill>
                  <a:schemeClr val="tx2"/>
                </a:solidFill>
              </a:rPr>
              <a:t>Walker Circulation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6051004" cy="542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088" y="1916832"/>
            <a:ext cx="2819400"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871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E966-7243-48DD-9EC8-7A49954D594F}"/>
              </a:ext>
            </a:extLst>
          </p:cNvPr>
          <p:cNvSpPr>
            <a:spLocks noGrp="1"/>
          </p:cNvSpPr>
          <p:nvPr>
            <p:ph type="title"/>
          </p:nvPr>
        </p:nvSpPr>
        <p:spPr/>
        <p:txBody>
          <a:bodyPr>
            <a:normAutofit/>
          </a:bodyPr>
          <a:lstStyle/>
          <a:p>
            <a:r>
              <a:rPr lang="en-GB" sz="3200" i="1" dirty="0"/>
              <a:t>2.3 the atmosphere</a:t>
            </a:r>
          </a:p>
        </p:txBody>
      </p:sp>
      <p:sp>
        <p:nvSpPr>
          <p:cNvPr id="3" name="Text Placeholder 2">
            <a:extLst>
              <a:ext uri="{FF2B5EF4-FFF2-40B4-BE49-F238E27FC236}">
                <a16:creationId xmlns:a16="http://schemas.microsoft.com/office/drawing/2014/main" id="{05BA4103-E331-4C0E-B4F9-5E6CC3E12E8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57857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0704"/>
          </a:xfrm>
        </p:spPr>
        <p:txBody>
          <a:bodyPr>
            <a:normAutofit/>
          </a:bodyPr>
          <a:lstStyle/>
          <a:p>
            <a:r>
              <a:rPr lang="fr-FR" sz="2800" b="1" dirty="0">
                <a:solidFill>
                  <a:schemeClr val="tx2"/>
                </a:solidFill>
              </a:rPr>
              <a:t>Hadley </a:t>
            </a:r>
            <a:r>
              <a:rPr lang="fr-FR" sz="2800" b="1" dirty="0" err="1">
                <a:solidFill>
                  <a:schemeClr val="tx2"/>
                </a:solidFill>
              </a:rPr>
              <a:t>Cells</a:t>
            </a:r>
            <a:endParaRPr lang="fr-FR" sz="2800" b="1" dirty="0">
              <a:solidFill>
                <a:schemeClr val="tx2"/>
              </a:solidFill>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312" y="4070176"/>
            <a:ext cx="240601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67944" y="4581128"/>
            <a:ext cx="5076056" cy="2308324"/>
          </a:xfrm>
          <a:prstGeom prst="rect">
            <a:avLst/>
          </a:prstGeom>
          <a:noFill/>
        </p:spPr>
        <p:txBody>
          <a:bodyPr wrap="square" rtlCol="0">
            <a:spAutoFit/>
          </a:bodyPr>
          <a:lstStyle/>
          <a:p>
            <a:r>
              <a:rPr lang="fr-FR" b="1" i="1" dirty="0">
                <a:solidFill>
                  <a:srgbClr val="FF0000"/>
                </a:solidFill>
              </a:rPr>
              <a:t>Convectif</a:t>
            </a:r>
            <a:r>
              <a:rPr lang="fr-FR" dirty="0">
                <a:solidFill>
                  <a:prstClr val="black"/>
                </a:solidFill>
              </a:rPr>
              <a:t> </a:t>
            </a:r>
            <a:r>
              <a:rPr lang="fr-FR" dirty="0" err="1">
                <a:solidFill>
                  <a:prstClr val="black"/>
                </a:solidFill>
              </a:rPr>
              <a:t>coupling</a:t>
            </a:r>
            <a:r>
              <a:rPr lang="fr-FR" dirty="0">
                <a:solidFill>
                  <a:prstClr val="black"/>
                </a:solidFill>
              </a:rPr>
              <a:t> </a:t>
            </a:r>
            <a:r>
              <a:rPr lang="fr-FR" dirty="0" err="1">
                <a:solidFill>
                  <a:prstClr val="black"/>
                </a:solidFill>
              </a:rPr>
              <a:t>between</a:t>
            </a:r>
            <a:r>
              <a:rPr lang="fr-FR" dirty="0">
                <a:solidFill>
                  <a:prstClr val="black"/>
                </a:solidFill>
              </a:rPr>
              <a:t> </a:t>
            </a:r>
            <a:r>
              <a:rPr lang="fr-FR" dirty="0" err="1">
                <a:solidFill>
                  <a:prstClr val="black"/>
                </a:solidFill>
              </a:rPr>
              <a:t>ocean-atmosphere</a:t>
            </a:r>
            <a:endParaRPr lang="fr-FR" dirty="0">
              <a:solidFill>
                <a:prstClr val="black"/>
              </a:solidFill>
            </a:endParaRPr>
          </a:p>
          <a:p>
            <a:r>
              <a:rPr lang="fr-FR" dirty="0">
                <a:solidFill>
                  <a:prstClr val="black"/>
                </a:solidFill>
              </a:rPr>
              <a:t>Origin of Trade </a:t>
            </a:r>
            <a:r>
              <a:rPr lang="fr-FR" dirty="0" err="1">
                <a:solidFill>
                  <a:prstClr val="black"/>
                </a:solidFill>
              </a:rPr>
              <a:t>Winds</a:t>
            </a:r>
            <a:r>
              <a:rPr lang="fr-FR" dirty="0">
                <a:solidFill>
                  <a:prstClr val="black"/>
                </a:solidFill>
              </a:rPr>
              <a:t> (&amp; jet </a:t>
            </a:r>
            <a:r>
              <a:rPr lang="fr-FR" dirty="0" err="1">
                <a:solidFill>
                  <a:prstClr val="black"/>
                </a:solidFill>
              </a:rPr>
              <a:t>stream</a:t>
            </a:r>
            <a:r>
              <a:rPr lang="fr-FR" dirty="0">
                <a:solidFill>
                  <a:prstClr val="black"/>
                </a:solidFill>
              </a:rPr>
              <a:t>) </a:t>
            </a:r>
          </a:p>
          <a:p>
            <a:r>
              <a:rPr lang="fr-FR" b="1" i="1" dirty="0">
                <a:solidFill>
                  <a:srgbClr val="FF0000"/>
                </a:solidFill>
              </a:rPr>
              <a:t>+ convective </a:t>
            </a:r>
            <a:r>
              <a:rPr lang="fr-FR" b="1" i="1" dirty="0" err="1">
                <a:solidFill>
                  <a:srgbClr val="FF0000"/>
                </a:solidFill>
              </a:rPr>
              <a:t>heat</a:t>
            </a:r>
            <a:r>
              <a:rPr lang="fr-FR" b="1" i="1" dirty="0">
                <a:solidFill>
                  <a:srgbClr val="FF0000"/>
                </a:solidFill>
              </a:rPr>
              <a:t> </a:t>
            </a:r>
            <a:r>
              <a:rPr lang="fr-FR" b="1" i="1" dirty="0" err="1">
                <a:solidFill>
                  <a:srgbClr val="FF0000"/>
                </a:solidFill>
              </a:rPr>
              <a:t>transfer</a:t>
            </a:r>
            <a:endParaRPr lang="fr-FR" b="1" i="1" dirty="0">
              <a:solidFill>
                <a:srgbClr val="FF0000"/>
              </a:solidFill>
            </a:endParaRPr>
          </a:p>
          <a:p>
            <a:r>
              <a:rPr lang="fr-FR" b="1" i="1" dirty="0">
                <a:solidFill>
                  <a:srgbClr val="FF0000"/>
                </a:solidFill>
              </a:rPr>
              <a:t>+ transfert matière convective mass </a:t>
            </a:r>
            <a:r>
              <a:rPr lang="fr-FR" b="1" i="1" dirty="0" err="1">
                <a:solidFill>
                  <a:srgbClr val="FF0000"/>
                </a:solidFill>
              </a:rPr>
              <a:t>transfer</a:t>
            </a:r>
            <a:r>
              <a:rPr lang="fr-FR" b="1" i="1" dirty="0">
                <a:solidFill>
                  <a:srgbClr val="FF0000"/>
                </a:solidFill>
              </a:rPr>
              <a:t> (H20 </a:t>
            </a:r>
            <a:r>
              <a:rPr lang="fr-FR" b="1" i="1" dirty="0" err="1">
                <a:solidFill>
                  <a:srgbClr val="FF0000"/>
                </a:solidFill>
              </a:rPr>
              <a:t>vapor</a:t>
            </a:r>
            <a:r>
              <a:rPr lang="fr-FR" b="1" i="1" dirty="0">
                <a:solidFill>
                  <a:srgbClr val="FF0000"/>
                </a:solidFill>
              </a:rPr>
              <a:t> &amp; CO2)</a:t>
            </a:r>
          </a:p>
          <a:p>
            <a:endParaRPr lang="fr-FR" b="1" i="1" dirty="0">
              <a:solidFill>
                <a:srgbClr val="FF0000"/>
              </a:solidFill>
            </a:endParaRPr>
          </a:p>
          <a:p>
            <a:r>
              <a:rPr lang="fr-FR" b="1" i="1" dirty="0">
                <a:solidFill>
                  <a:srgbClr val="FF0000"/>
                </a:solidFill>
              </a:rPr>
              <a:t>Couplage Océan atmosphère Inclus (</a:t>
            </a:r>
            <a:r>
              <a:rPr lang="fr-FR" b="1" i="1" u="sng" dirty="0" err="1">
                <a:solidFill>
                  <a:srgbClr val="FF0000"/>
                </a:solidFill>
              </a:rPr>
              <a:t>partly</a:t>
            </a:r>
            <a:r>
              <a:rPr lang="fr-FR" b="1" i="1" dirty="0">
                <a:solidFill>
                  <a:srgbClr val="FF0000"/>
                </a:solidFill>
              </a:rPr>
              <a:t>) </a:t>
            </a:r>
            <a:r>
              <a:rPr lang="fr-FR" b="1" i="1" dirty="0" err="1">
                <a:solidFill>
                  <a:srgbClr val="FF0000"/>
                </a:solidFill>
              </a:rPr>
              <a:t>included</a:t>
            </a:r>
            <a:r>
              <a:rPr lang="fr-FR" b="1" i="1" dirty="0">
                <a:solidFill>
                  <a:srgbClr val="FF0000"/>
                </a:solidFill>
              </a:rPr>
              <a:t> in IPCC GCM </a:t>
            </a:r>
            <a:r>
              <a:rPr lang="fr-FR" b="1" i="1" dirty="0" err="1">
                <a:solidFill>
                  <a:srgbClr val="FF0000"/>
                </a:solidFill>
              </a:rPr>
              <a:t>models</a:t>
            </a:r>
            <a:r>
              <a:rPr lang="fr-FR" b="1" i="1" dirty="0">
                <a:solidFill>
                  <a:srgbClr val="FF0000"/>
                </a:solidFill>
              </a:rPr>
              <a:t> </a:t>
            </a: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25866"/>
            <a:ext cx="4699692" cy="257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722" y="1412776"/>
            <a:ext cx="37147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7584" y="1124744"/>
            <a:ext cx="3307187" cy="338554"/>
          </a:xfrm>
          <a:prstGeom prst="rect">
            <a:avLst/>
          </a:prstGeom>
          <a:noFill/>
        </p:spPr>
        <p:txBody>
          <a:bodyPr wrap="none" rtlCol="0">
            <a:spAutoFit/>
          </a:bodyPr>
          <a:lstStyle/>
          <a:p>
            <a:r>
              <a:rPr lang="fr-FR" sz="1600" b="1" i="1" dirty="0">
                <a:solidFill>
                  <a:prstClr val="black"/>
                </a:solidFill>
              </a:rPr>
              <a:t>Surface </a:t>
            </a:r>
            <a:r>
              <a:rPr lang="fr-FR" sz="1600" b="1" i="1" dirty="0" err="1">
                <a:solidFill>
                  <a:prstClr val="black"/>
                </a:solidFill>
              </a:rPr>
              <a:t>Temperatures</a:t>
            </a:r>
            <a:r>
              <a:rPr lang="fr-FR" sz="1600" b="1" i="1" dirty="0">
                <a:solidFill>
                  <a:prstClr val="black"/>
                </a:solidFill>
              </a:rPr>
              <a:t>(source: NASA)</a:t>
            </a:r>
          </a:p>
        </p:txBody>
      </p:sp>
    </p:spTree>
    <p:extLst>
      <p:ext uri="{BB962C8B-B14F-4D97-AF65-F5344CB8AC3E}">
        <p14:creationId xmlns:p14="http://schemas.microsoft.com/office/powerpoint/2010/main" val="1213951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clip_image00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488" y="3425526"/>
            <a:ext cx="5334000" cy="31718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0" name="Picture 4" descr="clip_image00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32" y="3861048"/>
            <a:ext cx="2590800" cy="23907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9032" y="427886"/>
            <a:ext cx="8423448" cy="2308324"/>
          </a:xfrm>
          <a:prstGeom prst="rect">
            <a:avLst/>
          </a:prstGeom>
        </p:spPr>
        <p:txBody>
          <a:bodyPr wrap="square">
            <a:spAutoFit/>
          </a:bodyPr>
          <a:lstStyle/>
          <a:p>
            <a:r>
              <a:rPr lang="en-US" dirty="0">
                <a:solidFill>
                  <a:prstClr val="black"/>
                </a:solidFill>
              </a:rPr>
              <a:t>The Earth is </a:t>
            </a:r>
            <a:r>
              <a:rPr lang="en-US" b="1" dirty="0">
                <a:solidFill>
                  <a:prstClr val="black"/>
                </a:solidFill>
              </a:rPr>
              <a:t>spherical and rotates</a:t>
            </a:r>
            <a:r>
              <a:rPr lang="en-US" dirty="0">
                <a:solidFill>
                  <a:prstClr val="black"/>
                </a:solidFill>
              </a:rPr>
              <a:t>. </a:t>
            </a:r>
          </a:p>
          <a:p>
            <a:r>
              <a:rPr lang="en-US" dirty="0">
                <a:solidFill>
                  <a:prstClr val="black"/>
                </a:solidFill>
              </a:rPr>
              <a:t>Rotation around the sun creates the seasons, but the rotation around the axes creates even bigger geophysical dynamic problems. </a:t>
            </a:r>
          </a:p>
          <a:p>
            <a:r>
              <a:rPr lang="en-US" dirty="0">
                <a:solidFill>
                  <a:prstClr val="black"/>
                </a:solidFill>
              </a:rPr>
              <a:t>Because of it, a simple single cell system with heated air rising at the Equator moving to the Poles, sinking and returning to the Equator, breaks up. </a:t>
            </a:r>
          </a:p>
          <a:p>
            <a:r>
              <a:rPr lang="en-US" dirty="0">
                <a:solidFill>
                  <a:prstClr val="black"/>
                </a:solidFill>
              </a:rPr>
              <a:t>The </a:t>
            </a:r>
            <a:r>
              <a:rPr lang="en-US" b="1" i="1" u="sng" dirty="0" err="1">
                <a:solidFill>
                  <a:prstClr val="black"/>
                </a:solidFill>
              </a:rPr>
              <a:t>Coriolis</a:t>
            </a:r>
            <a:r>
              <a:rPr lang="en-US" b="1" i="1" u="sng" dirty="0">
                <a:solidFill>
                  <a:prstClr val="black"/>
                </a:solidFill>
              </a:rPr>
              <a:t> Effect </a:t>
            </a:r>
            <a:r>
              <a:rPr lang="en-US" dirty="0">
                <a:solidFill>
                  <a:prstClr val="black"/>
                </a:solidFill>
              </a:rPr>
              <a:t>is the single biggest influence on the atmosphere caused by rotation. It dictates that anything moving across the surface </a:t>
            </a:r>
            <a:r>
              <a:rPr lang="en-US" b="1" dirty="0">
                <a:solidFill>
                  <a:srgbClr val="FF0000"/>
                </a:solidFill>
              </a:rPr>
              <a:t>appears</a:t>
            </a:r>
            <a:r>
              <a:rPr lang="en-US" dirty="0">
                <a:solidFill>
                  <a:prstClr val="black"/>
                </a:solidFill>
              </a:rPr>
              <a:t> to be </a:t>
            </a:r>
            <a:r>
              <a:rPr lang="en-US" u="sng" dirty="0">
                <a:solidFill>
                  <a:prstClr val="black"/>
                </a:solidFill>
              </a:rPr>
              <a:t>deflected to the right in the Northern Hemisphere and to the left in the Southern Hemisphere</a:t>
            </a:r>
            <a:r>
              <a:rPr lang="en-US" dirty="0">
                <a:solidFill>
                  <a:prstClr val="black"/>
                </a:solidFill>
              </a:rPr>
              <a:t>. </a:t>
            </a:r>
            <a:endParaRPr lang="fr-FR" dirty="0">
              <a:solidFill>
                <a:prstClr val="black"/>
              </a:solidFill>
            </a:endParaRPr>
          </a:p>
        </p:txBody>
      </p:sp>
    </p:spTree>
    <p:extLst>
      <p:ext uri="{BB962C8B-B14F-4D97-AF65-F5344CB8AC3E}">
        <p14:creationId xmlns:p14="http://schemas.microsoft.com/office/powerpoint/2010/main" val="2336736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88032" y="5229200"/>
            <a:ext cx="860444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fontAlgn="base">
              <a:spcBef>
                <a:spcPct val="0"/>
              </a:spcBef>
              <a:spcAft>
                <a:spcPct val="0"/>
              </a:spcAft>
            </a:pPr>
            <a:r>
              <a:rPr lang="fr-FR" altLang="fr-FR" sz="1200" dirty="0" err="1">
                <a:solidFill>
                  <a:srgbClr val="1F497D"/>
                </a:solidFill>
                <a:latin typeface="Helvetica Neue"/>
                <a:cs typeface="Arial" pitchFamily="34" charset="0"/>
              </a:rPr>
              <a:t>Now</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it</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is</a:t>
            </a:r>
            <a:r>
              <a:rPr lang="fr-FR" altLang="fr-FR" sz="1200" dirty="0">
                <a:solidFill>
                  <a:srgbClr val="1F497D"/>
                </a:solidFill>
                <a:latin typeface="Helvetica Neue"/>
                <a:cs typeface="Arial" pitchFamily="34" charset="0"/>
              </a:rPr>
              <a:t> the </a:t>
            </a:r>
            <a:r>
              <a:rPr lang="fr-FR" altLang="fr-FR" sz="1200" i="1" dirty="0">
                <a:solidFill>
                  <a:srgbClr val="1F497D"/>
                </a:solidFill>
                <a:latin typeface="Helvetica Neue"/>
                <a:cs typeface="Arial" pitchFamily="34" charset="0"/>
              </a:rPr>
              <a:t>“</a:t>
            </a:r>
            <a:r>
              <a:rPr lang="fr-FR" altLang="fr-FR" sz="1200" b="1" i="1" dirty="0">
                <a:solidFill>
                  <a:srgbClr val="1F497D"/>
                </a:solidFill>
                <a:latin typeface="Helvetica Neue"/>
                <a:cs typeface="Arial" pitchFamily="34" charset="0"/>
              </a:rPr>
              <a:t>Indirect </a:t>
            </a:r>
            <a:r>
              <a:rPr lang="fr-FR" altLang="fr-FR" sz="1200" b="1" i="1" dirty="0" err="1">
                <a:solidFill>
                  <a:srgbClr val="1F497D"/>
                </a:solidFill>
                <a:latin typeface="Helvetica Neue"/>
                <a:cs typeface="Arial" pitchFamily="34" charset="0"/>
              </a:rPr>
              <a:t>Ferrell</a:t>
            </a:r>
            <a:r>
              <a:rPr lang="fr-FR" altLang="fr-FR" sz="1200" b="1" i="1" dirty="0">
                <a:solidFill>
                  <a:srgbClr val="1F497D"/>
                </a:solidFill>
                <a:latin typeface="Helvetica Neue"/>
                <a:cs typeface="Arial" pitchFamily="34" charset="0"/>
              </a:rPr>
              <a:t> </a:t>
            </a:r>
            <a:r>
              <a:rPr lang="fr-FR" altLang="fr-FR" sz="1200" b="1" i="1" dirty="0" err="1">
                <a:solidFill>
                  <a:srgbClr val="1F497D"/>
                </a:solidFill>
                <a:latin typeface="Helvetica Neue"/>
                <a:cs typeface="Arial" pitchFamily="34" charset="0"/>
              </a:rPr>
              <a:t>Cell</a:t>
            </a:r>
            <a:r>
              <a:rPr lang="fr-FR" altLang="fr-FR" sz="1200" b="1" i="1" dirty="0">
                <a:solidFill>
                  <a:srgbClr val="1F497D"/>
                </a:solidFill>
                <a:latin typeface="Helvetica Neue"/>
                <a:cs typeface="Arial" pitchFamily="34" charset="0"/>
              </a:rPr>
              <a:t>”.</a:t>
            </a:r>
            <a:r>
              <a:rPr lang="fr-FR" altLang="fr-FR" sz="1200" b="1" dirty="0">
                <a:solidFill>
                  <a:srgbClr val="1F497D"/>
                </a:solidFill>
                <a:latin typeface="Helvetica Neue"/>
                <a:cs typeface="Arial" pitchFamily="34" charset="0"/>
              </a:rPr>
              <a:t> </a:t>
            </a:r>
          </a:p>
          <a:p>
            <a:pPr fontAlgn="base">
              <a:spcBef>
                <a:spcPct val="0"/>
              </a:spcBef>
              <a:spcAft>
                <a:spcPct val="0"/>
              </a:spcAft>
            </a:pPr>
            <a:endParaRPr lang="fr-FR" altLang="fr-FR" sz="1200" dirty="0">
              <a:solidFill>
                <a:srgbClr val="1F497D"/>
              </a:solidFill>
              <a:latin typeface="Helvetica Neue"/>
              <a:cs typeface="Arial" pitchFamily="34" charset="0"/>
            </a:endParaRPr>
          </a:p>
          <a:p>
            <a:pPr fontAlgn="base">
              <a:spcBef>
                <a:spcPct val="0"/>
              </a:spcBef>
              <a:spcAft>
                <a:spcPct val="0"/>
              </a:spcAft>
            </a:pPr>
            <a:r>
              <a:rPr lang="fr-FR" altLang="fr-FR" sz="1200" dirty="0">
                <a:solidFill>
                  <a:srgbClr val="1F497D"/>
                </a:solidFill>
                <a:latin typeface="Helvetica Neue"/>
                <a:cs typeface="Arial" pitchFamily="34" charset="0"/>
              </a:rPr>
              <a:t>Notice </a:t>
            </a:r>
            <a:r>
              <a:rPr lang="fr-FR" altLang="fr-FR" sz="1200" b="1" dirty="0">
                <a:solidFill>
                  <a:srgbClr val="FF0000"/>
                </a:solidFill>
                <a:latin typeface="Helvetica Neue"/>
                <a:cs typeface="Arial" pitchFamily="34" charset="0"/>
              </a:rPr>
              <a:t>the </a:t>
            </a:r>
            <a:r>
              <a:rPr lang="fr-FR" altLang="fr-FR" sz="1200" b="1" dirty="0" err="1">
                <a:solidFill>
                  <a:srgbClr val="FF0000"/>
                </a:solidFill>
                <a:latin typeface="Helvetica Neue"/>
                <a:cs typeface="Arial" pitchFamily="34" charset="0"/>
              </a:rPr>
              <a:t>discontinuities</a:t>
            </a:r>
            <a:r>
              <a:rPr lang="fr-FR" altLang="fr-FR" sz="1200" b="1" dirty="0">
                <a:solidFill>
                  <a:srgbClr val="FF0000"/>
                </a:solidFill>
                <a:latin typeface="Helvetica Neue"/>
                <a:cs typeface="Arial" pitchFamily="34" charset="0"/>
              </a:rPr>
              <a:t> </a:t>
            </a:r>
            <a:r>
              <a:rPr lang="fr-FR" altLang="fr-FR" sz="1200" dirty="0">
                <a:solidFill>
                  <a:srgbClr val="1F497D"/>
                </a:solidFill>
                <a:latin typeface="Helvetica Neue"/>
                <a:cs typeface="Arial" pitchFamily="34" charset="0"/>
              </a:rPr>
              <a:t>in the Tropopause and the </a:t>
            </a:r>
            <a:r>
              <a:rPr lang="fr-FR" altLang="fr-FR" sz="1200" i="1" dirty="0">
                <a:solidFill>
                  <a:srgbClr val="1F497D"/>
                </a:solidFill>
                <a:latin typeface="Helvetica Neue"/>
                <a:cs typeface="Arial" pitchFamily="34" charset="0"/>
              </a:rPr>
              <a:t>“</a:t>
            </a:r>
            <a:r>
              <a:rPr lang="fr-FR" altLang="fr-FR" sz="1200" b="1" i="1" dirty="0" err="1">
                <a:solidFill>
                  <a:srgbClr val="FF0000"/>
                </a:solidFill>
                <a:latin typeface="Helvetica Neue"/>
                <a:cs typeface="Arial" pitchFamily="34" charset="0"/>
              </a:rPr>
              <a:t>Stratospheric</a:t>
            </a:r>
            <a:r>
              <a:rPr lang="fr-FR" altLang="fr-FR" sz="1200" b="1" i="1" dirty="0">
                <a:solidFill>
                  <a:srgbClr val="FF0000"/>
                </a:solidFill>
                <a:latin typeface="Helvetica Neue"/>
                <a:cs typeface="Arial" pitchFamily="34" charset="0"/>
              </a:rPr>
              <a:t> – </a:t>
            </a:r>
            <a:r>
              <a:rPr lang="fr-FR" altLang="fr-FR" sz="1200" b="1" i="1" dirty="0" err="1">
                <a:solidFill>
                  <a:srgbClr val="FF0000"/>
                </a:solidFill>
                <a:latin typeface="Helvetica Neue"/>
                <a:cs typeface="Arial" pitchFamily="34" charset="0"/>
              </a:rPr>
              <a:t>Tropospheric</a:t>
            </a:r>
            <a:r>
              <a:rPr lang="fr-FR" altLang="fr-FR" sz="1200" b="1" i="1" dirty="0">
                <a:solidFill>
                  <a:srgbClr val="FF0000"/>
                </a:solidFill>
                <a:latin typeface="Helvetica Neue"/>
                <a:cs typeface="Arial" pitchFamily="34" charset="0"/>
              </a:rPr>
              <a:t> </a:t>
            </a:r>
            <a:r>
              <a:rPr lang="fr-FR" altLang="fr-FR" sz="1200" b="1" i="1" dirty="0" err="1">
                <a:solidFill>
                  <a:srgbClr val="FF0000"/>
                </a:solidFill>
                <a:latin typeface="Helvetica Neue"/>
                <a:cs typeface="Arial" pitchFamily="34" charset="0"/>
              </a:rPr>
              <a:t>Mixing</a:t>
            </a:r>
            <a:r>
              <a:rPr lang="fr-FR" altLang="fr-FR" sz="1200" i="1" dirty="0">
                <a:solidFill>
                  <a:srgbClr val="1F497D"/>
                </a:solidFill>
                <a:latin typeface="Helvetica Neue"/>
                <a:cs typeface="Arial" pitchFamily="34" charset="0"/>
              </a:rPr>
              <a:t>”</a:t>
            </a:r>
            <a:r>
              <a:rPr lang="fr-FR" altLang="fr-FR" sz="1200" dirty="0">
                <a:solidFill>
                  <a:srgbClr val="1F497D"/>
                </a:solidFill>
                <a:latin typeface="Helvetica Neue"/>
                <a:cs typeface="Arial" pitchFamily="34" charset="0"/>
              </a:rPr>
              <a:t>. </a:t>
            </a:r>
          </a:p>
          <a:p>
            <a:pPr fontAlgn="base">
              <a:spcBef>
                <a:spcPct val="0"/>
              </a:spcBef>
              <a:spcAft>
                <a:spcPct val="0"/>
              </a:spcAft>
            </a:pPr>
            <a:r>
              <a:rPr lang="fr-FR" altLang="fr-FR" sz="1200" dirty="0">
                <a:solidFill>
                  <a:srgbClr val="1F497D"/>
                </a:solidFill>
                <a:latin typeface="Helvetica Neue"/>
                <a:cs typeface="Arial" pitchFamily="34" charset="0"/>
              </a:rPr>
              <a:t>This </a:t>
            </a:r>
            <a:r>
              <a:rPr lang="fr-FR" altLang="fr-FR" sz="1200" dirty="0" err="1">
                <a:solidFill>
                  <a:srgbClr val="1F497D"/>
                </a:solidFill>
                <a:latin typeface="Helvetica Neue"/>
                <a:cs typeface="Arial" pitchFamily="34" charset="0"/>
              </a:rPr>
              <a:t>is</a:t>
            </a:r>
            <a:r>
              <a:rPr lang="fr-FR" altLang="fr-FR" sz="1200" dirty="0">
                <a:solidFill>
                  <a:srgbClr val="1F497D"/>
                </a:solidFill>
                <a:latin typeface="Helvetica Neue"/>
                <a:cs typeface="Arial" pitchFamily="34" charset="0"/>
              </a:rPr>
              <a:t> important, </a:t>
            </a:r>
            <a:r>
              <a:rPr lang="fr-FR" altLang="fr-FR" sz="1200" dirty="0" err="1">
                <a:solidFill>
                  <a:srgbClr val="1F497D"/>
                </a:solidFill>
                <a:latin typeface="Helvetica Neue"/>
                <a:cs typeface="Arial" pitchFamily="34" charset="0"/>
              </a:rPr>
              <a:t>because</a:t>
            </a:r>
            <a:r>
              <a:rPr lang="fr-FR" altLang="fr-FR" sz="1200" dirty="0">
                <a:solidFill>
                  <a:srgbClr val="1F497D"/>
                </a:solidFill>
                <a:latin typeface="Helvetica Neue"/>
                <a:cs typeface="Arial" pitchFamily="34" charset="0"/>
              </a:rPr>
              <a:t> the IPCC </a:t>
            </a:r>
            <a:r>
              <a:rPr lang="fr-FR" altLang="fr-FR" sz="1200" dirty="0" err="1">
                <a:solidFill>
                  <a:srgbClr val="1F497D"/>
                </a:solidFill>
                <a:latin typeface="Helvetica Neue"/>
                <a:cs typeface="Arial" pitchFamily="34" charset="0"/>
              </a:rPr>
              <a:t>doesn’t</a:t>
            </a:r>
            <a:r>
              <a:rPr lang="fr-FR" altLang="fr-FR" sz="1200" dirty="0">
                <a:solidFill>
                  <a:srgbClr val="1F497D"/>
                </a:solidFill>
                <a:latin typeface="Helvetica Neue"/>
                <a:cs typeface="Arial" pitchFamily="34" charset="0"/>
              </a:rPr>
              <a:t> deal </a:t>
            </a:r>
            <a:r>
              <a:rPr lang="fr-FR" altLang="fr-FR" sz="1200" dirty="0" err="1">
                <a:solidFill>
                  <a:srgbClr val="1F497D"/>
                </a:solidFill>
                <a:latin typeface="Helvetica Neue"/>
                <a:cs typeface="Arial" pitchFamily="34" charset="0"/>
              </a:rPr>
              <a:t>with</a:t>
            </a:r>
            <a:r>
              <a:rPr lang="fr-FR" altLang="fr-FR" sz="1200" dirty="0">
                <a:solidFill>
                  <a:srgbClr val="1F497D"/>
                </a:solidFill>
                <a:latin typeface="Helvetica Neue"/>
                <a:cs typeface="Arial" pitchFamily="34" charset="0"/>
              </a:rPr>
              <a:t> the </a:t>
            </a:r>
            <a:r>
              <a:rPr lang="fr-FR" altLang="fr-FR" sz="1200" dirty="0" err="1">
                <a:solidFill>
                  <a:srgbClr val="1F497D"/>
                </a:solidFill>
                <a:latin typeface="Helvetica Neue"/>
                <a:cs typeface="Arial" pitchFamily="34" charset="0"/>
              </a:rPr>
              <a:t>critical</a:t>
            </a:r>
            <a:r>
              <a:rPr lang="fr-FR" altLang="fr-FR" sz="1200" dirty="0">
                <a:solidFill>
                  <a:srgbClr val="1F497D"/>
                </a:solidFill>
                <a:latin typeface="Helvetica Neue"/>
                <a:cs typeface="Arial" pitchFamily="34" charset="0"/>
              </a:rPr>
              <a:t> interface </a:t>
            </a:r>
            <a:r>
              <a:rPr lang="fr-FR" altLang="fr-FR" sz="1200" dirty="0" err="1">
                <a:solidFill>
                  <a:srgbClr val="1F497D"/>
                </a:solidFill>
                <a:latin typeface="Helvetica Neue"/>
                <a:cs typeface="Arial" pitchFamily="34" charset="0"/>
              </a:rPr>
              <a:t>between</a:t>
            </a:r>
            <a:r>
              <a:rPr lang="fr-FR" altLang="fr-FR" sz="1200" dirty="0">
                <a:solidFill>
                  <a:srgbClr val="1F497D"/>
                </a:solidFill>
                <a:latin typeface="Helvetica Neue"/>
                <a:cs typeface="Arial" pitchFamily="34" charset="0"/>
              </a:rPr>
              <a:t> the </a:t>
            </a:r>
            <a:r>
              <a:rPr lang="fr-FR" altLang="fr-FR" sz="1200" dirty="0" err="1">
                <a:solidFill>
                  <a:srgbClr val="1F497D"/>
                </a:solidFill>
                <a:latin typeface="Helvetica Neue"/>
                <a:cs typeface="Arial" pitchFamily="34" charset="0"/>
              </a:rPr>
              <a:t>stratosphere</a:t>
            </a:r>
            <a:r>
              <a:rPr lang="fr-FR" altLang="fr-FR" sz="1200" dirty="0">
                <a:solidFill>
                  <a:srgbClr val="1F497D"/>
                </a:solidFill>
                <a:latin typeface="Helvetica Neue"/>
                <a:cs typeface="Arial" pitchFamily="34" charset="0"/>
              </a:rPr>
              <a:t> and a major </a:t>
            </a:r>
            <a:r>
              <a:rPr lang="fr-FR" altLang="fr-FR" sz="1200" dirty="0" err="1">
                <a:solidFill>
                  <a:srgbClr val="1F497D"/>
                </a:solidFill>
                <a:latin typeface="Helvetica Neue"/>
                <a:cs typeface="Arial" pitchFamily="34" charset="0"/>
              </a:rPr>
              <a:t>mechanism</a:t>
            </a:r>
            <a:r>
              <a:rPr lang="fr-FR" altLang="fr-FR" sz="1200" dirty="0">
                <a:solidFill>
                  <a:srgbClr val="1F497D"/>
                </a:solidFill>
                <a:latin typeface="Helvetica Neue"/>
                <a:cs typeface="Arial" pitchFamily="34" charset="0"/>
              </a:rPr>
              <a:t> in </a:t>
            </a:r>
          </a:p>
          <a:p>
            <a:pPr fontAlgn="base">
              <a:spcBef>
                <a:spcPct val="0"/>
              </a:spcBef>
              <a:spcAft>
                <a:spcPct val="0"/>
              </a:spcAft>
            </a:pPr>
            <a:r>
              <a:rPr lang="fr-FR" altLang="fr-FR" sz="1200" dirty="0">
                <a:solidFill>
                  <a:srgbClr val="1F497D"/>
                </a:solidFill>
                <a:latin typeface="Helvetica Neue"/>
                <a:cs typeface="Arial" pitchFamily="34" charset="0"/>
              </a:rPr>
              <a:t>the </a:t>
            </a:r>
            <a:r>
              <a:rPr lang="fr-FR" altLang="fr-FR" sz="1200" dirty="0" err="1">
                <a:solidFill>
                  <a:srgbClr val="1F497D"/>
                </a:solidFill>
                <a:latin typeface="Helvetica Neue"/>
                <a:cs typeface="Arial" pitchFamily="34" charset="0"/>
              </a:rPr>
              <a:t>upper</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Troposphere</a:t>
            </a:r>
            <a:r>
              <a:rPr lang="fr-FR" altLang="fr-FR" sz="1200" dirty="0">
                <a:solidFill>
                  <a:srgbClr val="1F497D"/>
                </a:solidFill>
                <a:latin typeface="Helvetica Neue"/>
                <a:cs typeface="Arial" pitchFamily="34" charset="0"/>
              </a:rPr>
              <a:t> in </a:t>
            </a:r>
            <a:r>
              <a:rPr lang="fr-FR" altLang="fr-FR" sz="1200" dirty="0" err="1">
                <a:solidFill>
                  <a:srgbClr val="1F497D"/>
                </a:solidFill>
                <a:latin typeface="Helvetica Neue"/>
                <a:cs typeface="Arial" pitchFamily="34" charset="0"/>
              </a:rPr>
              <a:t>their</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models</a:t>
            </a:r>
            <a:r>
              <a:rPr lang="fr-FR" altLang="fr-FR" sz="1200" dirty="0">
                <a:solidFill>
                  <a:srgbClr val="1F497D"/>
                </a:solidFill>
                <a:latin typeface="Helvetica Neue"/>
                <a:cs typeface="Arial" pitchFamily="34" charset="0"/>
              </a:rPr>
              <a:t>.</a:t>
            </a:r>
          </a:p>
          <a:p>
            <a:pPr eaLnBrk="0" fontAlgn="base" hangingPunct="0">
              <a:spcBef>
                <a:spcPct val="0"/>
              </a:spcBef>
              <a:spcAft>
                <a:spcPct val="0"/>
              </a:spcAft>
            </a:pPr>
            <a:endParaRPr lang="fr-FR" altLang="fr-FR" sz="1200" dirty="0">
              <a:solidFill>
                <a:srgbClr val="1F497D"/>
              </a:solidFill>
              <a:latin typeface="Helvetica Neue"/>
              <a:cs typeface="Arial" pitchFamily="34" charset="0"/>
            </a:endParaRPr>
          </a:p>
          <a:p>
            <a:pPr eaLnBrk="0" fontAlgn="base" hangingPunct="0">
              <a:spcBef>
                <a:spcPct val="0"/>
              </a:spcBef>
              <a:spcAft>
                <a:spcPct val="0"/>
              </a:spcAft>
            </a:pPr>
            <a:r>
              <a:rPr lang="fr-FR" altLang="fr-FR" sz="1200" dirty="0">
                <a:solidFill>
                  <a:srgbClr val="1F497D"/>
                </a:solidFill>
                <a:latin typeface="Helvetica Neue"/>
                <a:cs typeface="Arial" pitchFamily="34" charset="0"/>
              </a:rPr>
              <a:t>Due to the </a:t>
            </a:r>
            <a:r>
              <a:rPr lang="fr-FR" altLang="fr-FR" sz="1200" dirty="0" err="1">
                <a:solidFill>
                  <a:srgbClr val="1F497D"/>
                </a:solidFill>
                <a:latin typeface="Helvetica Neue"/>
                <a:cs typeface="Arial" pitchFamily="34" charset="0"/>
              </a:rPr>
              <a:t>computational</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cost</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associated</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with</a:t>
            </a:r>
            <a:r>
              <a:rPr lang="fr-FR" altLang="fr-FR" sz="1200" dirty="0">
                <a:solidFill>
                  <a:srgbClr val="1F497D"/>
                </a:solidFill>
                <a:latin typeface="Helvetica Neue"/>
                <a:cs typeface="Arial" pitchFamily="34" charset="0"/>
              </a:rPr>
              <a:t> the </a:t>
            </a:r>
            <a:r>
              <a:rPr lang="fr-FR" altLang="fr-FR" sz="1200" dirty="0" err="1">
                <a:solidFill>
                  <a:srgbClr val="1F497D"/>
                </a:solidFill>
                <a:latin typeface="Helvetica Neue"/>
                <a:cs typeface="Arial" pitchFamily="34" charset="0"/>
              </a:rPr>
              <a:t>requirement</a:t>
            </a:r>
            <a:r>
              <a:rPr lang="fr-FR" altLang="fr-FR" sz="1200" dirty="0">
                <a:solidFill>
                  <a:srgbClr val="1F497D"/>
                </a:solidFill>
                <a:latin typeface="Helvetica Neue"/>
                <a:cs typeface="Arial" pitchFamily="34" charset="0"/>
              </a:rPr>
              <a:t> of a </a:t>
            </a:r>
            <a:r>
              <a:rPr lang="fr-FR" altLang="fr-FR" sz="1200" dirty="0" err="1">
                <a:solidFill>
                  <a:srgbClr val="1F497D"/>
                </a:solidFill>
                <a:latin typeface="Helvetica Neue"/>
                <a:cs typeface="Arial" pitchFamily="34" charset="0"/>
              </a:rPr>
              <a:t>well-resolved</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stratosphere</a:t>
            </a:r>
            <a:r>
              <a:rPr lang="fr-FR" altLang="fr-FR" sz="1200" dirty="0">
                <a:solidFill>
                  <a:srgbClr val="1F497D"/>
                </a:solidFill>
                <a:latin typeface="Helvetica Neue"/>
                <a:cs typeface="Arial" pitchFamily="34" charset="0"/>
              </a:rPr>
              <a:t>, the </a:t>
            </a:r>
            <a:r>
              <a:rPr lang="fr-FR" altLang="fr-FR" sz="1200" dirty="0" err="1">
                <a:solidFill>
                  <a:srgbClr val="1F497D"/>
                </a:solidFill>
                <a:latin typeface="Helvetica Neue"/>
                <a:cs typeface="Arial" pitchFamily="34" charset="0"/>
              </a:rPr>
              <a:t>models</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employed</a:t>
            </a:r>
            <a:r>
              <a:rPr lang="fr-FR" altLang="fr-FR" sz="1200" dirty="0">
                <a:solidFill>
                  <a:srgbClr val="1F497D"/>
                </a:solidFill>
                <a:latin typeface="Helvetica Neue"/>
                <a:cs typeface="Arial" pitchFamily="34" charset="0"/>
              </a:rPr>
              <a:t> for the </a:t>
            </a:r>
          </a:p>
          <a:p>
            <a:pPr eaLnBrk="0" fontAlgn="base" hangingPunct="0">
              <a:spcBef>
                <a:spcPct val="0"/>
              </a:spcBef>
              <a:spcAft>
                <a:spcPct val="0"/>
              </a:spcAft>
            </a:pPr>
            <a:r>
              <a:rPr lang="fr-FR" altLang="fr-FR" sz="1200" dirty="0" err="1">
                <a:solidFill>
                  <a:srgbClr val="1F497D"/>
                </a:solidFill>
                <a:latin typeface="Helvetica Neue"/>
                <a:cs typeface="Arial" pitchFamily="34" charset="0"/>
              </a:rPr>
              <a:t>current</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assessment</a:t>
            </a:r>
            <a:r>
              <a:rPr lang="fr-FR" altLang="fr-FR" sz="1200" dirty="0">
                <a:solidFill>
                  <a:srgbClr val="1F497D"/>
                </a:solidFill>
                <a:latin typeface="Helvetica Neue"/>
                <a:cs typeface="Arial" pitchFamily="34" charset="0"/>
              </a:rPr>
              <a:t> do not </a:t>
            </a:r>
            <a:r>
              <a:rPr lang="fr-FR" altLang="fr-FR" sz="1200" dirty="0" err="1">
                <a:solidFill>
                  <a:srgbClr val="1F497D"/>
                </a:solidFill>
                <a:latin typeface="Helvetica Neue"/>
                <a:cs typeface="Arial" pitchFamily="34" charset="0"/>
              </a:rPr>
              <a:t>generally</a:t>
            </a:r>
            <a:r>
              <a:rPr lang="fr-FR" altLang="fr-FR" sz="1200" dirty="0">
                <a:solidFill>
                  <a:srgbClr val="1F497D"/>
                </a:solidFill>
                <a:latin typeface="Helvetica Neue"/>
                <a:cs typeface="Arial" pitchFamily="34" charset="0"/>
              </a:rPr>
              <a:t> </a:t>
            </a:r>
            <a:r>
              <a:rPr lang="fr-FR" altLang="fr-FR" sz="1200" dirty="0" err="1">
                <a:solidFill>
                  <a:srgbClr val="1F497D"/>
                </a:solidFill>
                <a:latin typeface="Helvetica Neue"/>
                <a:cs typeface="Arial" pitchFamily="34" charset="0"/>
              </a:rPr>
              <a:t>include</a:t>
            </a:r>
            <a:r>
              <a:rPr lang="fr-FR" altLang="fr-FR" sz="1200" dirty="0">
                <a:solidFill>
                  <a:srgbClr val="1F497D"/>
                </a:solidFill>
                <a:latin typeface="Helvetica Neue"/>
                <a:cs typeface="Arial" pitchFamily="34" charset="0"/>
              </a:rPr>
              <a:t> the QBO.</a:t>
            </a:r>
            <a:endParaRPr lang="fr-FR" altLang="fr-FR" sz="2800" dirty="0">
              <a:solidFill>
                <a:srgbClr val="1F497D"/>
              </a:solidFill>
              <a:latin typeface="Arial" pitchFamily="34" charset="0"/>
              <a:cs typeface="Arial" pitchFamily="34" charset="0"/>
            </a:endParaRPr>
          </a:p>
        </p:txBody>
      </p:sp>
      <p:pic>
        <p:nvPicPr>
          <p:cNvPr id="4" name="Picture 2" descr="clip_image00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7200900" cy="42819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457200" y="116632"/>
            <a:ext cx="8229600" cy="706090"/>
          </a:xfrm>
        </p:spPr>
        <p:txBody>
          <a:bodyPr>
            <a:normAutofit/>
          </a:bodyPr>
          <a:lstStyle/>
          <a:p>
            <a:r>
              <a:rPr lang="fr-FR" sz="3200" b="1" dirty="0">
                <a:solidFill>
                  <a:schemeClr val="tx2"/>
                </a:solidFill>
              </a:rPr>
              <a:t>A more </a:t>
            </a:r>
            <a:r>
              <a:rPr lang="fr-FR" sz="3200" b="1" dirty="0" err="1">
                <a:solidFill>
                  <a:schemeClr val="tx2"/>
                </a:solidFill>
              </a:rPr>
              <a:t>Realistic</a:t>
            </a:r>
            <a:r>
              <a:rPr lang="fr-FR" sz="3200" b="1" dirty="0">
                <a:solidFill>
                  <a:schemeClr val="tx2"/>
                </a:solidFill>
              </a:rPr>
              <a:t> </a:t>
            </a:r>
            <a:r>
              <a:rPr lang="fr-FR" sz="3200" b="1" dirty="0" err="1">
                <a:solidFill>
                  <a:schemeClr val="tx2"/>
                </a:solidFill>
              </a:rPr>
              <a:t>View</a:t>
            </a:r>
            <a:endParaRPr lang="fr-FR" sz="3200" b="1" dirty="0">
              <a:solidFill>
                <a:schemeClr val="tx2"/>
              </a:solidFill>
            </a:endParaRPr>
          </a:p>
        </p:txBody>
      </p:sp>
    </p:spTree>
    <p:extLst>
      <p:ext uri="{BB962C8B-B14F-4D97-AF65-F5344CB8AC3E}">
        <p14:creationId xmlns:p14="http://schemas.microsoft.com/office/powerpoint/2010/main" val="1031700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6040" y="620688"/>
            <a:ext cx="3419474" cy="5505475"/>
          </a:xfrm>
        </p:spPr>
        <p:txBody>
          <a:bodyPr/>
          <a:lstStyle/>
          <a:p>
            <a:endParaRPr lang="fr-FR" dirty="0"/>
          </a:p>
        </p:txBody>
      </p:sp>
      <p:sp>
        <p:nvSpPr>
          <p:cNvPr id="3" name="AutoShape 2" descr="data:image/jpeg;base64,/9j/4AAQSkZJRgABAQAAAQABAAD/2wCEAAkGBhQSERQUEhQWFBQVFBYVGBgXFRgVFxYVFxQVFRYWFxcXGyYeGRkjGhcYHy8gIycpLCwsGR4xNTAqNSYrLCkBCQoKDgwOGg8PGiwkHyQsLDEvLiksLCwsKSwsLCksKiwsKiwsLCwsLCwqLCwpLCwtLCwsLCwsLCwsLCwsLCwsKf/AABEIAKoBKQMBIgACEQEDEQH/xAAbAAABBQEBAAAAAAAAAAAAAAAFAQIDBAYAB//EAEYQAAIBAgQDAwcJBgYCAgMBAAECEQADBBIhMQVBUQYTIjJSYXGBkZIUFSNCoaKx0eIzU2JjcoIHFsHS4fBD8VSDJZOyJP/EABkBAAMBAQEAAAAAAAAAAAAAAAIDBAEFAP/EAC4RAAIBAgQEBQQDAQEAAAAAAAABAgMREiExQQRRYZETInGhsTLB4fAjUoEU8f/aAAwDAQACEQMRAD8A9VaonU9Kl5+2uxNwg1Gy1FNxULmp3aoHFJkPiQu1QO46ipXtioHw4pDuOjYb3o6j3003184e8U04Nen21G3D06H3msWIJ4STv184e8U35QvnD3iozw5Oh95pp4anQ+806OIVLCSnEL5y+8U35QvnL7xUZ4anQ+8035sTofeafHEJeEkOIXzl94pDiF85feKiPDLfQ+8008Lt9D7zTo3EuxKcSvnL7xSHEr5y+8VCeF2+h95pDwq30PvNPiKlYlOJXzl94pDiU85fiFQnhVvofeaaeE2+h95p0RMiY4pPOX4hTTik85fiFQnhNvofeaaeEW+h95p8bCZE/wAqTzl+IUhxSecvxCoPmi30PxGkPB7fQ/EaZkLzJzik89fiFJ8qTz1+IfnUHzPb6H4jSfM9vofiNC7BZk/ypPPX4h+dd8rTz1+IfnVf5nt9D8Rrvma30PxGhdjcyf5Wnnr8Q/Ok+VJ56/EPzqD5mtdD8RpPma10PxGhyNLHytPPX4h+dJ8rTz1+IfnVf5mtdD8RrvmW10PxGgdgif5Wnnr8Q/OkOLTz1+IfnUHzLa6H4jSHgtrofiNCzSx8rTz1+IfnSfK089fiH51X+ZbXQ/EaT5ltdD8RoQiwcWnnr8Q/Ok+Vp56/EPzqv8yWuh+I0h4La6H4jQml1LgIkEEegz+FLQ7gP7L+4/gKI0Jp6Dz9tNxe9O5+2m4veo3oWLUqtULVM1QtSWPRC9RPUr1E9JY1EdIaWkNajZCU2nU005CWIabTjTadEUxppDSmkNNiKY00hpTSGnRFMaaQ0poZxLidy3dtolo3AyO7QYICFBpyJ8W3OI505CmPxHGbKXO7ZwHkALDSScsRA1nMvv8AQajHHrByQ852ZF8LQWVlQyY08TqJMA5hEzQSzjrN68ly8iq0SLi3GyzaS3dVVkCXBvuCOtv0QtPh7Wi2GAwvdy5kZrg7ls2HVWEgQWVbRJjXUfWJJpi2jRp2kw7DMLoIyhvJbYrcYcultzG+npEyWuNWXKhHzFtsqs3JTJgaL411MDWsxeS1bFxRhwoRmtszXLgUsLeIjUAnxWykHzrwG6iXIFLtlwwQpftsMz3Fk3MQoMhdDluKrRsIMb6niYFjZGkoLc45dQ2xcs5O8ulVzFh9FnyLf2PgO06asvKTRqvXueErq6urGaJSGlpDWGnV1dXUJolIaWkNCaJXGurjQhCGmmnGmmhNB3Af2X9x/AURodwH9l/cfwFEaE09B5+2m4venc/bTcXvUb0LFqVWqFqmaq9+4FBZiAAJJJgADcknakvMcmlmyN6GcV41Zw4+luBSdl3Y+pRqax/ab/EZiTbwmg2N0jU/0A7D0nX0DeqPYfhIv3GvXCWZTuTMHfMxb/WqqfB3zmQ1eOt9Hc21nHX7ql7VjJbALd5eOXQCSQiyTp6alwmCuXSo+VoC2wt2TBMBiAzqdQCJ10kTvR7DYqzlylg0iDzBGxGukVDjeM4VTOQXGMeSmYkjQeLQabb1bChBZKJFPiJyzcvf9XsBfm1WGmLcnIbkgfUDFC3kRAYEeyqJwTLEYtiSwC5rUhi2wGVVJ9m1P4725s4aALNlWbw5CDm7tvKzZR4AZ2Mz6as2u19hrLMlle+8BUFQVJGgIcHUBZjanSjCKeTEwbm0k0r7vJdwcuOvrzW4JUSuZTLzlBW4Jkx5wqxa42JyupVukQfYp3/tLVG3Fi13MML4UUG4sDwwDlIPQDUaUYXApctDMoKuM2o5HXTpSbUqn0r7FU1xHD2cms+ql936+hDbvKwlSCPR16HoacayPFcd8mxGUElcoMgy67iCTow08lvYRRrh3G1uQGIk+Sw8l/QJ1Vv4TS5UXHQOnxKnlLJhI0hpaDcf7S28KIPjuESEB26Fz9Ufaftr0VcZOSirsK3HABJIAGpJIAA9JOgofY40LrFcMj3yNyoyoPW7f6A15/e4ldxl5Fuv4SwAUaIvqXr6TJ9NetcCw9nC28rMEUDY6e0gf60+1lcjdRydluDsHau3sv0tq3ngCFuXCSWyhZIyzJ2iY121qyvCVJg4tmP0mi2wP2U95snLX18pmjY4jgygeEIygL4dcqkFQABMAgeqKH4vtPYtgullEVf/ACXF7sDTLpGpJGkaE0xJS0uJlLDlJr3BGJ4aFOYYtwu3kBhuBAJt6+Up0OzA7Gq161dQmLqPHJkuW28s2+Ur5QK7b0/gnb3DXWIewmUeAFE+oNFBRtQIA67DTStFicRYxM5Laxzbw82Larv5RJ9ZNF5eoLv0Mxxbi47+yPEDbwi2m8JYLeVmkHaVGYa6A+ioMBj2L927MzgeJiAA0gMIM6kAwdBsPTNnhuHJxZJEmWkbyNIJ9eulUuM4HuhdujQ+Dyho8BVgr16Hf1UiCv5joVqnhKVKNmrxez25r1DFdQHhfHs2mp6qTLDqUP1x6DqPTvRy1dDAFTIPOmsnjNMWoMZjbdpc1x1QHaTqf6QNW9grO8d7ZBCUw8MdjcOqj+gfW9Z06A71T7H8N+VX2uXmLlYJLGfUSSdqEF1ORsMAt2+Js2WyefdPdr7FEk/ZVjB8ONzL/wD6bYzQAEssdS2ULLg+KTtvGu2taXA4uyqgZs0aej7fypmM4rhF3RWIUKAqZiApBVZ2ABA56RXktnf/AAFyyvfuBDwZCSvyli30myD/AMU59k5R7eU0Pu8NyAn5UYnQm0rDcCJCAnyl2OzA7GrPHe29rDAMLVq25jKrL9IZGUmFHhGXmascF7W4S6njsqPCFAyKUKjQBWEaCAIIGw6UeFLW/cXivmrdgLc71Jko4XfKHQjxm3qrg/XGXca0pxkHK4KnofCT6pOU+xifRWpNm3dfO1tVB6ZXzAsW1G25J33JpbvCgVaQHDT6YB5QaFqOwSnNbmcS4Dsdt+o9Y3FcaE8fvDDXlVZKldp8SQY8LdP4TI05b1YwvEwwEkEHQNsJ81h9VvRseRNKlC2g+FZPJjOA/sv7j+AojQ7gP7L+4/gKI0kpPQeftpuL3p3P203F71G9CxalO9cCgliAAJJOgAGpJPSvJu2Xa04pjbtkiwp0GxuEfWb0dB7d9jP+JHabX5LbOgg3SOZ3W3+BPs9NYRrgtqHIzMxi2pE5iNCzDmoOkfWOmwaqqFLD5nqQ8RWxvCtPn9/Iy4FtgNc1JEqgMMw5Mx+qn2nlp4hNwPieMN3Nh7ZddjbVD3QHs2P8RM9SaKcO7MrIuXybzkkuCfAjRJDkeUfTIGhEGKPvxchQtuQo8ICLJ2OgVRppyFWxg3noStJa5smw9xiPpx8nJ3Uurkz07uSB/UBSYjHEkW7UjUANJBGsaaaevf1VVt9msXdXMXXD5pndrgBMawdzOuvOufspj0ChbqN3TZQ+dgVkBSDn0jWIE17/AKVHJJsD/mUnfQkwH+Gy3HDXlZLbMfEWuB3PJhmkkE7k+6jWH7A2MOSVe8oB2JVkb0ZXMz6QworwrhzIltbjy6jVjOp36zp76n4l2cW+8vdLCdULaE5SobLHh09ImlSqy1ikWQoweU9P3qjIW8QFuu9sXAGUJbUASxMr5MnMJFR2O2Rw9oWURswnMbnkgk6wo1I6bD11rOH8Hw+GEugueL/yAMVjQBSY1Hm79afxjh2Bv2ofKG1KNbCoQSfJlfKHOCNOtLp3jnP9uN4hKosNLTLJ9FZe3u3zPNMZhheLXUJLHxMrGT6SDzH4fbVTCXyhIiVPlKdJj8GHI8vVIJJbaK6qrMr5oWdQWBgrmGzeggb7wRL8dhkQd84gDRk2l/qoOgMa9AG9FV9TlSTWTLeK7UNZsgAh7jCbbHcIfrOvncgOcTqIzY0oXLOzfxO7E6TzJ3JJ2AknlUxc3XZmO8szRoqiNYHIaAKPQByq+3CFJUXs2QaraBgTsTcceVcnQhYyxlB0pVuQ9XerAtvGFmy4fMgGrOBN0j0R5M6AKupmCTWjw+MvXGVcRbcKNWBKgqZhQ66EmBmMDmK03BOFIbmGVgLdn6R4UhZCCPXObSdyQdaIvwG1ZxN8X4DtcV7ZKkWjZIhzDaHLOxJMikYo+J53kn9t/wB2OlCm40f415pLXfW2W+i21u9kDbFwCBZDXrhHkoGEAeiJj1VVxPYzFYpe8ew7qJgFioGknIhYb9QNeprYWsDNnJhrgS4UW4UKnxrqwXMZBJmYAggjkaJdku0F12NjEA94smSAp0jwsAB/2KtlVyyS/wBOTCglLNu549f4BbttojI676ujKeYgsftHsrUcNxVtbasW8QHiKzKbD6QQDB84CKOf4kXLbXlUIM6gF2iCQfJXoRGv/TWHvW4MrIjaYJ/CmR88VbIXUjZtPM193j1uwhdgXOUsMhUkxqZOw0k+w1muK9oBjADc/ZljkK6MjACQ4nVoI19OnSoMOxNwsQMpDZwoAWCIaV2EzsNJOg5UO4fhB3txF8lkkrzDIZDL7Mw9TGlZJ2eocY+UZd4c6uoXxSRkK8zOhB9f/RFdxXi5ym0jaH9qy6C4w6csvWPKOu0CrHFMV3Nvu1PiuCT/AAIRBjoX2/pHpEA84RO8YZtcqL576b/wiRPWQOcgJM9FbsY4W2oa5JkSqAwzjqT9VPTueXMivh+0l63cDoQANAkRbg7jLO/8U5vTRLDdnGdy2JchifEqwXnox8lOkAGNoEV6J2W7J290sqgA0cqGZjsFDvMSdJ5dKBu2uRRGnfXUzfCe1K3yAyXLU7tBZNeeYCR7RVviXFSBksNlHnkFj/apgT6TPq50ZPZs5Q998znvJTMT3YTXNIzSIVhy5emr1/BthbYa1bsuqmLrSHaSBlV4IIWTMDfY6VQqiStr7E7oJvEebv2czEXLhutmYEuw0aTGrEGem9ELnD7VnFYlrNwLZW+4ChlNtbebwzO4byQRtvrtXrXDeMDFYZ8qgOEIKfVzQYj+GfdXk+IsKvf24OZu7BPlLnUy3pjl66QpYpWSsWKEYwxSs9rPLVPP/HY1WDxqCAp7skBspcagiQV1g+yp8T2sVW7u2SHCnXdZAJIXmT6NBvryOJU5QFYZ0E+GSBJESPNPPbkJB2qzwpQzEsSWQEqI8RBBUmZggSJGu/rhsozeXPT/AMJaEafiK+l8185l7iwW/wAN791UXzj+6NwgBiosnwk8l5xoKztkvaeI9DA7MJ2I/wCkGjmJ7tOGjDd5mb5w70eEgKhQplLSR4XJSZ3AFMuYAusHy1iP4gOXrHL3dKCLCrU3C11kXOBfsj/WfwFEKH8C/ZH+s/gKIVKWnoPP20O7T8VGGs3LzfUSQOrHRR7SQKI8/bXnn+M3E8qWbIPlk3G9S6L9rfZSKccUrDq08Ebo81S6bt0s7blnuNvA1Z290wOsCrHAcSl3FZrmVPARazNlVGEC2snSYmCdM3iNULz5bB63Wy/2JldvexT4TVvs1hZc3D9Tb+szB9gBPrAropNySRzYtLzHoWEwfdWtViVaDJZWuSmVQykhgq5iToCWXoaK8PTVslsQF0yKFJOUZmJbTVs2p5cprD4ZGzZluMrQYC3ChnWBIII5bHrUnE1vXEym9edTdC63LjAhtSpRjDBXAihniautAk0nZmvxXa7D2y2ty+VILizDIGAVRnuOQvlCIWQJ9FNwHbjCEEXhcsurklZN1cwZWkldCZXmOvU1mOG23tZ7SuqZWJnJmd8uwA1A0ggQfXU+O4PdvgXHUsAPKVQmhggkbtHpPWKklNRXUrhTlLRZGsxHE5DCwXzMAFe4AMsyzMB18R8RG+pBjUHdwZRc6s3iksZaSx8rNMksTqSTS8LV1VVC5is5XLAAKwPU5tNoH2UQv5yIaGjkNyNp039lJqyu8iqjGyzWZX4Ul1lIZm7tyqKWU+UGDZlY7aSJ/i0qvxbAmx4lZlB1zSIJ/DN69dqfiMbiLSZUyIpbOUZc0mYCmSfX7Z1qjc7VBZD95bbUQAcvqBTlvuKONVRAnC/QwnEuLXrl8pmuXA0hlt5o/qCDpz5b8jV/j/EHPd2nILWkGcgzmuEaknmQuUesN1qfiPEjfvqGYshY3LhOYZgilnBk6jIsagbaUIsXc903LmoGa6/piWK/3NC/3VZSqY422OZWVpBThCfSd0D9Iqd7HhlrundoMxALIrFwu5frkFaDhODdQQ9plEzFwNmkDVtYyn1a159hbRvXPEZZ2lj6zLH8TXonCTclAjMERlAXxMokqD4fJEIJJ32HOjx4Yub0RqV7QWpq14fmyZHa01sKbeoOQgZdQBqSZJ9Z6mqvFsfiLytaxSqTnDo4A0G0W42GnPXWjuRWOm6xPX/ken1j1lMNbUgBlDazqAfdNSpQlLE87+/qi51alOPhp2to916PVADg1lktqLAYuVOaUQ2Qnk+JzBzQJjUejWpbXZa4txT3mV5zAqJg+skanXT0GrfEuP2raZrp+jdRkACkZ1LyyqWXMsANrp5MGh3FO1rtku2rByjycwzXCrRqqg5U8ObUmdhoN3qb2JWo7icQ4b8oKXLl0lnhV8CAsM3hJCHmGmeg1iKDX+zBPkXAwzZRoRLHkJ39gokeO3CAxVToIlcjJGmhXpLD2mDTX4paIEs9uNhFxwN9RlVhPi330HICnRlNCZKEjPY/A90MnUBidJO4B02GhgfnQ3A4UxcvNIywJ2Hdp4rzTMyPAojcvHIwX4rj7RIIL3DJJ8DKNDIEuFOpY7DTX0VmOM49u6uMx1uFLUDQBFJuFVUaBQQug848ySWyTccT1E3UZWA9zENiLxJgF2k9FH+1VHuWn2MRLd8Bop7uwDuCupcjzhmDf1uDyiqmfLZuNzaLQ9TS1w/CoX/7KvcEe2wtglsyBxAG5Ll8+bYQum0yBHon1dh9NLXkaPhNjMqi5OYaZhug2g75iPs2nkPS+CYZhJIU2wwyqVhgEEIZJOoWN+nIkzh+CY8FwDZt6yqlPAQwUsPDOUqIXkDqNa9H4cR3bZdCBPq0pVWScsPL5KKalbFzKHGe0pUv3dvMlrKLrnSM+igc9Sd/w3qtbwt63aBRc7XwDmBfOrN4peSQRr6BvIM1Qk3eH382rFcIGb6zfSoSSeZ1OtbLD5LdlBsqqoHPYaQNSTQ4klkgpQam03oYDhvELmGclOejK0wfWOooVxA53d8oXMxaBsCTJifTW74pwhL7BrYCFpOZvDnga5UiT1zUGx/ZpVkd5BVM5JAiBJOgJbl09U1TGa1epLKnK1jFX7VRXLptANrm0YAHLA5EkayRyEaHflWmudnsvidhAUuVgg5Rl1POPEu078tYp9qMLbm3aAHeFjncDZZ1OkAgGdxICEGI1dijKyeYtRlHMxmIt4q7hzkRBa8kTCOy955FtS3iUMDqBPhOuhFbHg2ZrFtrg8eSG6hhI1/igCfTNC/nVXW5aZBDuvdTEW1UhUU89EAGm+vU1p71tEClAFD+UB5xkh/aZBPpHSprqm/Datf9/fQrletHHivZJfOX+fcF8B/Zf3H8BRGh3Af2X9x/AURqcYeg8/bXkv8Aixba5xDKCAEw6HUwPKcnX2ivWuftry7/ABEX/wDI3TpPya2ANZOrbEerbnS6H1BcT9J59i7Ga5YtzAFtSf7y10n15WHurVdkOCG4oVdVlmY7aZii+3wHSgSIPlI691aA6fsLY1677V6P/hmk4ZpjMHE85CknlvqTVNSbhGTWpNw9NTlFPTX7h08ItC0VAA5AgRB2MVSw/ZZ2zAsIjwka5vtBFF0wsHNJPMCTrPUHbXpyFS4XEBlYW+THXq2jNpy1rn060qaaTOtVoQqNNoB3uFG3o+VVAJDydG1A8ManUnWiOFw4ZACfDAQRA22iNNPRU/FVlIjnM9Pz1igGCvZLoJJjyY5Bs3IbDWfdWylKrHE9gYQjRlhS1LHEeFd2Qw2P1o59CBpPOd96qd/lckMPRpGh3Enl7K04YFIIBBHsj/1We7RrbW3Jy59kA0hZ3gdNd+ZoqWCTUbO5lXHBOV1YpX+NoHBY+EHpoNPKJiSR/rWL4vxYl2iDJOu/qPuq5ir9A8UVDAkaSJ9B5H/voqutwiisUSCHGSm8MhuFOZbrbkW8q/3vbQ/dYiquKsG3augkEs1u3IMiCWuHX12199XcAAc4Ggm3yJ/8gOw13il4kASs7HETo3LIkHMeXi3pqioxSXIkbcpO/P4IuEYIJdeDOVQNo1bce4GvXOF4UWcPaAUkkqdOZcTv6oPsFeX4UQ90ncsm3TIx2BMeqvU+HYlWw6+IBrdq2I3HhVsreuAJ5a0ri1/DH1ZZwb/ll6FfFsVeAxDEiB1KkMAQN1kDSq3Fe0d9VyiLREjMBmYxHk5pA9cT6RQjG8S+kJJ0Vcw1gyYgT9tDGvNceNdToB9ulc+nKSyQ+vOEi9guHPirs3nuMqg+NmZmOs5QXJiSSdNK0WF4etpYUk8tSTAnRVBOg291QYJ8qAc419fOpLmJrqU6WFdTnSncjxJoVimqzicTQrFYiqoiZFTFPQjitkuLSggeG5cMmBq2Tf8A+se+reKvVEhllOn7AgDXWb1zYj0+/bnRVX5QIrzICYixIw9uYDZ3P9z5PwtVc4HYALxrqEBiJ11/AUqoO+szys6dJzXd+u5051LwtYBnc3GmNfN2jfekU1eY5u0D0/A4G3ZFpSJOx01J8ppO/M6j0Udw6MbLoGKvqMywDIO4/H0g0JxWIBQ3ARoT4Z1QlVzT1399C+HdpWV3zMQFyrO4AkxIUTp11O1cqlK0nc7NZLCrEd+7fsobRWLbET4VBbuyGQzvJbSOgEyZr0Cy82QxWSE0QDNJjY9Z0EbdZoBc7UYZgFZgXA8y60H/APXUNztUzKBbGQRvz/4qxJybZLOqrJWtb3zbzL3EeOC2XVD3j94xBDZlVddLjleWYwikkGNQNgGO4y7MSMqyQSAimY2zZgZiob2Jnc0PxF+nwgSzqX0JcRxiQ+ZAS+4DsixmzAQcx09fIdBQPiHE2YMAEQMZbKCWbXN4ndiYnUhcoPOdKfib1CcTdqqEETymys90hgRuCCPWDNegOg7vJ/DH/fUQDXmmJuVvLfFFe2rg6Msj3a+2an42H0yX7oWcA0sSYzgX7L+4/gKI0O4F+y/uP4CiNRjj0Hn7a807fWiOJzqM2HSIMbMwO++x0/8AY9L5+2sL/iZhYvWbvTwHWNDPORHPnzpdD6guK+g86uLF+0dfFbUbwZCm0d+cpzopwzjBwly2Z8JV7ZgmJW4xG/8ACwqnxBAcrAyLd2CRqcrnMD6YZX+IdabdC3bb6eSQ49UBWjUx9UxJ0BqyVPxE48yGnV8PzLY9N4J2tsMC5PIAzqQANAB1mavvxuxmGVhvOhGpIjWvErpa2MyHTSfRVYcWuBswMGuXVpypPBM6UOMjJYke28V46iqWB2G0jWfxish/mBLrHLI6j07mIrENxp7hGdjO2+kU/CWbls5o3Ohkc5k16m3F3QVSoqmVsj0S32lcIEVZZdjMyNtRQDHY0lmLeUSZ9fSpLXF8mpeQF1ECZ5TQDEYySSTqda6PCJZtKxHxjeSbuS4jE0LxN6kv4mh96/V5z7BTg7y10c+7DD+y7ab/APkGiXG0OWdfDdQ7zoyNsRym3uKz3AcSBibeYwrk2z6BcU259mafZWqxlvNbZCfH3e0yc1vx9TB8NwR/ENKRNLYJO2pXKwz6zmyN6dmWenTatP2Y4lpdRog2tOWqaispYvBiAJJyZZPWARzP1uek9KlwmKKkEUUqXjUHFahRq+FVU9g5euKzHTTMYkcgTE1LYhXkcxHq1nTpQtsQDqukn3VKuLiNYoYxg8oxs1bawLlK929Q38rqK5jKFHGVBcxlN1ML9/F0MxGKqvexdUb+Jokjw/EYirvDjPdMPNuW9wNQ+fn6HGn/ALrP38RRTs7iMyOvO3cS5vHhf6N9ZHMW+fOhnnExZNMfdSHsHXZ7ZMwZDuefP6Qb+2lRMmYdLjdfrBSN/VU+NQENBnJcW5I1MEhLkHnrkNQm4HzlfQfh00EmBlnSTtS6eU0G84tGt4NxBXsXQ2kMrewwp9esGqeAxSq+YqCdTzkmNtDz2PrNA8DjMp12OhHoqyLsRBn8qS6EKc5Ylraw515ThG22obt4sd4WgHY7RvuCRvrOtTHF7n00FTFx+FKcXTo01HIU5uQTu4uqN/FVTuYuqd7FU+MAWybEYihmIv0l7EVQvX6ojEBiX7tS4fipCqh+qdPa0/60Ou3Kn4RgmvX7dtd2cD2TJPsE16pTjONpBQbi8j0vgf7M/wBbfgKIUO4Efov7z+AojXCOmegneq/FMBZvrluqHHQyOh5R0FTtUL1JdrQswqWoFbslhACBZWGEHV9RIPndQD7KrjsphV8myo0I3bYiDu3Q0dagvFcYykgZlkEDQeI7nLrvE/hzmhUpyeUn3PYKcVfCuxQu9jsKRHcLH9Tf7qpP2Hwv/wAdfib/AHUXxXGVTJne3bLZYDyx8bFU1UxqR+NVLvaFApc3beURLC3dIGZc4EjScviI3A1IFT1Mc3eTbHxjTjpFdkDT2Iw/KwPib/dUn+XFAAFrQbDMTHvar/zyv7y3+1FnyLkG6xKhAZhjII0kCNYpnz8mh7xIPeEHu7sEW47xp2yCR4tvTQKEubG4oLSK7Av/AClbknuRr/Ef91Nbsjb/AHI+I/7qL/PC933neWwmYJJS4CHJAClScwOo3GxnbWq+M41GXLctz3gUxbutu9y1EKCdbltlEcxv1fDGslJ9xMnB54F2QLbsZa/cD4j/ALqjbsPZ/cD4j/urQtx+wIm6omI3jUXGHLpac/2+kSuF4xZutlt3AzQGgTMFEcHUaeF1Pt609Of9n3FNQ/quxmj2Fs//ABx8R/3Vdbghz5+78U5pnnMzvWjNIabFy5vuKlGH9V2MqvZgDa1H936q5uzmpPd6kzv/AM1qDVDH8SW0QGdVkAgFXZjLBdAm+p6fhT4yktGxMoxeqXYDDgBG1v7f+aQ8CP7v7R+dFDxdYY51hHFs/RXZzkwEA3ZpjRZ3pjcbQHKbigh+71t3R49NJOnMa7eIa6iWqTvd6inGOlgYeAt+7+3/AJpjdnz+7+9/zRa3xdWyRcTxllWUcZiq5midwBz29NLguJi9PdXLbwqMYV9A4JQ6nmBMU6NRiXBcgIezh/d/e/VUbdl/5X3v1VpLou5lylIk5tDt6Nd6smmY+gGFGPPZFf3P3v1U7D9mO7JKWspKlT4t1MSNW9A91a00lY5G4UZheCOJhNwQdRsRBG/Q01OAsNrce0fnWorif+kx9poHILCjKDs8w/8AH94fnTxwRx9T7R+daO5egqJGs7GSdQABHTfluDzFVfnqz4fH5RgHK0HVVkGIyyyjN5Mka0LqYlmaoJbAU8FfzPtH50nzLc8z7R+dHfna1KDOPpPJ0MHxBBrECWIAmJJ0ptjjNlygV5NzVPCwzCCQRIG4Vo6wYmKzG0bgXIBHgb+Z9o/OmHs+37v7w/Oj1vjlhjAuAnwjn9YoBy0nvE+IU1OO2GClbkhtiFcjyM+pCwPDrrGk9DWeJLmbgXIAHs0f3X3v1Uw9lf5X3v1VpbHFrTsqq0s4zKCrLI8UHxAb5GIncKTtSYbi1q42VHDNAMCZgqHB22ykH20PiS5sLBHkZg9kf5P3v1VY4fwJ7D95at5HAIkEEgEQfKJ5VqjTaF1J82bhjyKXCMOyW4YQcxPLaB0q7XV1KDPQGqF6maoXqJlqImqtdsqdSAdCNROh3FWWqFqUxyMd2s7rvSjWhdZsOYHelSSO9tW7YVQckm+0OYEnSSoFCLuOs3Vy9wSjlrwttdYGSuKTvLdvLoALZZjICl1I1GvobVC9DjsjcF2YXh7WryPdNhgFxCMua4wJvX79tg+iiIVkfWYDletV0ey2HvXmsspUFCHvEFvlIzXCDlkt3TI8IMzTABO+/pprVM84GD4nxK14rTWS6p8ovEm8wZnU4i2HOkyTagE6KLixyBnwuPRLsd1s9m5nN5iocvbICmCDbQYtngHQyeYNbSm01SFuJleCcJw+JtEm06hbhVVd3zBQtprZIaCPAE8OwlhJkkl8HwKzafOiw2TJMk+GQY1/pHsEUSNNpiYFrDTSGlNIaZEWxprLcfKG9clM7W7Vu6JunUqxQW8oUhB9LPiHiLgjydNSaSnIVIx2O4kD3lhrQhsQFJ70qtx3e8XMsoOTPacCNfCuxiocTxe0SXayQbd43FdnYLmctfDghSZZLFsBRr48m0ztTSU1IUzE4qzbtAjuC4td5bTLdbMFWxnYnwiJa6lsnU89comTC8XTDh+5sCGvXEOW4W/ZuUViIOUNcuoI5B52ArYGkNNSFNgNu0P0bPlTTEdyPHIiRDAgeMwQcqSdeqkCA9rIzEoAoaJz6r+38D+GFuHuRCSf2ijpOhrjTLPmAAMT2juWwxazOUkQjEtK4bv2mVAgFlTfmekE4JjXQ8/XzpxpKE0SuNdXVjNAeM4sLd50C5ittX8rxM9xiiW1QCYnKNB9b0ULtXkZVyJOS3hiqm85BF17WS20KYVHywra6TsTWvpDQWCuY1LySii2zBbnycfTsQEtXQgdoGkPcUrm9BOwNS8IxFpVW93Xdm01m0Cz+Slxm1JgDKLd4P6SQDqAa1tdQ2NMfhBZCXmNrJltW7pHeMWJYM6qTHgIZyIOohTEARJZuWe7sZLcfKGvSM5GXMgt3Ss6kxAAHUxWrpDWWNMhgsdbD2Wt2ZLKtvMHmEK2SwBCwYa6RylkOxNLwrFqHRrVgFioWVulgtrLYLSSsZkBQHpBEyYrW1xoTShwbiJv2VuEBc2oAbNp6T19FXKcabWGnV1dXUJp6A1QvUzVC9RMtRE9WrnCdJzcun/NVXojc4ikDU7DkayKi73Nk5K2EFXsLHP7KoXmiiWIxCnb8KGYhZ2qepbYpp33KV3iOX6v2/8AFUr3aGPqfe/4qxfwTHYD30MxHBbp2A+IVFOVVfT8F0I0n9XyXE4vcYKVsEhlZhDiSqTmaImBlPuqF+0DAEmyYAQk5xoLgzIduYp+D+VWsmVbZCLlAYgiDd71jBO58mem0HWobuEvMhU2bfit20JztP0S5Uby4kD2HpRKdW2Td/Tp6cwXClfNK3r19eXuRntZ/L+/+mmntZ/L+/8Apqmezl7zR8Qpp7OXvNHxCtjU4nr2/B50+G6d/wAlw9rP5f3/ANNNPaz+X9/9NUz2cveaPiFNPZy95o+IU6NTievb8CXT4bp3/JdPaz+X9/8ATTf82/y/v/pqmezl7zR8Qpv+XL3mj4hT41OI69hUqfDdO/5Lh7W/y/v/AKaQ9rf5f3/01SPZu95o+IU09m7/AJo+IU+M+I69hLp8P07l09rf5X3/ANNIe1v8r7/6apHs3f8ANHxCmns3f81fiFOjPiOvYTKHD9O5dPa7+V9/9NIe1/8AK+/+mqJ7N3/NX4hSHs1f81fiFOU6+9+wpwodO5ePbD+V9/8ATTT2w/lff/TVE9mb/mr8QpD2Zv8Amr8Yo1KpuA40tvkI2e1Rdsq2SSQTAfoCx+r0BNXW4hiAYOEeddM4nQXGOkdLVz4DQfAcFxFm6lxVQlHDAFhBgzB12Ox9dFLmJxxbNlthsqqCG1BS3fthh4vK+ndvWBy0J3kLahsSLj8QQD8mOpZdb1saopdpnaFEknlHUVUxXaG5bVGfDlVfyT3gIOgPIGNGU68iDzqRbuLF43e6tSbl65AcqAb1pbTAFXDKAqCIMg86p8TwWKvpbRkQC1osPrGVFgyTPkA+smjXUBpDf86fyvv/AKaQ9tf5X3/00P8A8rYjzV+NaQ9lcR5q/GtNShuAwge238r7/wCmmntt/K+/+mh57KYjzV+NaQ9lMR5q/GtGo0t/kBuWwQ/zv/K+/wDpqXAdrAznvBlRjod8vKDpqJ58qEHsniPNX41qxw7szcZstzwqp1O884XrvvyonCjb8gqVS5sAZ1G1JTbFhUUKohQIAp1c9lKOrq6uoAj0BqhepmqF6iZaiJqhapmqFqUxyIXqJ6leonpLGojpDS0hrUbISm06m05CWIabTjTadEUxppDSmkNNiKY00hpTSGnRFMaaQ0ppDTkKY00hpTSGnREsbXGurjRgCGkpTSULCErq6uoWaJSGlpDWGnV1dXUJolIaWkNCaJXGurjQhCGm0402hNOrq6uoTT//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 name="AutoShape 4" descr="data:image/jpeg;base64,/9j/4AAQSkZJRgABAQAAAQABAAD/2wCEAAkGBhQSERQUEhQWFBQVFBYVGBgXFRgVFxYVFxQVFRYWFxcXGyYeGRkjGhcYHy8gIycpLCwsGR4xNTAqNSYrLCkBCQoKDgwOGg8PGiwkHyQsLDEvLiksLCwsKSwsLCksKiwsKiwsLCwsLCwqLCwpLCwtLCwsLCwsLCwsLCwsLCwsKf/AABEIAKoBKQMBIgACEQEDEQH/xAAbAAABBQEBAAAAAAAAAAAAAAAFAQIDBAYAB//EAEYQAAIBAgQDAwcJBgYCAgMBAAECEQADBBIhMQVBUQYTIjJSYXGBkZIUFSNCoaKx0eIzU2JjcoIHFsHS4fBD8VSDJZOyJP/EABkBAAMBAQEAAAAAAAAAAAAAAAIDBAEFAP/EAC4RAAIBAgQEBQQDAQEAAAAAAAABAgMREiExQQRRYZETInGhsTLB4fAjUoEU8f/aAAwDAQACEQMRAD8A9VaonU9Kl5+2uxNwg1Gy1FNxULmp3aoHFJkPiQu1QO46ipXtioHw4pDuOjYb3o6j3003184e8U04Nen21G3D06H3msWIJ4STv184e8U35QvnD3iozw5Oh95pp4anQ+806OIVLCSnEL5y+8U35QvnL7xUZ4anQ+8035sTofeafHEJeEkOIXzl94pDiF85feKiPDLfQ+8008Lt9D7zTo3EuxKcSvnL7xSHEr5y+8VCeF2+h95pDwq30PvNPiKlYlOJXzl94pDiU85fiFQnhVvofeaaeE2+h95p0RMiY4pPOX4hTTik85fiFQnhNvofeaaeEW+h95p8bCZE/wAqTzl+IUhxSecvxCoPmi30PxGkPB7fQ/EaZkLzJzik89fiFJ8qTz1+IfnUHzPb6H4jSfM9vofiNC7BZk/ypPPX4h+dd8rTz1+IfnVf5nt9D8Rrvma30PxGhdjcyf5Wnnr8Q/Ok+VJ56/EPzqD5mtdD8RpPma10PxGhyNLHytPPX4h+dJ8rTz1+IfnVf5mtdD8RrvmW10PxGgdgif5Wnnr8Q/OkOLTz1+IfnUHzLa6H4jSHgtrofiNCzSx8rTz1+IfnSfK089fiH51X+ZbXQ/EaT5ltdD8RoQiwcWnnr8Q/Ok+Vp56/EPzqv8yWuh+I0h4La6H4jQml1LgIkEEegz+FLQ7gP7L+4/gKI0Jp6Dz9tNxe9O5+2m4veo3oWLUqtULVM1QtSWPRC9RPUr1E9JY1EdIaWkNajZCU2nU005CWIabTjTadEUxppDSmkNNiKY00hpTSGnRFMaaQ0poZxLidy3dtolo3AyO7QYICFBpyJ8W3OI505CmPxHGbKXO7ZwHkALDSScsRA1nMvv8AQajHHrByQ852ZF8LQWVlQyY08TqJMA5hEzQSzjrN68ly8iq0SLi3GyzaS3dVVkCXBvuCOtv0QtPh7Wi2GAwvdy5kZrg7ls2HVWEgQWVbRJjXUfWJJpi2jRp2kw7DMLoIyhvJbYrcYcultzG+npEyWuNWXKhHzFtsqs3JTJgaL411MDWsxeS1bFxRhwoRmtszXLgUsLeIjUAnxWykHzrwG6iXIFLtlwwQpftsMz3Fk3MQoMhdDluKrRsIMb6niYFjZGkoLc45dQ2xcs5O8ulVzFh9FnyLf2PgO06asvKTRqvXueErq6urGaJSGlpDWGnV1dXUJolIaWkNCaJXGurjQhCGmmnGmmhNB3Af2X9x/AURodwH9l/cfwFEaE09B5+2m4venc/bTcXvUb0LFqVWqFqmaq9+4FBZiAAJJJgADcknakvMcmlmyN6GcV41Zw4+luBSdl3Y+pRqax/ab/EZiTbwmg2N0jU/0A7D0nX0DeqPYfhIv3GvXCWZTuTMHfMxb/WqqfB3zmQ1eOt9Hc21nHX7ql7VjJbALd5eOXQCSQiyTp6alwmCuXSo+VoC2wt2TBMBiAzqdQCJ10kTvR7DYqzlylg0iDzBGxGukVDjeM4VTOQXGMeSmYkjQeLQabb1bChBZKJFPiJyzcvf9XsBfm1WGmLcnIbkgfUDFC3kRAYEeyqJwTLEYtiSwC5rUhi2wGVVJ9m1P4725s4aALNlWbw5CDm7tvKzZR4AZ2Mz6as2u19hrLMlle+8BUFQVJGgIcHUBZjanSjCKeTEwbm0k0r7vJdwcuOvrzW4JUSuZTLzlBW4Jkx5wqxa42JyupVukQfYp3/tLVG3Fi13MML4UUG4sDwwDlIPQDUaUYXApctDMoKuM2o5HXTpSbUqn0r7FU1xHD2cms+ql936+hDbvKwlSCPR16HoacayPFcd8mxGUElcoMgy67iCTow08lvYRRrh3G1uQGIk+Sw8l/QJ1Vv4TS5UXHQOnxKnlLJhI0hpaDcf7S28KIPjuESEB26Fz9Ufaftr0VcZOSirsK3HABJIAGpJIAA9JOgofY40LrFcMj3yNyoyoPW7f6A15/e4ldxl5Fuv4SwAUaIvqXr6TJ9NetcCw9nC28rMEUDY6e0gf60+1lcjdRydluDsHau3sv0tq3ngCFuXCSWyhZIyzJ2iY121qyvCVJg4tmP0mi2wP2U95snLX18pmjY4jgygeEIygL4dcqkFQABMAgeqKH4vtPYtgullEVf/ACXF7sDTLpGpJGkaE0xJS0uJlLDlJr3BGJ4aFOYYtwu3kBhuBAJt6+Up0OzA7Gq161dQmLqPHJkuW28s2+Ur5QK7b0/gnb3DXWIewmUeAFE+oNFBRtQIA67DTStFicRYxM5Laxzbw82Larv5RJ9ZNF5eoLv0Mxxbi47+yPEDbwi2m8JYLeVmkHaVGYa6A+ioMBj2L927MzgeJiAA0gMIM6kAwdBsPTNnhuHJxZJEmWkbyNIJ9eulUuM4HuhdujQ+Dyho8BVgr16Hf1UiCv5joVqnhKVKNmrxez25r1DFdQHhfHs2mp6qTLDqUP1x6DqPTvRy1dDAFTIPOmsnjNMWoMZjbdpc1x1QHaTqf6QNW9grO8d7ZBCUw8MdjcOqj+gfW9Z06A71T7H8N+VX2uXmLlYJLGfUSSdqEF1ORsMAt2+Js2WyefdPdr7FEk/ZVjB8ONzL/wD6bYzQAEssdS2ULLg+KTtvGu2taXA4uyqgZs0aej7fypmM4rhF3RWIUKAqZiApBVZ2ABA56RXktnf/AAFyyvfuBDwZCSvyli30myD/AMU59k5R7eU0Pu8NyAn5UYnQm0rDcCJCAnyl2OzA7GrPHe29rDAMLVq25jKrL9IZGUmFHhGXmascF7W4S6njsqPCFAyKUKjQBWEaCAIIGw6UeFLW/cXivmrdgLc71Jko4XfKHQjxm3qrg/XGXca0pxkHK4KnofCT6pOU+xifRWpNm3dfO1tVB6ZXzAsW1G25J33JpbvCgVaQHDT6YB5QaFqOwSnNbmcS4Dsdt+o9Y3FcaE8fvDDXlVZKldp8SQY8LdP4TI05b1YwvEwwEkEHQNsJ81h9VvRseRNKlC2g+FZPJjOA/sv7j+AojQ7gP7L+4/gKI0kpPQeftpuL3p3P203F71G9CxalO9cCgliAAJJOgAGpJPSvJu2Xa04pjbtkiwp0GxuEfWb0dB7d9jP+JHabX5LbOgg3SOZ3W3+BPs9NYRrgtqHIzMxi2pE5iNCzDmoOkfWOmwaqqFLD5nqQ8RWxvCtPn9/Iy4FtgNc1JEqgMMw5Mx+qn2nlp4hNwPieMN3Nh7ZddjbVD3QHs2P8RM9SaKcO7MrIuXybzkkuCfAjRJDkeUfTIGhEGKPvxchQtuQo8ICLJ2OgVRppyFWxg3noStJa5smw9xiPpx8nJ3Uurkz07uSB/UBSYjHEkW7UjUANJBGsaaaevf1VVt9msXdXMXXD5pndrgBMawdzOuvOufspj0ChbqN3TZQ+dgVkBSDn0jWIE17/AKVHJJsD/mUnfQkwH+Gy3HDXlZLbMfEWuB3PJhmkkE7k+6jWH7A2MOSVe8oB2JVkb0ZXMz6QworwrhzIltbjy6jVjOp36zp76n4l2cW+8vdLCdULaE5SobLHh09ImlSqy1ikWQoweU9P3qjIW8QFuu9sXAGUJbUASxMr5MnMJFR2O2Rw9oWURswnMbnkgk6wo1I6bD11rOH8Hw+GEugueL/yAMVjQBSY1Hm79afxjh2Bv2ofKG1KNbCoQSfJlfKHOCNOtLp3jnP9uN4hKosNLTLJ9FZe3u3zPNMZhheLXUJLHxMrGT6SDzH4fbVTCXyhIiVPlKdJj8GHI8vVIJJbaK6qrMr5oWdQWBgrmGzeggb7wRL8dhkQd84gDRk2l/qoOgMa9AG9FV9TlSTWTLeK7UNZsgAh7jCbbHcIfrOvncgOcTqIzY0oXLOzfxO7E6TzJ3JJ2AknlUxc3XZmO8szRoqiNYHIaAKPQByq+3CFJUXs2QaraBgTsTcceVcnQhYyxlB0pVuQ9XerAtvGFmy4fMgGrOBN0j0R5M6AKupmCTWjw+MvXGVcRbcKNWBKgqZhQ66EmBmMDmK03BOFIbmGVgLdn6R4UhZCCPXObSdyQdaIvwG1ZxN8X4DtcV7ZKkWjZIhzDaHLOxJMikYo+J53kn9t/wB2OlCm40f415pLXfW2W+i21u9kDbFwCBZDXrhHkoGEAeiJj1VVxPYzFYpe8ew7qJgFioGknIhYb9QNeprYWsDNnJhrgS4UW4UKnxrqwXMZBJmYAggjkaJdku0F12NjEA94smSAp0jwsAB/2KtlVyyS/wBOTCglLNu549f4BbttojI676ujKeYgsftHsrUcNxVtbasW8QHiKzKbD6QQDB84CKOf4kXLbXlUIM6gF2iCQfJXoRGv/TWHvW4MrIjaYJ/CmR88VbIXUjZtPM193j1uwhdgXOUsMhUkxqZOw0k+w1muK9oBjADc/ZljkK6MjACQ4nVoI19OnSoMOxNwsQMpDZwoAWCIaV2EzsNJOg5UO4fhB3txF8lkkrzDIZDL7Mw9TGlZJ2eocY+UZd4c6uoXxSRkK8zOhB9f/RFdxXi5ym0jaH9qy6C4w6csvWPKOu0CrHFMV3Nvu1PiuCT/AAIRBjoX2/pHpEA84RO8YZtcqL576b/wiRPWQOcgJM9FbsY4W2oa5JkSqAwzjqT9VPTueXMivh+0l63cDoQANAkRbg7jLO/8U5vTRLDdnGdy2JchifEqwXnox8lOkAGNoEV6J2W7J290sqgA0cqGZjsFDvMSdJ5dKBu2uRRGnfXUzfCe1K3yAyXLU7tBZNeeYCR7RVviXFSBksNlHnkFj/apgT6TPq50ZPZs5Q998znvJTMT3YTXNIzSIVhy5emr1/BthbYa1bsuqmLrSHaSBlV4IIWTMDfY6VQqiStr7E7oJvEebv2czEXLhutmYEuw0aTGrEGem9ELnD7VnFYlrNwLZW+4ChlNtbebwzO4byQRtvrtXrXDeMDFYZ8qgOEIKfVzQYj+GfdXk+IsKvf24OZu7BPlLnUy3pjl66QpYpWSsWKEYwxSs9rPLVPP/HY1WDxqCAp7skBspcagiQV1g+yp8T2sVW7u2SHCnXdZAJIXmT6NBvryOJU5QFYZ0E+GSBJESPNPPbkJB2qzwpQzEsSWQEqI8RBBUmZggSJGu/rhsozeXPT/AMJaEafiK+l8185l7iwW/wAN791UXzj+6NwgBiosnwk8l5xoKztkvaeI9DA7MJ2I/wCkGjmJ7tOGjDd5mb5w70eEgKhQplLSR4XJSZ3AFMuYAusHy1iP4gOXrHL3dKCLCrU3C11kXOBfsj/WfwFEKH8C/ZH+s/gKIVKWnoPP20O7T8VGGs3LzfUSQOrHRR7SQKI8/bXnn+M3E8qWbIPlk3G9S6L9rfZSKccUrDq08Ebo81S6bt0s7blnuNvA1Z290wOsCrHAcSl3FZrmVPARazNlVGEC2snSYmCdM3iNULz5bB63Wy/2JldvexT4TVvs1hZc3D9Tb+szB9gBPrAropNySRzYtLzHoWEwfdWtViVaDJZWuSmVQykhgq5iToCWXoaK8PTVslsQF0yKFJOUZmJbTVs2p5cprD4ZGzZluMrQYC3ChnWBIII5bHrUnE1vXEym9edTdC63LjAhtSpRjDBXAihniautAk0nZmvxXa7D2y2ty+VILizDIGAVRnuOQvlCIWQJ9FNwHbjCEEXhcsurklZN1cwZWkldCZXmOvU1mOG23tZ7SuqZWJnJmd8uwA1A0ggQfXU+O4PdvgXHUsAPKVQmhggkbtHpPWKklNRXUrhTlLRZGsxHE5DCwXzMAFe4AMsyzMB18R8RG+pBjUHdwZRc6s3iksZaSx8rNMksTqSTS8LV1VVC5is5XLAAKwPU5tNoH2UQv5yIaGjkNyNp039lJqyu8iqjGyzWZX4Ul1lIZm7tyqKWU+UGDZlY7aSJ/i0qvxbAmx4lZlB1zSIJ/DN69dqfiMbiLSZUyIpbOUZc0mYCmSfX7Z1qjc7VBZD95bbUQAcvqBTlvuKONVRAnC/QwnEuLXrl8pmuXA0hlt5o/qCDpz5b8jV/j/EHPd2nILWkGcgzmuEaknmQuUesN1qfiPEjfvqGYshY3LhOYZgilnBk6jIsagbaUIsXc903LmoGa6/piWK/3NC/3VZSqY422OZWVpBThCfSd0D9Iqd7HhlrundoMxALIrFwu5frkFaDhODdQQ9plEzFwNmkDVtYyn1a159hbRvXPEZZ2lj6zLH8TXonCTclAjMERlAXxMokqD4fJEIJJ32HOjx4Yub0RqV7QWpq14fmyZHa01sKbeoOQgZdQBqSZJ9Z6mqvFsfiLytaxSqTnDo4A0G0W42GnPXWjuRWOm6xPX/ken1j1lMNbUgBlDazqAfdNSpQlLE87+/qi51alOPhp2to916PVADg1lktqLAYuVOaUQ2Qnk+JzBzQJjUejWpbXZa4txT3mV5zAqJg+skanXT0GrfEuP2raZrp+jdRkACkZ1LyyqWXMsANrp5MGh3FO1rtku2rByjycwzXCrRqqg5U8ObUmdhoN3qb2JWo7icQ4b8oKXLl0lnhV8CAsM3hJCHmGmeg1iKDX+zBPkXAwzZRoRLHkJ39gokeO3CAxVToIlcjJGmhXpLD2mDTX4paIEs9uNhFxwN9RlVhPi330HICnRlNCZKEjPY/A90MnUBidJO4B02GhgfnQ3A4UxcvNIywJ2Hdp4rzTMyPAojcvHIwX4rj7RIIL3DJJ8DKNDIEuFOpY7DTX0VmOM49u6uMx1uFLUDQBFJuFVUaBQQug848ySWyTccT1E3UZWA9zENiLxJgF2k9FH+1VHuWn2MRLd8Bop7uwDuCupcjzhmDf1uDyiqmfLZuNzaLQ9TS1w/CoX/7KvcEe2wtglsyBxAG5Ll8+bYQum0yBHon1dh9NLXkaPhNjMqi5OYaZhug2g75iPs2nkPS+CYZhJIU2wwyqVhgEEIZJOoWN+nIkzh+CY8FwDZt6yqlPAQwUsPDOUqIXkDqNa9H4cR3bZdCBPq0pVWScsPL5KKalbFzKHGe0pUv3dvMlrKLrnSM+igc9Sd/w3qtbwt63aBRc7XwDmBfOrN4peSQRr6BvIM1Qk3eH382rFcIGb6zfSoSSeZ1OtbLD5LdlBsqqoHPYaQNSTQ4klkgpQam03oYDhvELmGclOejK0wfWOooVxA53d8oXMxaBsCTJifTW74pwhL7BrYCFpOZvDnga5UiT1zUGx/ZpVkd5BVM5JAiBJOgJbl09U1TGa1epLKnK1jFX7VRXLptANrm0YAHLA5EkayRyEaHflWmudnsvidhAUuVgg5Rl1POPEu078tYp9qMLbm3aAHeFjncDZZ1OkAgGdxICEGI1dijKyeYtRlHMxmIt4q7hzkRBa8kTCOy955FtS3iUMDqBPhOuhFbHg2ZrFtrg8eSG6hhI1/igCfTNC/nVXW5aZBDuvdTEW1UhUU89EAGm+vU1p71tEClAFD+UB5xkh/aZBPpHSprqm/Datf9/fQrletHHivZJfOX+fcF8B/Zf3H8BRGh3Af2X9x/AURqcYeg8/bXkv8Aixba5xDKCAEw6HUwPKcnX2ivWuftry7/ABEX/wDI3TpPya2ANZOrbEerbnS6H1BcT9J59i7Ga5YtzAFtSf7y10n15WHurVdkOCG4oVdVlmY7aZii+3wHSgSIPlI691aA6fsLY1677V6P/hmk4ZpjMHE85CknlvqTVNSbhGTWpNw9NTlFPTX7h08ItC0VAA5AgRB2MVSw/ZZ2zAsIjwka5vtBFF0wsHNJPMCTrPUHbXpyFS4XEBlYW+THXq2jNpy1rn060qaaTOtVoQqNNoB3uFG3o+VVAJDydG1A8ManUnWiOFw4ZACfDAQRA22iNNPRU/FVlIjnM9Pz1igGCvZLoJJjyY5Bs3IbDWfdWylKrHE9gYQjRlhS1LHEeFd2Qw2P1o59CBpPOd96qd/lckMPRpGh3Enl7K04YFIIBBHsj/1We7RrbW3Jy59kA0hZ3gdNd+ZoqWCTUbO5lXHBOV1YpX+NoHBY+EHpoNPKJiSR/rWL4vxYl2iDJOu/qPuq5ir9A8UVDAkaSJ9B5H/voqutwiisUSCHGSm8MhuFOZbrbkW8q/3vbQ/dYiquKsG3augkEs1u3IMiCWuHX12199XcAAc4Ggm3yJ/8gOw13il4kASs7HETo3LIkHMeXi3pqioxSXIkbcpO/P4IuEYIJdeDOVQNo1bce4GvXOF4UWcPaAUkkqdOZcTv6oPsFeX4UQ90ncsm3TIx2BMeqvU+HYlWw6+IBrdq2I3HhVsreuAJ5a0ri1/DH1ZZwb/ll6FfFsVeAxDEiB1KkMAQN1kDSq3Fe0d9VyiLREjMBmYxHk5pA9cT6RQjG8S+kJJ0Vcw1gyYgT9tDGvNceNdToB9ulc+nKSyQ+vOEi9guHPirs3nuMqg+NmZmOs5QXJiSSdNK0WF4etpYUk8tSTAnRVBOg291QYJ8qAc419fOpLmJrqU6WFdTnSncjxJoVimqzicTQrFYiqoiZFTFPQjitkuLSggeG5cMmBq2Tf8A+se+reKvVEhllOn7AgDXWb1zYj0+/bnRVX5QIrzICYixIw9uYDZ3P9z5PwtVc4HYALxrqEBiJ11/AUqoO+szys6dJzXd+u5051LwtYBnc3GmNfN2jfekU1eY5u0D0/A4G3ZFpSJOx01J8ppO/M6j0Udw6MbLoGKvqMywDIO4/H0g0JxWIBQ3ARoT4Z1QlVzT1399C+HdpWV3zMQFyrO4AkxIUTp11O1cqlK0nc7NZLCrEd+7fsobRWLbET4VBbuyGQzvJbSOgEyZr0Cy82QxWSE0QDNJjY9Z0EbdZoBc7UYZgFZgXA8y60H/APXUNztUzKBbGQRvz/4qxJybZLOqrJWtb3zbzL3EeOC2XVD3j94xBDZlVddLjleWYwikkGNQNgGO4y7MSMqyQSAimY2zZgZiob2Jnc0PxF+nwgSzqX0JcRxiQ+ZAS+4DsixmzAQcx09fIdBQPiHE2YMAEQMZbKCWbXN4ndiYnUhcoPOdKfib1CcTdqqEETymys90hgRuCCPWDNegOg7vJ/DH/fUQDXmmJuVvLfFFe2rg6Msj3a+2an42H0yX7oWcA0sSYzgX7L+4/gKI0O4F+y/uP4CiNRjj0Hn7a807fWiOJzqM2HSIMbMwO++x0/8AY9L5+2sL/iZhYvWbvTwHWNDPORHPnzpdD6guK+g86uLF+0dfFbUbwZCm0d+cpzopwzjBwly2Z8JV7ZgmJW4xG/8ACwqnxBAcrAyLd2CRqcrnMD6YZX+IdabdC3bb6eSQ49UBWjUx9UxJ0BqyVPxE48yGnV8PzLY9N4J2tsMC5PIAzqQANAB1mavvxuxmGVhvOhGpIjWvErpa2MyHTSfRVYcWuBswMGuXVpypPBM6UOMjJYke28V46iqWB2G0jWfxish/mBLrHLI6j07mIrENxp7hGdjO2+kU/CWbls5o3Ohkc5k16m3F3QVSoqmVsj0S32lcIEVZZdjMyNtRQDHY0lmLeUSZ9fSpLXF8mpeQF1ECZ5TQDEYySSTqda6PCJZtKxHxjeSbuS4jE0LxN6kv4mh96/V5z7BTg7y10c+7DD+y7ab/APkGiXG0OWdfDdQ7zoyNsRym3uKz3AcSBibeYwrk2z6BcU259mafZWqxlvNbZCfH3e0yc1vx9TB8NwR/ENKRNLYJO2pXKwz6zmyN6dmWenTatP2Y4lpdRog2tOWqaispYvBiAJJyZZPWARzP1uek9KlwmKKkEUUqXjUHFahRq+FVU9g5euKzHTTMYkcgTE1LYhXkcxHq1nTpQtsQDqukn3VKuLiNYoYxg8oxs1bawLlK929Q38rqK5jKFHGVBcxlN1ML9/F0MxGKqvexdUb+Jokjw/EYirvDjPdMPNuW9wNQ+fn6HGn/ALrP38RRTs7iMyOvO3cS5vHhf6N9ZHMW+fOhnnExZNMfdSHsHXZ7ZMwZDuefP6Qb+2lRMmYdLjdfrBSN/VU+NQENBnJcW5I1MEhLkHnrkNQm4HzlfQfh00EmBlnSTtS6eU0G84tGt4NxBXsXQ2kMrewwp9esGqeAxSq+YqCdTzkmNtDz2PrNA8DjMp12OhHoqyLsRBn8qS6EKc5Ylraw515ThG22obt4sd4WgHY7RvuCRvrOtTHF7n00FTFx+FKcXTo01HIU5uQTu4uqN/FVTuYuqd7FU+MAWybEYihmIv0l7EVQvX6ojEBiX7tS4fipCqh+qdPa0/60Ou3Kn4RgmvX7dtd2cD2TJPsE16pTjONpBQbi8j0vgf7M/wBbfgKIUO4Efov7z+AojXCOmegneq/FMBZvrluqHHQyOh5R0FTtUL1JdrQswqWoFbslhACBZWGEHV9RIPndQD7KrjsphV8myo0I3bYiDu3Q0dagvFcYykgZlkEDQeI7nLrvE/hzmhUpyeUn3PYKcVfCuxQu9jsKRHcLH9Tf7qpP2Hwv/wAdfib/AHUXxXGVTJne3bLZYDyx8bFU1UxqR+NVLvaFApc3beURLC3dIGZc4EjScviI3A1IFT1Mc3eTbHxjTjpFdkDT2Iw/KwPib/dUn+XFAAFrQbDMTHvar/zyv7y3+1FnyLkG6xKhAZhjII0kCNYpnz8mh7xIPeEHu7sEW47xp2yCR4tvTQKEubG4oLSK7Av/AClbknuRr/Ef91Nbsjb/AHI+I/7qL/PC933neWwmYJJS4CHJAClScwOo3GxnbWq+M41GXLctz3gUxbutu9y1EKCdbltlEcxv1fDGslJ9xMnB54F2QLbsZa/cD4j/ALqjbsPZ/cD4j/urQtx+wIm6omI3jUXGHLpac/2+kSuF4xZutlt3AzQGgTMFEcHUaeF1Pt609Of9n3FNQ/quxmj2Fs//ABx8R/3Vdbghz5+78U5pnnMzvWjNIabFy5vuKlGH9V2MqvZgDa1H936q5uzmpPd6kzv/AM1qDVDH8SW0QGdVkAgFXZjLBdAm+p6fhT4yktGxMoxeqXYDDgBG1v7f+aQ8CP7v7R+dFDxdYY51hHFs/RXZzkwEA3ZpjRZ3pjcbQHKbigh+71t3R49NJOnMa7eIa6iWqTvd6inGOlgYeAt+7+3/AJpjdnz+7+9/zRa3xdWyRcTxllWUcZiq5midwBz29NLguJi9PdXLbwqMYV9A4JQ6nmBMU6NRiXBcgIezh/d/e/VUbdl/5X3v1VpLou5lylIk5tDt6Nd6smmY+gGFGPPZFf3P3v1U7D9mO7JKWspKlT4t1MSNW9A91a00lY5G4UZheCOJhNwQdRsRBG/Q01OAsNrce0fnWorif+kx9poHILCjKDs8w/8AH94fnTxwRx9T7R+daO5egqJGs7GSdQABHTfluDzFVfnqz4fH5RgHK0HVVkGIyyyjN5Mka0LqYlmaoJbAU8FfzPtH50nzLc8z7R+dHfna1KDOPpPJ0MHxBBrECWIAmJJ0ptjjNlygV5NzVPCwzCCQRIG4Vo6wYmKzG0bgXIBHgb+Z9o/OmHs+37v7w/Oj1vjlhjAuAnwjn9YoBy0nvE+IU1OO2GClbkhtiFcjyM+pCwPDrrGk9DWeJLmbgXIAHs0f3X3v1Uw9lf5X3v1VpbHFrTsqq0s4zKCrLI8UHxAb5GIncKTtSYbi1q42VHDNAMCZgqHB22ykH20PiS5sLBHkZg9kf5P3v1VY4fwJ7D95at5HAIkEEgEQfKJ5VqjTaF1J82bhjyKXCMOyW4YQcxPLaB0q7XV1KDPQGqF6maoXqJlqImqtdsqdSAdCNROh3FWWqFqUxyMd2s7rvSjWhdZsOYHelSSO9tW7YVQckm+0OYEnSSoFCLuOs3Vy9wSjlrwttdYGSuKTvLdvLoALZZjICl1I1GvobVC9DjsjcF2YXh7WryPdNhgFxCMua4wJvX79tg+iiIVkfWYDletV0ey2HvXmsspUFCHvEFvlIzXCDlkt3TI8IMzTABO+/pprVM84GD4nxK14rTWS6p8ovEm8wZnU4i2HOkyTagE6KLixyBnwuPRLsd1s9m5nN5iocvbICmCDbQYtngHQyeYNbSm01SFuJleCcJw+JtEm06hbhVVd3zBQtprZIaCPAE8OwlhJkkl8HwKzafOiw2TJMk+GQY1/pHsEUSNNpiYFrDTSGlNIaZEWxprLcfKG9clM7W7Vu6JunUqxQW8oUhB9LPiHiLgjydNSaSnIVIx2O4kD3lhrQhsQFJ70qtx3e8XMsoOTPacCNfCuxiocTxe0SXayQbd43FdnYLmctfDghSZZLFsBRr48m0ztTSU1IUzE4qzbtAjuC4td5bTLdbMFWxnYnwiJa6lsnU89comTC8XTDh+5sCGvXEOW4W/ZuUViIOUNcuoI5B52ArYGkNNSFNgNu0P0bPlTTEdyPHIiRDAgeMwQcqSdeqkCA9rIzEoAoaJz6r+38D+GFuHuRCSf2ijpOhrjTLPmAAMT2juWwxazOUkQjEtK4bv2mVAgFlTfmekE4JjXQ8/XzpxpKE0SuNdXVjNAeM4sLd50C5ittX8rxM9xiiW1QCYnKNB9b0ULtXkZVyJOS3hiqm85BF17WS20KYVHywra6TsTWvpDQWCuY1LySii2zBbnycfTsQEtXQgdoGkPcUrm9BOwNS8IxFpVW93Xdm01m0Cz+Slxm1JgDKLd4P6SQDqAa1tdQ2NMfhBZCXmNrJltW7pHeMWJYM6qTHgIZyIOohTEARJZuWe7sZLcfKGvSM5GXMgt3Ss6kxAAHUxWrpDWWNMhgsdbD2Wt2ZLKtvMHmEK2SwBCwYa6RylkOxNLwrFqHRrVgFioWVulgtrLYLSSsZkBQHpBEyYrW1xoTShwbiJv2VuEBc2oAbNp6T19FXKcabWGnV1dXUJp6A1QvUzVC9RMtRE9WrnCdJzcun/NVXojc4ikDU7DkayKi73Nk5K2EFXsLHP7KoXmiiWIxCnb8KGYhZ2qepbYpp33KV3iOX6v2/8AFUr3aGPqfe/4qxfwTHYD30MxHBbp2A+IVFOVVfT8F0I0n9XyXE4vcYKVsEhlZhDiSqTmaImBlPuqF+0DAEmyYAQk5xoLgzIduYp+D+VWsmVbZCLlAYgiDd71jBO58mem0HWobuEvMhU2bfit20JztP0S5Uby4kD2HpRKdW2Td/Tp6cwXClfNK3r19eXuRntZ/L+/+mmntZ/L+/8Apqmezl7zR8Qpp7OXvNHxCtjU4nr2/B50+G6d/wAlw9rP5f3/ANNNPaz+X9/9NUz2cveaPiFNPZy95o+IU6NTievb8CXT4bp3/JdPaz+X9/8ATTf82/y/v/pqmezl7zR8Qpv+XL3mj4hT41OI69hUqfDdO/5Lh7W/y/v/AKaQ9rf5f3/01SPZu95o+IU09m7/AJo+IU+M+I69hLp8P07l09rf5X3/ANNIe1v8r7/6apHs3f8ANHxCmns3f81fiFOjPiOvYTKHD9O5dPa7+V9/9NIe1/8AK+/+mqJ7N3/NX4hSHs1f81fiFOU6+9+wpwodO5ePbD+V9/8ATTT2w/lff/TVE9mb/mr8QpD2Zv8Amr8Yo1KpuA40tvkI2e1Rdsq2SSQTAfoCx+r0BNXW4hiAYOEeddM4nQXGOkdLVz4DQfAcFxFm6lxVQlHDAFhBgzB12Ox9dFLmJxxbNlthsqqCG1BS3fthh4vK+ndvWBy0J3kLahsSLj8QQD8mOpZdb1saopdpnaFEknlHUVUxXaG5bVGfDlVfyT3gIOgPIGNGU68iDzqRbuLF43e6tSbl65AcqAb1pbTAFXDKAqCIMg86p8TwWKvpbRkQC1osPrGVFgyTPkA+smjXUBpDf86fyvv/AKaQ9tf5X3/00P8A8rYjzV+NaQ9lcR5q/GtNShuAwge238r7/wCmmntt/K+/+mh57KYjzV+NaQ9lMR5q/GtGo0t/kBuWwQ/zv/K+/wDpqXAdrAznvBlRjod8vKDpqJ58qEHsniPNX41qxw7szcZstzwqp1O884XrvvyonCjb8gqVS5sAZ1G1JTbFhUUKohQIAp1c9lKOrq6uoAj0BqhepmqF6iZaiJqhapmqFqUxyIXqJ6leonpLGojpDS0hrUbISm06m05CWIabTjTadEUxppDSmkNNiKY00hpTSGnRFMaaQ0ppDTkKY00hpTSGnREsbXGurjRgCGkpTSULCErq6uoWaJSGlpDWGnV1dXUJolIaWkNCaJXGurjQhCGm0402hNOrq6uoTT//2Q=="/>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5" name="AutoShape 6" descr="data:image/jpeg;base64,/9j/4AAQSkZJRgABAQAAAQABAAD/2wCEAAkGBxQSEhUUEhIVFhQWFRUYFxcYFBQXHBUYFRUXFhcVGBYYHCggGh0lGxQVITEhJSkrLi4uFx8zODMsNygtLisBCgoKDg0OGxAQGywkICQsLCwsLywsLCwsLCwsLCwsLCwsLCwsLCwsLCwuLCwsLCwsLCwsLCwsLCwsLCw0LCwtLP/AABEIAM0A9gMBIgACEQEDEQH/xAAbAAABBQEBAAAAAAAAAAAAAAAAAQIDBAUGB//EAEcQAAIBAgQDBgMGBAEICwEAAAECEQADBBIhMQVBUQYTImFxgTKRoRQjQlKxwWJy0fAzBxUkQ5Ky0vEWNFOCk6Kjs8LT4XP/xAAaAQEAAwEBAQAAAAAAAAAAAAAAAQIEAwUG/8QAKBEAAgIBBAEEAgIDAAAAAAAAAAECEQMEEiExURMiQWEUgXGRMkKh/9oADAMBAAIRAxEAPwD3GikooBaKSigFopKKAWikooBaKSigFopKKAWikmkzUA6ikmiaAWikmiaAWikmiaAWikpr3QDBYAkEgEgSBufaaAfRTFuAyAQSDBgjQwDB6aEH3FJbuhpykHKYMHY6GD56j50BJRUd68qCWYKJUSTGrEKo9SSB70+gFopKKAWikooBaKSigCiiigIcVi7doTcuIgJgF2VQTBMST0BPsac15QwUsMzAkDmQsZiPTMvzrK7T8JfEoi23CkM5JJOzWLtoDQdbgnbSYMxWX/mDFZg3eKSBcWDeugKHuow7sqoKwi5YmPCum8gdV3gzZZGaJyyJiYmOk86Q3lDBMwzlWYLOpVSoYgdAXX5iuVwXZ3FKgX7RlMlmZbt052uP96xWBrke5l6MEaNKju8CxSsjC+xfK6B87vBd7GZ4IAVclu4SpaA2WJNAdlVVOI2mGZbqFc6pIYEZny5VkcznX5isniPB77XC1u8yiAFBvXhEIAJUaHxiTvNZ+H7PYkODcuI03rN0/e3P9WbOdiMsOSLcCdoGuph8j4OwooooApC1BNcr2he/i1FvBNCreVb13MFKqrKW7okEMw18pFSlZDdG1xPjdjDj766iTsCfE3kFGp9qyv8ApPcuf9WwGIuj8zhLC/8AqkMfYVocJ7PWMOSyJmuH4rrnPcY+btJ9hpWrU2v5Ips5v7ZxNtsLhU/mxDsffLbFBvcU/wCywX/iXh/8a6SRSZhTd9Ibfs56xxDiAYC7grJUkS1vEzlHM5Wtj5TVDCdvrXfXreItvYFpwoZ0aNpJdhIWeXlrXY1H9nSWOVZaMxgeKNp61NxfaIp/DIE4nZNvvRdt90BJfOMv+1MVQTtRh3IS1cD3GMIniTMYndh8IAJJE6DSTAPFduuGWrOITurYt5kZiFkKzBoL5PhzAECYnxnrVXj2GAt2SU7tiHzQptkFCsMASdpkXJ18orbh0SyQUt3d1+vJgza54puO3/Gr/fj+z00W8R/2tn/wH/8Auqlxrg74i2qPcXMLgkqrJNp1Nu8nxkybb3IM75TGlL2Qx7X8JZuP8RRZ9YqzxjBXLoTu7ptkN4iCfEhBDLofi2IPIivPPSMLDcBxVva8HJyljndM0MymQhEnu+5AMgzbAkCQ0eD4Xi7Ni93rm4727Ud275hcVUW4QVAJLEE59xUjdnMS6Mt28WGUZV7+9GcC0CWMAkEpcMGQM+g6WMNwjFC8jteJUOxde/uEOCTAC5fDEq0THgy6BiSBXv8AA8Wwg3QwF1HAa7cIFtbiutkiNWBWe8+IxG1XuAcOxCXXfEXCVyKLaC7dYKSzm4SGJzf6uCxYiDEc9+igCiiigCiiigCiiigCiim23DCRPPcFToY2InlQCswAkmANSelCsCAQZB1BHMHnWd2kH+jXZYKmU94xBMWxrdgLqSUzAetZOF7OXkyg3Ay24RU7y8imyq3FRYE5WGa0ZAMm3vtAHSpdBJAIJETB2kSPpSm4AQCRJmB1iJj5j51zXCOAXrLWpdTatqEFsO6gEd3F0QPi8D+HY94dd5rYnhl1r4VsQAty4JtpcuiQGN0g5YK5rVsjU666wYoDsKq3mAvW5O6XQPMzbMDzhSfY1aqLE4dbi5WGm/QgjZlI2I60BLRXMY7tYmGJtXD3t0fDkyjON/FrCuBuOe45hcDG8ZxOI+J+6T8ls/7z7/KKA7HjfF7Nq24a8qNlMayQY0OUa1y57b2bFtbeHtFlUABmIQabmNWM71z2JwFpQWedep+g8zXOlhnymFH4T+YdCfzCrJWuCrdM7LEdvrx+GPZf3YzWTiu0+Lfe6V9Cf2rNWyKeFihYl/zxiDvdY+7f1o/zvf8Azt82/wCKmLbnlHtTu4jelAnw3HL673XjyZh+9auC7UYiZFxj/MsisBrZPKkCkbSPQn50oHRca4q2KQLdUZl1R10Kk76GQQenp0rEt8Na66JevBbZMN4CJUAmJk6baaUn21lHiggbk6aeZ2qDD8UFx82oUCFBnWd3PlyFdsc8iW1NpGfJDE2pSStHs/C1trbVbRBVQAIINXa8ZwvFWQ5rblT1UxXTcJ7csIF4Bh+YaH3HOqPFJF/WiegUVR4dxO3fXNbYEfUeoq6DXKmi6kn0UeI8SNt7dtLZuXLgdgoZVhLeXOxLGN3QR1ccpIq3O0doXFQEMrW7jZhmmVayEUKFlg3fSGGnh0nlPxjBJcNtmzhlfKrI7Iw7wZWBKnVTpI6gHcAiunZewChAcNbUKhzmUUZMqidwBbA1nczMmoLmhwrGd9YtXcuXvLaPlmcudQ0TAmJ3gVaqHBYZbVtLafDbRUWTPhQBRJO+gqarPvgqgoooqCQooooArln7ISWbvocu7K4tjMhPitwSTOVwrQdDFdTRQHH4jsVmzgXUCMhRU7kQoi8EYgMMzqLoGY6+En8WlzhnZoWrqXBdBa2zZtJL5reXxSSA58DFgAxjeCa6SqeC/wAS/wD/ANF/9m3QHOv2MJUr3wAIhfu5yAC6MoOaSCbvimSQoBJ3C3+xubvJuJmc3XzdzqHuLfVWBzfh78Ec5TlOnW1lce47bwtvM58R+FebH+nnRBlzHY1LKF7jBVHXn5AczXmnaPtrcvStom1b1Gh8TDzPIeVYXHuP3cSxa42g2A2A8hVLCYbMQW26f1rvDFuOE86iavDOHi4JceGZA5k/mn1571s4YlWCXNz8LRAeORjZh02O45gHDE0G3Srx4YGYsxYgiMswBtBEc9N6pJJOjrB2rMPiuHzXgsnYciQJ6Aa1XucPRibeYMI1kQJGpGvOK0rWLNliuIWbsEo43cGYVyNFIAHr9KqtZYvDKQ58WgSAOWk/qaqixjDCXE/wnBH5LhJ9lYa/SpzdvKctzDXAYnwBbmnXwSR7ia1iVnxqc4PiVphgQIKsD4YHKr2AuF2CNc7pYgLb8BYnzgz9KvvvtFNtdM5leJWx8blPJldP94Cj/O1k/wCtQj+YV6KuHUCMo2jUAnTqTTbmHUiCin1A9qbo+H/Y93k86biNv8LM/wDJbuH6gRVfF4m+QvdWXXM4AZ8sdSSoMgR1roIIJB5Egj36UrEgEA+A8jEf86bkndENPyc/jbUkFjmiPCfhnrl5+81nO2s6j0mtXiNwDQa1n2cMz/CJrRjVox55e4kwJzTMkjWZ+lXDVX7K1rxmNOUwY5+Rq+oBEjblXdLyZL+UPwONe2wZGKkcx+9d/wBnu163IW+QrfmmFb16V5vdIXf5cyegHOjDoWIz7bheXq3U/Qee9csmJM04czT5PZ0uG+VKiLSsGDEa3CNso5J/Ed40EQx0a4Xs52iNuEumU5Hcr/UV26XARIMg7Ec6wyVM9GLtD6KpcZxjWbF24ihnRGKKTAZgPCpPKTAnzrnsT2uOYhVyANZjOhlle4qXCRmGXKRcXYyV6RMEnXUVzmF7Tju8ReuKwtpdUIPAGKHCWcRJGeGPjcwNYjTQ03F9q1hltW370LmAYJGTvTaNzR9pU6fFqNKA6WiiigCiiigCqDP3Vxi3wXWWG/K+VUCt0ByiD1MaaTfrO7QcStYfD3Lt6O7VTIInPOmQA7lto86Aye2fawYJQiAPiHByJyUc3c8gOm5+deVcW4rcvMXvMWc+0DoByHlVTFY24zG5eJL3OZJOT8tqTqQBAB8tdd5cNhJYZwZInyEEbn3rTix32ZM+WuES4HDzDtr08q0raa0W0qdVrbGCR5sp27NrhmCRoZl8Q2MkH6VvxWBw7EhFJPIHy9qZiMa9zWSBHwjT5nnXn5o1I9fBK4GpxFbJjvspEaA8556ctawXvCw8ZhczGc51XX4VJ3zDrsfXd9pjDIADm10GukHf22pcKttwwdSYA0J0MzqRyrPkyRxq2d4xcnSF7Q2VUq4iWmQOeg1/aslMdBEkxmE76Cah7QcXW2njzF1fKig5muabSf1rAw+FxuJJ8YsrHwquYx5sSNax/kTkt3CR39JLjs9NXip5g1aTFyNK8yPZTF7/AG25Pt/WksY/iWDbR1xKDdWXWOk7/Wr4M1utyZGSFLo6rFXmLsTEsZ8Ox9DVW4pO9UeAdp1xl17fdlLgAITLHLxKBHL9K38XhmQAOCCRIraZ2qOZx9qDUnCSAWX3FOxw1iocEPvF9/0r0MfCR5Oblsu3irPkdJ0kE7ecU1gF8CCT0nQDqx5D9akxtksAV0ZTI85GoqnaxPjUHwAFi0fiY9a6t0cIrglXDxqTLdenkByH9maelvWrTLUuDw0mqzpItjuUizYTw1rcB7QGwwRyTbP/AJD1HlUD2IWudN3OW0IKkgiZrxNVmcHaPoMELiet8SxVtbDXLgDWlAZvhICAgm4Z0hR4j5LXP47tFhmVrq4VrrqhaTaEjuzmVWYglQHbePDqeVZ/Y/jkH7Pe1RhC5tYnQofI12GLsWy1ubVtszsJKKSJRnYj1KCatjmpq0RKO1jbXCrBt5fs9oK0Myd2kZigSSIgnJCz0EbVI/CrB3sWjtvbXkSw5cizH1Jq1athQFUAKBAAAAAGwAGwp1dCgUUUUAUUUUAk15D/AJSeN/ab6WVP3Nolz0Zl0BPv+ld92z4v3FnKp8dzwjyHM/tXlNnBZ7jHyWfSWgVaCtlJulZHg8KCAzCZGx1gGpvEDkB0icx1KjYDXc6GCehnzsYVTGogydPc1FjTkbPBKkQ0CSIJIMDlqZ9a9bEoprd0eJmlJ3XZLisJdtIlySQ4LKrR4gpg7ARPLlS4a/3mVlPgiT5k7Co+O9qxeRFVVNxQwXIpAOYiJH4QIGlJwpBbtIhYTAG/OrzcbVfd1/PBSKaTv6q++uf+m3hWGoOoPXWmWToJ35+RqAvlBPSfpyrS7OQZa4AWJ0ncRWPUY7do3aTKl7WbHC8LlTOfiYDyI6AVx3FrsNdcA6TMGNF3MnQa16BcMrXFdrSe77ob3WCf90eJzp/CDXg6xvdFHt4Omzl+DXGxBa9dtlSCDbnWEZQZnmSd/Wuj4a4V9eY9AIqpcIRSQNgIA57AD9BUmG4e9xHbvwGVWYoI+FYzESpECR8R11qMGiy6y3Ckl56KZtZj0tKfb8F/ilw6KOfiOvLpUeGuIhGd0WfzMon51m4XFtLhoLouYafEoBjTlsR7Va4WSmKtWvCwuYd7jtlBLuHtgNm3iGIA2AjpTBppYsjhLhovk1EckFKPTIL3Z8C+cVaci6EPdw0AEoQDpvvzkVNwTjjYpWF7TEW4W4kfJ1/hNadlO7vFEgK6s+UAQrKygkDlmz6jqs7k1i9peGXEdcXhv8VB415XUO6H9q9JGcOI29TyqkNCCDqNdP72qymLt4m0Lts6GQQd1YbqehFDLMAjK0ba+LTTWt+J3FHk5lUqF+2sxUKNeY5GOlVsSoLKbfxMJjzpGBnoQR7GtfDYUDWBm5kDc8661Zw4iLZQmJGuldBw3CabVBw7AyZNbtu3lFZs+ZdI2aXF/szK43i7dhM111RepP8Ac7VzXALlnG3VvW2IQswYbGV2n10PvSf5QwtxkswjveEKpUE2lB8dydwI28zW52K7OrZkqIB6iBO0ivJzR3yVdnrQe2I7tDhLVtdNCNZJ5Ct7sfxVsUq5zBs7D8TypUXGnYZWOm86mNqyO0XClZw7EyqkiT4Z6kdayeAY5rFxXHL4h1U71Vy9PLXkle+B6uKWmWLodQymQRIPWn1rOIUUUUAUhpaye1OP7jDXGB8RGVfVtKA8/wC03EftGKYg+FDkXpA3Puaz8AuW7B+G8hyetk6j3DE+1R2bZMDqdfQCSfkDWlxbhbvhEa0QL9ki6n82rZT5FfD6VdOnZWUdyor3Ugmsi/jctxgzxBQJb8IDqwGa4ZGaFLGYOmTzrVw2KXFWVvJKzuOaONGRh5HSDUaXTmyEGYmQDlPv18q9JS3JUeNKO2T4MO1jCWMAKTetRr+E9yCq6ag5mPo1XcQASGUFQG1aAQTP97Vp3beYESRNVr1v4VyMVXaIg6c6sotIrusmtX5IBU6gkMASvz5HyNXsPdg1Tw8gQVCgbQZ/arNq31I99P1q3UeSqfu4OjwfEbcZS4n++dZOICXMYfEMti0ACDMvfMkCOYS0v+1UXFuJJh7Pekyo0CiJe4dAijmSTU3ZHD90he+pN64TcaACFZuXsAF9q8XPijNs97BNqKszOIcPzBwmmsrPVSCJ9xVK1xy3atXLb22V33MsCAuoUAIcy5tdDrA6Ve4jfv27lxUVnRWYKwUSwYfaBEclthrcx8RFV8fxIkaWQzBkMIQSwF+1oCCZDKxHONRJ2F9Jklpk4x5Tp8+f0c9VgjqGm+GuOK6/ZF2aw7XLr3mUqsBVB3IEmSPMk1fxfZxXKyqOEBVMzXEa2pIJQPbPiXQQCJ03NW7/ABPu2QBFKsts5gdIdwrHqoAIIJEHqIqjY464gkL4yT4i0Wvu7bBT6lmjb4T7JSc5OT7ZeEFCKjHpGrhMDkJLNmYgLoCAqr8KqCSY1Jkkkk+gEzJWM/GnZkJQ2xmbMDJy6XUC3BpzVX5CGEwNa0OEYxrylmQIBlA8RJJKK7HYADxQN9qqWOS7QcIu4S4cThVzI2t21yaPxAcmo4Zx23i7p7ve2F0OhIO8jqrTXd3EBUg1xt/szaF69dt3Mt5lbLr/AIeYRIQEdOddI5nD54OU8McnaNBcIbziF8K7md+mnrW/hOHRqRXn1jEcVw4hLtu4o/MoHz0/erw4jxq5pNlPMA/8NJaxPplIaFRZ6N4UEkgDqTFcpx7tugY2MGPtGIOgC/Ck83blWOvY/GYk/wCl4244O6L4F/WT9K6rgXZWzhlhFg8oEeevU+dcJSbNKSiVuzfZZlm/fbPibkFm5AckUfhUdK7BBkjy3p1ldBVfiuKW3aLk7VKW1bmQ3uMbtfjUe3lU65q5y0QgGYwDp7mrj8YNwFCvxGVPof6VYTBhlhhoawyvLlTNK9sKOi7BcVFxHtE62zKeaMf2M/OutrzXgSHDXUMyuYg/yPAM+8H2r0qvQMwUUUUAVw3+UbFSbVocpdvqB+9dzXl/azEZ8VdP5SEH/dGv1miBlYZMzR+bw/7RC/oWrscUmUZ1BJUQVAJLoPwgDcjceenM1y3C0m7b/nX6an9K7ItAJ6An5CrA8841abA3vtdpGbC3wpv241QsBF0L1HMfPatdAt1BcssHRhIYf3vV9+Km4Ie2pQ7jUmD61yWK7N38Ndd+GXYBJLWG1Vo5jlXXHllA4ZcEcnZsm2aMkAkisN+1uLtj7/h2o/Epgeu5qO72kxt4ZbWBCbau3TWu/wCUjH+C/JuNcMwoEDcmsziPH7Nlok3bx+G1b8R9NNqzjwbF3v8ArWKyKd0t+AHyzHf2rZ4TwSzh9LaCeZ3J9SdTWLU67b2bcGhiuR3BOF3b91cTjTJXW1anwWRG/Rm8664XR0rCIB1iD1Eg/Ma0WFKknOxBjQmQI6c/rXnvWo3fjMbb4hfTOFtlgLt5tUclk72+xytIA8KIqj+NTtVtuKX1tFmtopzopks0S6IWCjVwczRqNhvWRd4jiAfCn4mGqXNArwviAIOZPFOwOhqI47EkwySIQAGyxWfA5aACZBMR/DPI1K1TI9E1U4tiSR92gExrbu6kKjToSQGDtyMFCDM6Rtxe8cpeyNJMi3c8LKHWR4p1JWNDIJnKdKs8PF5kzXQFJZgFAYQASPxamYmYG9S686rLVSXaLRwxfyV7HFr7OuZFCkn8FwEAMV3kgHQNqIgx51pnETtJ9qgFpAue7cFtOrMFE+prR4ObbqRbuI8HxZWBI6SBtUqeXJ1wRKMIox7pDEys8tdvltTbWBZgWRAJgaAagf8AM11I4emUkjUfrRg3A8GUgydan0Jt+6XAWWK6Rj2eAhtSWO25I/StoYSBDCYB+tWsTfW0kn61Db4nbZc2YR68+ldcWnxwfk5yyTlwiBrqW7ZneVHpJAH61LhrgE6iszi3FLRQz+ZfU+NaxcZfuXJ7oxHw8udXyaiMOuSixORe43x10Yi2AQNya53i3FDiQAqPPPcifQVYXhWIcSwnXafrW9wXhptoQ6wc0jaYjnFcvfkf0dVtijK4FwQiHuAyPhE/WK17TqwOU6gkEHQqehFaeWKy+L4En7y14bg/846GtEMaic5Tcivi7UqR5f1iu34Hi+9w9p+bIJ9QIP1FcRYvi4oI35joa6DsDiJsOn5LrgehM/1q5U6aiiigA15BiXz3Lh/Mzn5sY+leuXz4W9D+leQKNflRA0+z9v70TyVo9dK0+OXoUIPxzP8AKvL3rKw75HRuh199/wC/KtDj6+JDygifOZqwM60v9/pUtklSCpgzp/fvTxYYKGKnKecfKq4xaK+VjBARtSADnZgoBPObbaUBe7R2wQ8gaWjy5lSTVLi1lwqm2IILkmNgLbAGOZk6DrFOx/ErVxHutcVUdWhp/CoIOm5ga1b+22wY71J6Z15CevTWjBm2OIEyLiPBMcoWABladJ9zJkRtKWrdnV1hSwBM+E7SAQefpWk74dzDtaJP8SSZgCNZ5iPalPAbZmJ1DjUKYzzmOaMx3bcmM1csmNTVMtGbj0UbVnMoImCOYI+hpjiDBDeoViPoKtW+CXVZfvCQGWfGVBGmbwAT+YjxbnXSRWz9kFYZ6L5RojqPJzlq6rMVVgWEEjmAdjFWC+QFiJygn5Ca2PsIobh06Gs70s07R1WaLRx+Bwn2lybzgtkd9RmkqhbIg2UafIczScHxnd3ltsZR1JAJnKVjbyM7co86mv8ADMThW+6QusMqsCJCspUqwYRsSJo4D2dvPc76+uSBCJvAO5J5k6fIV9Nrc+nnp9sFfVKuvJ87otPqIajdP7t32vgj7T8WZJuJq1u/h7dtRl+BmtM4XNoC/eMs/wAI1peF8buXL19rim21g4Y2lPdkgPIuIWQmVuCNCTrlOhArYxvZjOwYFQRlMMudWyNmUlZBkHUEER57U0dnCXLuyzoYRMoYr8LOSSXy6wNAJmCQCPFjKfg9txjXZtf9IbaMQ01U4nx9Y8GpO0cqit8H661IOEqOVWvLIrUEYWJvXr+VSSRO371o2OBwBGh9TWi2FKpdKMqP3Zys0AKTsSSCB7gjyO1UsH2hIBDLniMpcoruBbBaci5GdmzBcgCtlMbVT8WbfuZf1klwh17g/hltfEn++tbGH4cqbCsXFdqCqZmsJl7pbw++M5TbxF5Z8EAxhuu7eVXMbxtrd24hW2QpBBLspCC0LjOwCsTrIEDlWiOCMezjPI2avdgURXN4ntOSquqAZbuVl7zVgFMsBl/wgdS41GQ6Gun9K7fBRkRWmONKlNNIoDmOIYc2rouKDkb4wOXqK1P8nLkXLw/MA/ycirF9aj7KWhbxeQbGy30ef3qQdvRRRUAjv/C38p/SvJ0TU+p/WvWrgkEdQa8uW1Dn1P0ogA3PStvhV7ODbeGAEiQPcHrWOiVZwzFWDKdRP/KrAvcWv6i2NlgmOvIVi3eGK1zvGJJyhcp+EoM/hjz7xtfTzno7thLqd4PC0H6cjWeqeVAZ2K4AjIqZ2yZLiqRo2W4CrITzidjoYB5CnNwNW/G4YliWEDVn7yR0IbY/vBrWUmIkxOgPLzqzcwpUToR1H7ioBh2uzyAEZ31LE7btlnl/D9a31pltamVagCqKlUU1BUqrQDl9qzuP2LzKncFlYsbbEH4VuqU72DoSjZHE8lPWtRFrN493qlHsqWZBdMBS2bwaKQOp0oDJsY3GJJeyZYgkBLtzLMr4cogAZFJGnxM2uxl4Ti8T3V4vZKvOe2GS6c2dyWEgEiDKhY0ADagwK4xuJd7VnKVIhyMjkqLbYYhizE797dkH8o6a37nEsVNkNaRWuJmyrncmGsBg4Kr3Ud5cnVgIGvKnxYM/EcQxTZD3LqUe40dxdP4MSLasFJDSO5mDALb1JZx2LghkPhY5ibDsfFevBcoWA4VEtbAyLgJOmrxj8dkzNaWciMUFu6GOZbbMq+FlDAtcSGYTkE5ZkNv8UxgDxYJIHg+6uFXIF0noQNLIgwZJALb0JKi8WxTZT3Mw7hgqXYtlReWCVMXfhGm0wNysdFZJKjWSQNcrJr1ytqPQ1n2ruIUXQUXwnw5bbgtNwhrgEQ0p44DEzod6qvjMZLG3bDBRcI+5uy2Wy7W/CQAM7qgIkkTGh2EHW2bAUQPc9ac1c0uNxw8ISfEwzPbuTBu3gCAihSFUWSJYSC2pNdKAYEmTpJiJPWOVAMNIacRSRQEZpjCpSKYRQERFNIqUimRQFW+KbwJf9LU8+6f/AHhU19ab2eWcWx/La/VhQHWUUUUAV51i7OW9cXmHaPcz+9ei1x/H8LGIJ/MAfeIP6UBiKKmtrvUy2Z9akW1pVgS4Z/uXUb7x/CTrUSVLZBUyPQ+YO4qUWAT4AfQn+9poCPKP1p6pV77AAssTIG3KaibDlIzc+lRYI0FTAUqr71Iq6VAEUVKtCW6kyUAqU+hEp+WgBVG9DKJmBImDGomJE+w+VLFBFANNQsKnimFaArsKfg2ho6/tTmSjDp4vSaAnIprCpCKQigISKQipCtJFAREUxhU5WmlaAgIpsVOVpuSgKeIIEee3nUnZe3N2+/8AKo9hrUeJw5NxW5KrD3J3+VaXZqzltFvzuzfWB+lAa1FFFAEVk8ew05W6GD6GteosRazKR1FAcoLNSC1pV02daUWqkFMWasYO14x71MLdXbNoAac/rQDclKU8qly0uWoBUOEHIQahyVoxTblqfWgKYSnBam7s9KULQEainRTwtLFAMoinxRFAMimEVNFJloCDLTVEGasZaaUoBUaf3p0UyIM08XBzoBCtMuEASaV7h5VC6zvQDBieojpT7L5hMRrFMNqp8MmnvUgTJTclWMtIUqAZ77Hrr+sCtnC2ciKvQAVUtWZcfP5f/sfKtGgEpaKKAKKKKApYmzr61H3dX7iyKgigK/d1ZUaUmWnpQBFGWnUUA2KWKdRQDYqNkqakIoCICiKkiiKAjilipIpIoBkUkVJFEUBFloy1LFEUBCVpMlTRSZaAhyUmWp4pIoCDJRbWDU8UBaAMtIRUsUmWgCwka9aloooAooooD//Z">
            <a:hlinkClick r:id="rId2"/>
          </p:cNvPr>
          <p:cNvSpPr>
            <a:spLocks noChangeAspect="1" noChangeArrowheads="1"/>
          </p:cNvSpPr>
          <p:nvPr/>
        </p:nvSpPr>
        <p:spPr bwMode="auto">
          <a:xfrm>
            <a:off x="46039" y="44624"/>
            <a:ext cx="3301826" cy="8640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2800" b="1" dirty="0">
                <a:solidFill>
                  <a:srgbClr val="1F497D"/>
                </a:solidFill>
              </a:rPr>
              <a:t>Polar Vortex</a:t>
            </a:r>
          </a:p>
        </p:txBody>
      </p:sp>
      <p:pic>
        <p:nvPicPr>
          <p:cNvPr id="122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64704"/>
            <a:ext cx="23431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Picture 9" descr="http://blog.meteo-info.hr/wp-content/uploads/2014/01/7.1.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54" y="3356992"/>
            <a:ext cx="29432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http://3.bp.blogspot.com/-Bv0-AEcJypo/UQBo6l1No5I/AAAAAAAAst4/LgD3a4nhQik/s1600/polar_vortex_animation_Jan13.gif">
            <a:hlinkClick r:id="rId6"/>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116632"/>
            <a:ext cx="37433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2303" name="Picture 15" descr="http://1.bp.blogspot.com/-lXE6GX9ubDU/UPCOdUK5iJI/AAAAAAAARV4/C-qZD4kfXzE/s1600/ecm_eps_z500a_noram_11.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5328" y="3573016"/>
            <a:ext cx="438912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AE89-1EC7-4818-9728-85866C6DE877}"/>
              </a:ext>
            </a:extLst>
          </p:cNvPr>
          <p:cNvSpPr>
            <a:spLocks noGrp="1"/>
          </p:cNvSpPr>
          <p:nvPr>
            <p:ph type="title"/>
          </p:nvPr>
        </p:nvSpPr>
        <p:spPr>
          <a:xfrm>
            <a:off x="451557" y="116632"/>
            <a:ext cx="8252176" cy="786479"/>
          </a:xfrm>
        </p:spPr>
        <p:txBody>
          <a:bodyPr>
            <a:noAutofit/>
          </a:bodyPr>
          <a:lstStyle/>
          <a:p>
            <a:r>
              <a:rPr lang="fr-BE" sz="3200" b="1" dirty="0">
                <a:solidFill>
                  <a:schemeClr val="tx2"/>
                </a:solidFill>
              </a:rPr>
              <a:t>A </a:t>
            </a:r>
            <a:r>
              <a:rPr lang="fr-BE" sz="3200" b="1" dirty="0" err="1">
                <a:solidFill>
                  <a:schemeClr val="tx2"/>
                </a:solidFill>
              </a:rPr>
              <a:t>Post-modern</a:t>
            </a:r>
            <a:r>
              <a:rPr lang="fr-BE" sz="3200" b="1" dirty="0">
                <a:solidFill>
                  <a:schemeClr val="tx2"/>
                </a:solidFill>
              </a:rPr>
              <a:t> </a:t>
            </a:r>
            <a:r>
              <a:rPr lang="fr-BE" sz="3200" b="1" dirty="0" err="1">
                <a:solidFill>
                  <a:schemeClr val="tx2"/>
                </a:solidFill>
              </a:rPr>
              <a:t>Approach</a:t>
            </a:r>
            <a:endParaRPr lang="fr-BE" sz="3200" b="1" dirty="0">
              <a:solidFill>
                <a:schemeClr val="tx2"/>
              </a:solidFill>
            </a:endParaRPr>
          </a:p>
        </p:txBody>
      </p:sp>
      <p:grpSp>
        <p:nvGrpSpPr>
          <p:cNvPr id="6" name="Group 5">
            <a:extLst>
              <a:ext uri="{FF2B5EF4-FFF2-40B4-BE49-F238E27FC236}">
                <a16:creationId xmlns:a16="http://schemas.microsoft.com/office/drawing/2014/main" id="{48318FE1-F8A4-44C8-A614-7246359B5688}"/>
              </a:ext>
            </a:extLst>
          </p:cNvPr>
          <p:cNvGrpSpPr/>
          <p:nvPr/>
        </p:nvGrpSpPr>
        <p:grpSpPr>
          <a:xfrm>
            <a:off x="4981129" y="3621153"/>
            <a:ext cx="3983359" cy="2864309"/>
            <a:chOff x="4572000" y="3284984"/>
            <a:chExt cx="4343399" cy="2864309"/>
          </a:xfrm>
        </p:grpSpPr>
        <p:pic>
          <p:nvPicPr>
            <p:cNvPr id="4" name="Picture 3">
              <a:extLst>
                <a:ext uri="{FF2B5EF4-FFF2-40B4-BE49-F238E27FC236}">
                  <a16:creationId xmlns:a16="http://schemas.microsoft.com/office/drawing/2014/main" id="{AE097115-D6E2-4EAE-94FD-0169616DA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84984"/>
              <a:ext cx="4343399" cy="2862262"/>
            </a:xfrm>
            <a:prstGeom prst="rect">
              <a:avLst/>
            </a:prstGeom>
          </p:spPr>
        </p:pic>
        <p:sp>
          <p:nvSpPr>
            <p:cNvPr id="5" name="TextBox 4">
              <a:extLst>
                <a:ext uri="{FF2B5EF4-FFF2-40B4-BE49-F238E27FC236}">
                  <a16:creationId xmlns:a16="http://schemas.microsoft.com/office/drawing/2014/main" id="{AA7DDCBF-E986-49F7-B9A6-3EE8E7AD8B64}"/>
                </a:ext>
              </a:extLst>
            </p:cNvPr>
            <p:cNvSpPr txBox="1"/>
            <p:nvPr/>
          </p:nvSpPr>
          <p:spPr>
            <a:xfrm>
              <a:off x="7398966" y="5502962"/>
              <a:ext cx="1491814" cy="646331"/>
            </a:xfrm>
            <a:prstGeom prst="rect">
              <a:avLst/>
            </a:prstGeom>
            <a:solidFill>
              <a:schemeClr val="bg1">
                <a:alpha val="66000"/>
              </a:schemeClr>
            </a:solidFill>
          </p:spPr>
          <p:txBody>
            <a:bodyPr wrap="square" rtlCol="0">
              <a:spAutoFit/>
            </a:bodyPr>
            <a:lstStyle/>
            <a:p>
              <a:r>
                <a:rPr lang="fr-BE" b="1" dirty="0"/>
                <a:t>FLIES have CONSENSUS</a:t>
              </a:r>
            </a:p>
          </p:txBody>
        </p:sp>
      </p:grpSp>
      <p:pic>
        <p:nvPicPr>
          <p:cNvPr id="7" name="Picture 6">
            <a:extLst>
              <a:ext uri="{FF2B5EF4-FFF2-40B4-BE49-F238E27FC236}">
                <a16:creationId xmlns:a16="http://schemas.microsoft.com/office/drawing/2014/main" id="{D5786F98-99E8-492B-A971-9E6B30A908A6}"/>
              </a:ext>
            </a:extLst>
          </p:cNvPr>
          <p:cNvPicPr>
            <a:picLocks noChangeAspect="1"/>
          </p:cNvPicPr>
          <p:nvPr/>
        </p:nvPicPr>
        <p:blipFill>
          <a:blip r:embed="rId3"/>
          <a:stretch>
            <a:fillRect/>
          </a:stretch>
        </p:blipFill>
        <p:spPr>
          <a:xfrm>
            <a:off x="66692" y="1294409"/>
            <a:ext cx="4721332" cy="3718767"/>
          </a:xfrm>
          <a:prstGeom prst="rect">
            <a:avLst/>
          </a:prstGeom>
        </p:spPr>
      </p:pic>
      <p:sp>
        <p:nvSpPr>
          <p:cNvPr id="8" name="TextBox 7">
            <a:extLst>
              <a:ext uri="{FF2B5EF4-FFF2-40B4-BE49-F238E27FC236}">
                <a16:creationId xmlns:a16="http://schemas.microsoft.com/office/drawing/2014/main" id="{4AC55B05-E2B4-4015-BCE9-A1CE7F780E1A}"/>
              </a:ext>
            </a:extLst>
          </p:cNvPr>
          <p:cNvSpPr txBox="1"/>
          <p:nvPr/>
        </p:nvSpPr>
        <p:spPr>
          <a:xfrm>
            <a:off x="247245" y="5085184"/>
            <a:ext cx="4324755" cy="646331"/>
          </a:xfrm>
          <a:prstGeom prst="rect">
            <a:avLst/>
          </a:prstGeom>
          <a:noFill/>
        </p:spPr>
        <p:txBody>
          <a:bodyPr wrap="square" rtlCol="0">
            <a:spAutoFit/>
          </a:bodyPr>
          <a:lstStyle/>
          <a:p>
            <a:r>
              <a:rPr lang="fr-BE" b="1" i="1" dirty="0">
                <a:solidFill>
                  <a:schemeClr val="bg1">
                    <a:lumMod val="50000"/>
                  </a:schemeClr>
                </a:solidFill>
              </a:rPr>
              <a:t>NB: FOIA: Freedom Of information </a:t>
            </a:r>
            <a:r>
              <a:rPr lang="fr-BE" b="1" i="1" dirty="0" err="1">
                <a:solidFill>
                  <a:schemeClr val="bg1">
                    <a:lumMod val="50000"/>
                  </a:schemeClr>
                </a:solidFill>
              </a:rPr>
              <a:t>Act</a:t>
            </a:r>
            <a:r>
              <a:rPr lang="fr-BE" b="1" i="1" dirty="0">
                <a:solidFill>
                  <a:schemeClr val="bg1">
                    <a:lumMod val="50000"/>
                  </a:schemeClr>
                </a:solidFill>
              </a:rPr>
              <a:t> (USA)</a:t>
            </a:r>
          </a:p>
        </p:txBody>
      </p:sp>
      <p:sp>
        <p:nvSpPr>
          <p:cNvPr id="3" name="TextBox 2">
            <a:extLst>
              <a:ext uri="{FF2B5EF4-FFF2-40B4-BE49-F238E27FC236}">
                <a16:creationId xmlns:a16="http://schemas.microsoft.com/office/drawing/2014/main" id="{DF9AC66C-4616-4957-8645-5A4B6B902488}"/>
              </a:ext>
            </a:extLst>
          </p:cNvPr>
          <p:cNvSpPr txBox="1"/>
          <p:nvPr/>
        </p:nvSpPr>
        <p:spPr>
          <a:xfrm>
            <a:off x="4981129" y="1275644"/>
            <a:ext cx="4096179" cy="1200329"/>
          </a:xfrm>
          <a:prstGeom prst="rect">
            <a:avLst/>
          </a:prstGeom>
          <a:noFill/>
        </p:spPr>
        <p:txBody>
          <a:bodyPr wrap="square" rtlCol="0">
            <a:spAutoFit/>
          </a:bodyPr>
          <a:lstStyle/>
          <a:p>
            <a:r>
              <a:rPr lang="en-GB" sz="2400" b="1" dirty="0">
                <a:solidFill>
                  <a:srgbClr val="FF0000"/>
                </a:solidFill>
              </a:rPr>
              <a:t>But there is 97% (?) consensus among [</a:t>
            </a:r>
            <a:r>
              <a:rPr lang="en-GB" sz="2400" b="1" dirty="0" err="1">
                <a:solidFill>
                  <a:srgbClr val="FF0000"/>
                </a:solidFill>
              </a:rPr>
              <a:t>autoproclamed</a:t>
            </a:r>
            <a:r>
              <a:rPr lang="en-GB" sz="2400" b="1" dirty="0">
                <a:solidFill>
                  <a:srgbClr val="FF0000"/>
                </a:solidFill>
              </a:rPr>
              <a:t>] experts (?)….</a:t>
            </a:r>
          </a:p>
        </p:txBody>
      </p:sp>
      <p:sp>
        <p:nvSpPr>
          <p:cNvPr id="10" name="TextBox 9">
            <a:extLst>
              <a:ext uri="{FF2B5EF4-FFF2-40B4-BE49-F238E27FC236}">
                <a16:creationId xmlns:a16="http://schemas.microsoft.com/office/drawing/2014/main" id="{3A8F7DCB-4817-43F7-9823-F97C103C6D2C}"/>
              </a:ext>
            </a:extLst>
          </p:cNvPr>
          <p:cNvSpPr txBox="1"/>
          <p:nvPr/>
        </p:nvSpPr>
        <p:spPr>
          <a:xfrm>
            <a:off x="5091289" y="2444695"/>
            <a:ext cx="4080946" cy="851661"/>
          </a:xfrm>
          <a:prstGeom prst="rect">
            <a:avLst/>
          </a:prstGeom>
          <a:noFill/>
        </p:spPr>
        <p:txBody>
          <a:bodyPr wrap="square" rtlCol="0">
            <a:spAutoFit/>
          </a:bodyPr>
          <a:lstStyle/>
          <a:p>
            <a:r>
              <a:rPr lang="en-GB" sz="2400" b="1" dirty="0">
                <a:solidFill>
                  <a:schemeClr val="tx2"/>
                </a:solidFill>
              </a:rPr>
              <a:t>Sorry, consensus is not a scientific research method</a:t>
            </a:r>
          </a:p>
        </p:txBody>
      </p:sp>
    </p:spTree>
    <p:extLst>
      <p:ext uri="{BB962C8B-B14F-4D97-AF65-F5344CB8AC3E}">
        <p14:creationId xmlns:p14="http://schemas.microsoft.com/office/powerpoint/2010/main" val="267248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6080" y="116632"/>
            <a:ext cx="5486400" cy="404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http://i.dailymail.co.uk/i/pix/2014/01/06/article-2534477-1A75ED2E00000578-834_472x75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1382"/>
            <a:ext cx="2956142" cy="470978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encrypted-tbn2.gstatic.com/images?q=tbn:ANd9GcR9FjK-SrJxmkkpJAO6YTbTG_I_q0W3lmGlk8BujvFo8IyeTg4cM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077072"/>
            <a:ext cx="4809173"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25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572500" cy="49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6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fr-FR" sz="3600" b="1" dirty="0">
                <a:solidFill>
                  <a:schemeClr val="tx2"/>
                </a:solidFill>
              </a:rPr>
              <a:t>Sun, </a:t>
            </a:r>
            <a:r>
              <a:rPr lang="fr-FR" sz="3600" b="1" dirty="0" err="1">
                <a:solidFill>
                  <a:schemeClr val="tx2"/>
                </a:solidFill>
              </a:rPr>
              <a:t>Stratosphere</a:t>
            </a:r>
            <a:r>
              <a:rPr lang="fr-FR" sz="3600" b="1" dirty="0">
                <a:solidFill>
                  <a:schemeClr val="tx2"/>
                </a:solidFill>
              </a:rPr>
              <a:t>, Jet Stream, NAO &amp; </a:t>
            </a:r>
            <a:r>
              <a:rPr lang="fr-FR" sz="3600" b="1" dirty="0" err="1">
                <a:solidFill>
                  <a:schemeClr val="tx2"/>
                </a:solidFill>
              </a:rPr>
              <a:t>Climate</a:t>
            </a:r>
            <a:r>
              <a:rPr lang="fr-FR" sz="3600" b="1" dirty="0">
                <a:solidFill>
                  <a:schemeClr val="tx2"/>
                </a:solidFill>
              </a:rPr>
              <a:t> </a:t>
            </a:r>
          </a:p>
        </p:txBody>
      </p:sp>
      <p:pic>
        <p:nvPicPr>
          <p:cNvPr id="11266" name="Picture 2" descr="C:\Users\hmasson\Desktop\NAO-nega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4005064"/>
            <a:ext cx="50165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masson\Desktop\NAO+posit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196752"/>
            <a:ext cx="50165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03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i="1" dirty="0"/>
              <a:t>2.4 Underwater Volcanoes  &amp; ocean streams ?</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29374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331"/>
          </a:xfrm>
        </p:spPr>
        <p:txBody>
          <a:bodyPr>
            <a:normAutofit fontScale="90000"/>
          </a:bodyPr>
          <a:lstStyle/>
          <a:p>
            <a:r>
              <a:rPr lang="fr-FR" sz="2800" b="1" dirty="0" err="1">
                <a:solidFill>
                  <a:schemeClr val="tx2"/>
                </a:solidFill>
              </a:rPr>
              <a:t>Ocean</a:t>
            </a:r>
            <a:r>
              <a:rPr lang="fr-FR" sz="2800" b="1" dirty="0">
                <a:solidFill>
                  <a:schemeClr val="tx2"/>
                </a:solidFill>
              </a:rPr>
              <a:t> &amp; Under Water </a:t>
            </a:r>
            <a:r>
              <a:rPr lang="fr-FR" sz="2800" b="1" dirty="0" err="1">
                <a:solidFill>
                  <a:schemeClr val="tx2"/>
                </a:solidFill>
              </a:rPr>
              <a:t>Volcanoes</a:t>
            </a:r>
            <a:endParaRPr lang="fr-FR" sz="2800" b="1" dirty="0">
              <a:solidFill>
                <a:schemeClr val="tx2"/>
              </a:solidFill>
            </a:endParaRPr>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4038600" cy="299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41465" y="908720"/>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149080"/>
            <a:ext cx="3792041" cy="224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293096"/>
            <a:ext cx="3523794" cy="211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10243" idx="2"/>
          </p:cNvCxnSpPr>
          <p:nvPr/>
        </p:nvCxnSpPr>
        <p:spPr>
          <a:xfrm flipV="1">
            <a:off x="6560765" y="2276872"/>
            <a:ext cx="1683643" cy="166079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243" idx="2"/>
          </p:cNvCxnSpPr>
          <p:nvPr/>
        </p:nvCxnSpPr>
        <p:spPr>
          <a:xfrm flipH="1" flipV="1">
            <a:off x="5148064" y="2204864"/>
            <a:ext cx="1412701" cy="173280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0243" idx="2"/>
          </p:cNvCxnSpPr>
          <p:nvPr/>
        </p:nvCxnSpPr>
        <p:spPr>
          <a:xfrm>
            <a:off x="6560765" y="3937670"/>
            <a:ext cx="0" cy="21141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419872" y="5017790"/>
            <a:ext cx="2952328"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106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7F47-1C47-469C-9756-D1D7137FAAB0}"/>
              </a:ext>
            </a:extLst>
          </p:cNvPr>
          <p:cNvSpPr>
            <a:spLocks noGrp="1"/>
          </p:cNvSpPr>
          <p:nvPr>
            <p:ph type="title"/>
          </p:nvPr>
        </p:nvSpPr>
        <p:spPr>
          <a:xfrm>
            <a:off x="748386" y="4406900"/>
            <a:ext cx="7772400" cy="1362075"/>
          </a:xfrm>
        </p:spPr>
        <p:txBody>
          <a:bodyPr/>
          <a:lstStyle/>
          <a:p>
            <a:r>
              <a:rPr lang="fr-BE" u="sng" dirty="0"/>
              <a:t>The </a:t>
            </a:r>
            <a:r>
              <a:rPr lang="fr-BE" u="sng" dirty="0" err="1"/>
              <a:t>answer</a:t>
            </a:r>
            <a:r>
              <a:rPr lang="fr-BE" dirty="0"/>
              <a:t>: structural </a:t>
            </a:r>
            <a:r>
              <a:rPr lang="fr-BE" dirty="0" err="1"/>
              <a:t>analysis</a:t>
            </a:r>
            <a:r>
              <a:rPr lang="fr-BE" dirty="0"/>
              <a:t> of a </a:t>
            </a:r>
            <a:r>
              <a:rPr lang="fr-BE" dirty="0" err="1"/>
              <a:t>Complex</a:t>
            </a:r>
            <a:r>
              <a:rPr lang="fr-BE" dirty="0"/>
              <a:t> system </a:t>
            </a:r>
          </a:p>
        </p:txBody>
      </p:sp>
      <p:sp>
        <p:nvSpPr>
          <p:cNvPr id="3" name="Text Placeholder 2">
            <a:extLst>
              <a:ext uri="{FF2B5EF4-FFF2-40B4-BE49-F238E27FC236}">
                <a16:creationId xmlns:a16="http://schemas.microsoft.com/office/drawing/2014/main" id="{E67AF323-FD29-424F-9C43-423FC8620177}"/>
              </a:ext>
            </a:extLst>
          </p:cNvPr>
          <p:cNvSpPr>
            <a:spLocks noGrp="1"/>
          </p:cNvSpPr>
          <p:nvPr>
            <p:ph type="body" idx="1"/>
          </p:nvPr>
        </p:nvSpPr>
        <p:spPr/>
        <p:txBody>
          <a:bodyPr/>
          <a:lstStyle/>
          <a:p>
            <a:r>
              <a:rPr lang="fr-BE" dirty="0" err="1"/>
              <a:t>Climate</a:t>
            </a:r>
            <a:r>
              <a:rPr lang="fr-BE" dirty="0"/>
              <a:t> system (+ </a:t>
            </a:r>
            <a:r>
              <a:rPr lang="fr-BE" dirty="0" err="1"/>
              <a:t>different</a:t>
            </a:r>
            <a:r>
              <a:rPr lang="fr-BE" dirty="0"/>
              <a:t> </a:t>
            </a:r>
            <a:r>
              <a:rPr lang="fr-BE" dirty="0" err="1"/>
              <a:t>theories</a:t>
            </a:r>
            <a:r>
              <a:rPr lang="fr-BE" dirty="0"/>
              <a:t>)</a:t>
            </a:r>
          </a:p>
          <a:p>
            <a:r>
              <a:rPr lang="fr-BE" dirty="0"/>
              <a:t>Drivers &amp; </a:t>
            </a:r>
            <a:r>
              <a:rPr lang="fr-BE" dirty="0" err="1"/>
              <a:t>effects</a:t>
            </a:r>
            <a:endParaRPr lang="fr-BE" dirty="0"/>
          </a:p>
          <a:p>
            <a:r>
              <a:rPr lang="fr-BE" dirty="0"/>
              <a:t>Feedback </a:t>
            </a:r>
            <a:r>
              <a:rPr lang="fr-BE" dirty="0" err="1"/>
              <a:t>loops</a:t>
            </a:r>
            <a:endParaRPr lang="fr-BE" dirty="0"/>
          </a:p>
          <a:p>
            <a:r>
              <a:rPr lang="fr-BE" dirty="0"/>
              <a:t>Power of a </a:t>
            </a:r>
            <a:r>
              <a:rPr lang="fr-BE" dirty="0" err="1"/>
              <a:t>given</a:t>
            </a:r>
            <a:r>
              <a:rPr lang="fr-BE" dirty="0"/>
              <a:t> « concept »</a:t>
            </a:r>
          </a:p>
        </p:txBody>
      </p:sp>
      <p:sp>
        <p:nvSpPr>
          <p:cNvPr id="4" name="TextBox 3">
            <a:extLst>
              <a:ext uri="{FF2B5EF4-FFF2-40B4-BE49-F238E27FC236}">
                <a16:creationId xmlns:a16="http://schemas.microsoft.com/office/drawing/2014/main" id="{F7CCB793-A264-4049-8CD3-C4A1CC00897C}"/>
              </a:ext>
            </a:extLst>
          </p:cNvPr>
          <p:cNvSpPr txBox="1"/>
          <p:nvPr/>
        </p:nvSpPr>
        <p:spPr>
          <a:xfrm>
            <a:off x="959555" y="474133"/>
            <a:ext cx="7236177" cy="1077218"/>
          </a:xfrm>
          <a:prstGeom prst="rect">
            <a:avLst/>
          </a:prstGeom>
          <a:noFill/>
        </p:spPr>
        <p:txBody>
          <a:bodyPr wrap="square" rtlCol="0">
            <a:spAutoFit/>
          </a:bodyPr>
          <a:lstStyle/>
          <a:p>
            <a:r>
              <a:rPr lang="en-GB" sz="2400" b="1" dirty="0">
                <a:solidFill>
                  <a:schemeClr val="tx2"/>
                </a:solidFill>
              </a:rPr>
              <a:t>“We accept any hypothesis except what is disproved” </a:t>
            </a:r>
          </a:p>
          <a:p>
            <a:r>
              <a:rPr lang="en-GB" sz="2000" b="1" i="1" dirty="0">
                <a:solidFill>
                  <a:schemeClr val="tx2"/>
                </a:solidFill>
              </a:rPr>
              <a:t>(</a:t>
            </a:r>
            <a:r>
              <a:rPr lang="en-GB" sz="2000" b="1" i="1" dirty="0" err="1">
                <a:solidFill>
                  <a:schemeClr val="tx2"/>
                </a:solidFill>
              </a:rPr>
              <a:t>Aristote</a:t>
            </a:r>
            <a:r>
              <a:rPr lang="en-GB" sz="2000" b="1" i="1" dirty="0">
                <a:solidFill>
                  <a:schemeClr val="tx2"/>
                </a:solidFill>
              </a:rPr>
              <a:t> cited by Lord </a:t>
            </a:r>
            <a:r>
              <a:rPr lang="en-GB" sz="2000" b="1" i="1" dirty="0" err="1">
                <a:solidFill>
                  <a:schemeClr val="tx2"/>
                </a:solidFill>
              </a:rPr>
              <a:t>Mockton</a:t>
            </a:r>
            <a:r>
              <a:rPr lang="en-GB" sz="2000" b="1" i="1" dirty="0">
                <a:solidFill>
                  <a:schemeClr val="tx2"/>
                </a:solidFill>
              </a:rPr>
              <a:t>, Porto conference 2018) </a:t>
            </a:r>
          </a:p>
          <a:p>
            <a:r>
              <a:rPr lang="en-GB" sz="2000" b="1" i="1" dirty="0">
                <a:solidFill>
                  <a:schemeClr val="tx2"/>
                </a:solidFill>
              </a:rPr>
              <a:t>(Popper)</a:t>
            </a:r>
          </a:p>
        </p:txBody>
      </p:sp>
    </p:spTree>
    <p:extLst>
      <p:ext uri="{BB962C8B-B14F-4D97-AF65-F5344CB8AC3E}">
        <p14:creationId xmlns:p14="http://schemas.microsoft.com/office/powerpoint/2010/main" val="28388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114F-C277-4D08-A69D-6AF21D2E7A37}"/>
              </a:ext>
            </a:extLst>
          </p:cNvPr>
          <p:cNvSpPr>
            <a:spLocks noGrp="1"/>
          </p:cNvSpPr>
          <p:nvPr>
            <p:ph type="title"/>
          </p:nvPr>
        </p:nvSpPr>
        <p:spPr>
          <a:xfrm>
            <a:off x="440267" y="293510"/>
            <a:ext cx="8246533" cy="1124127"/>
          </a:xfrm>
        </p:spPr>
        <p:txBody>
          <a:bodyPr>
            <a:normAutofit/>
          </a:bodyPr>
          <a:lstStyle/>
          <a:p>
            <a:r>
              <a:rPr lang="fr-BE" sz="2800" b="1" dirty="0">
                <a:solidFill>
                  <a:schemeClr val="tx2"/>
                </a:solidFill>
              </a:rPr>
              <a:t>A </a:t>
            </a:r>
            <a:r>
              <a:rPr lang="fr-BE" sz="2800" b="1" dirty="0" err="1">
                <a:solidFill>
                  <a:schemeClr val="tx2"/>
                </a:solidFill>
              </a:rPr>
              <a:t>meta</a:t>
            </a:r>
            <a:r>
              <a:rPr lang="fr-BE" sz="2800" b="1" dirty="0">
                <a:solidFill>
                  <a:schemeClr val="tx2"/>
                </a:solidFill>
              </a:rPr>
              <a:t>-model </a:t>
            </a:r>
            <a:r>
              <a:rPr lang="fr-BE" sz="2800" b="1" dirty="0" err="1">
                <a:solidFill>
                  <a:schemeClr val="tx2"/>
                </a:solidFill>
              </a:rPr>
              <a:t>considering</a:t>
            </a:r>
            <a:r>
              <a:rPr lang="fr-BE" sz="2800" b="1" dirty="0">
                <a:solidFill>
                  <a:schemeClr val="tx2"/>
                </a:solidFill>
              </a:rPr>
              <a:t>…</a:t>
            </a:r>
          </a:p>
        </p:txBody>
      </p:sp>
      <p:sp>
        <p:nvSpPr>
          <p:cNvPr id="3" name="Content Placeholder 2">
            <a:extLst>
              <a:ext uri="{FF2B5EF4-FFF2-40B4-BE49-F238E27FC236}">
                <a16:creationId xmlns:a16="http://schemas.microsoft.com/office/drawing/2014/main" id="{09C6ACB2-84D7-42B9-9ED3-DDC100C77166}"/>
              </a:ext>
            </a:extLst>
          </p:cNvPr>
          <p:cNvSpPr>
            <a:spLocks noGrp="1"/>
          </p:cNvSpPr>
          <p:nvPr>
            <p:ph idx="1"/>
          </p:nvPr>
        </p:nvSpPr>
        <p:spPr>
          <a:xfrm>
            <a:off x="457200" y="1600200"/>
            <a:ext cx="8229600" cy="4525963"/>
          </a:xfrm>
        </p:spPr>
        <p:txBody>
          <a:bodyPr>
            <a:normAutofit fontScale="70000" lnSpcReduction="20000"/>
          </a:bodyPr>
          <a:lstStyle/>
          <a:p>
            <a:r>
              <a:rPr lang="fr-BE" dirty="0"/>
              <a:t>Sun « dynamo » &amp; </a:t>
            </a:r>
            <a:r>
              <a:rPr lang="fr-BE" dirty="0" err="1"/>
              <a:t>fluctuating</a:t>
            </a:r>
            <a:r>
              <a:rPr lang="fr-BE" dirty="0"/>
              <a:t> </a:t>
            </a:r>
            <a:r>
              <a:rPr lang="fr-BE" dirty="0" err="1"/>
              <a:t>activity</a:t>
            </a:r>
            <a:endParaRPr lang="fr-BE" dirty="0"/>
          </a:p>
          <a:p>
            <a:r>
              <a:rPr lang="fr-BE" dirty="0"/>
              <a:t>Moon</a:t>
            </a:r>
          </a:p>
          <a:p>
            <a:r>
              <a:rPr lang="fr-BE" dirty="0" err="1"/>
              <a:t>Cosmic</a:t>
            </a:r>
            <a:r>
              <a:rPr lang="fr-BE" dirty="0"/>
              <a:t> rays (</a:t>
            </a:r>
            <a:r>
              <a:rPr lang="fr-BE" dirty="0" err="1"/>
              <a:t>Svenmark</a:t>
            </a:r>
            <a:r>
              <a:rPr lang="fr-BE" dirty="0"/>
              <a:t>)</a:t>
            </a:r>
          </a:p>
          <a:p>
            <a:r>
              <a:rPr lang="fr-BE" dirty="0"/>
              <a:t>(</a:t>
            </a:r>
            <a:r>
              <a:rPr lang="fr-BE" dirty="0" err="1"/>
              <a:t>Jovian</a:t>
            </a:r>
            <a:r>
              <a:rPr lang="fr-BE" dirty="0"/>
              <a:t>)</a:t>
            </a:r>
            <a:r>
              <a:rPr lang="fr-BE" dirty="0" err="1"/>
              <a:t>Planetary</a:t>
            </a:r>
            <a:r>
              <a:rPr lang="fr-BE" dirty="0"/>
              <a:t> </a:t>
            </a:r>
            <a:r>
              <a:rPr lang="fr-BE" dirty="0" err="1"/>
              <a:t>Gavitational</a:t>
            </a:r>
            <a:r>
              <a:rPr lang="fr-BE" dirty="0"/>
              <a:t> forces</a:t>
            </a:r>
          </a:p>
          <a:p>
            <a:r>
              <a:rPr lang="fr-BE" dirty="0" err="1"/>
              <a:t>Electro-magnetic</a:t>
            </a:r>
            <a:r>
              <a:rPr lang="fr-BE" dirty="0"/>
              <a:t> Fields (Sun, </a:t>
            </a:r>
            <a:r>
              <a:rPr lang="fr-BE" dirty="0" err="1"/>
              <a:t>Earth</a:t>
            </a:r>
            <a:r>
              <a:rPr lang="fr-BE" dirty="0"/>
              <a:t> &amp; </a:t>
            </a:r>
            <a:r>
              <a:rPr lang="fr-BE" dirty="0" err="1"/>
              <a:t>Planets</a:t>
            </a:r>
            <a:r>
              <a:rPr lang="fr-BE" dirty="0"/>
              <a:t>)</a:t>
            </a:r>
          </a:p>
          <a:p>
            <a:r>
              <a:rPr lang="fr-BE" dirty="0" err="1"/>
              <a:t>Meteorites</a:t>
            </a:r>
            <a:r>
              <a:rPr lang="fr-BE" dirty="0"/>
              <a:t> &amp; </a:t>
            </a:r>
            <a:r>
              <a:rPr lang="fr-BE" dirty="0" err="1"/>
              <a:t>asteroïd</a:t>
            </a:r>
            <a:r>
              <a:rPr lang="fr-BE" dirty="0"/>
              <a:t> </a:t>
            </a:r>
            <a:r>
              <a:rPr lang="fr-BE" dirty="0" err="1"/>
              <a:t>dust</a:t>
            </a:r>
            <a:endParaRPr lang="fr-BE" dirty="0"/>
          </a:p>
          <a:p>
            <a:r>
              <a:rPr lang="fr-BE" dirty="0"/>
              <a:t>(Under water) </a:t>
            </a:r>
            <a:r>
              <a:rPr lang="fr-BE" dirty="0" err="1"/>
              <a:t>volcanoes</a:t>
            </a:r>
            <a:r>
              <a:rPr lang="fr-BE" dirty="0"/>
              <a:t>)</a:t>
            </a:r>
          </a:p>
          <a:p>
            <a:r>
              <a:rPr lang="en-GB" dirty="0"/>
              <a:t>Tectonic</a:t>
            </a:r>
            <a:r>
              <a:rPr lang="fr-BE" dirty="0"/>
              <a:t> plates</a:t>
            </a:r>
          </a:p>
          <a:p>
            <a:r>
              <a:rPr lang="fr-BE" dirty="0" err="1"/>
              <a:t>Albedo</a:t>
            </a:r>
            <a:endParaRPr lang="fr-BE" dirty="0"/>
          </a:p>
          <a:p>
            <a:r>
              <a:rPr lang="fr-BE" dirty="0"/>
              <a:t>Radiative &amp; convective </a:t>
            </a:r>
            <a:r>
              <a:rPr lang="fr-BE" dirty="0" err="1"/>
              <a:t>heat</a:t>
            </a:r>
            <a:r>
              <a:rPr lang="fr-BE" dirty="0"/>
              <a:t> </a:t>
            </a:r>
            <a:r>
              <a:rPr lang="fr-BE" dirty="0" err="1"/>
              <a:t>transfer</a:t>
            </a:r>
            <a:endParaRPr lang="fr-BE" dirty="0"/>
          </a:p>
          <a:p>
            <a:r>
              <a:rPr lang="fr-BE" dirty="0"/>
              <a:t>Convective mass </a:t>
            </a:r>
            <a:r>
              <a:rPr lang="fr-BE" dirty="0" err="1"/>
              <a:t>transfer</a:t>
            </a:r>
            <a:endParaRPr lang="fr-BE" dirty="0"/>
          </a:p>
          <a:p>
            <a:r>
              <a:rPr lang="fr-BE" dirty="0">
                <a:solidFill>
                  <a:srgbClr val="FF0000"/>
                </a:solidFill>
              </a:rPr>
              <a:t>[… and CO2] ???</a:t>
            </a:r>
          </a:p>
          <a:p>
            <a:endParaRPr lang="fr-BE" dirty="0"/>
          </a:p>
        </p:txBody>
      </p:sp>
    </p:spTree>
    <p:extLst>
      <p:ext uri="{BB962C8B-B14F-4D97-AF65-F5344CB8AC3E}">
        <p14:creationId xmlns:p14="http://schemas.microsoft.com/office/powerpoint/2010/main" val="3612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08421" y="48274"/>
            <a:ext cx="1368152" cy="316835"/>
          </a:xfrm>
          <a:prstGeom prst="roundRect">
            <a:avLst/>
          </a:prstGeom>
          <a:gradFill>
            <a:gsLst>
              <a:gs pos="0">
                <a:srgbClr val="FFEFD1"/>
              </a:gs>
              <a:gs pos="64999">
                <a:srgbClr val="F0EBD5"/>
              </a:gs>
              <a:gs pos="100000">
                <a:srgbClr val="D1C39F"/>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Gravity</a:t>
            </a:r>
          </a:p>
        </p:txBody>
      </p:sp>
      <p:sp>
        <p:nvSpPr>
          <p:cNvPr id="6" name="Rounded Rectangle 5"/>
          <p:cNvSpPr/>
          <p:nvPr/>
        </p:nvSpPr>
        <p:spPr>
          <a:xfrm>
            <a:off x="120888" y="631574"/>
            <a:ext cx="2520280" cy="633670"/>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Sun position </a:t>
            </a:r>
            <a:r>
              <a:rPr lang="en-GB" sz="1200" b="1" dirty="0">
                <a:solidFill>
                  <a:schemeClr val="tx2"/>
                </a:solidFill>
              </a:rPr>
              <a:t>(towards centre of </a:t>
            </a:r>
          </a:p>
          <a:p>
            <a:pPr algn="ctr"/>
            <a:r>
              <a:rPr lang="en-GB" sz="1200" b="1" dirty="0">
                <a:solidFill>
                  <a:schemeClr val="tx2"/>
                </a:solidFill>
              </a:rPr>
              <a:t>gravity of solar system) </a:t>
            </a:r>
          </a:p>
          <a:p>
            <a:pPr algn="ctr"/>
            <a:r>
              <a:rPr lang="en-GB" sz="1200" b="1" dirty="0">
                <a:solidFill>
                  <a:schemeClr val="tx2"/>
                </a:solidFill>
              </a:rPr>
              <a:t>&amp; angular momentum</a:t>
            </a:r>
          </a:p>
        </p:txBody>
      </p:sp>
      <p:sp>
        <p:nvSpPr>
          <p:cNvPr id="7" name="Rounded Rectangle 6"/>
          <p:cNvSpPr/>
          <p:nvPr/>
        </p:nvSpPr>
        <p:spPr>
          <a:xfrm>
            <a:off x="6099555" y="764704"/>
            <a:ext cx="2614587" cy="792088"/>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Earth orbital parameters </a:t>
            </a:r>
          </a:p>
          <a:p>
            <a:pPr algn="ctr"/>
            <a:r>
              <a:rPr lang="en-GB" sz="1200" b="1" dirty="0">
                <a:solidFill>
                  <a:schemeClr val="tx2"/>
                </a:solidFill>
              </a:rPr>
              <a:t>(position, rotation speed, position of the rotation axis; etc.)</a:t>
            </a:r>
          </a:p>
        </p:txBody>
      </p:sp>
      <p:sp>
        <p:nvSpPr>
          <p:cNvPr id="8" name="Rounded Rectangle 7"/>
          <p:cNvSpPr/>
          <p:nvPr/>
        </p:nvSpPr>
        <p:spPr>
          <a:xfrm>
            <a:off x="6156176" y="29777"/>
            <a:ext cx="1368152" cy="364253"/>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Moon Orbit</a:t>
            </a:r>
          </a:p>
        </p:txBody>
      </p:sp>
      <p:sp>
        <p:nvSpPr>
          <p:cNvPr id="9" name="Rounded Rectangle 8"/>
          <p:cNvSpPr/>
          <p:nvPr/>
        </p:nvSpPr>
        <p:spPr>
          <a:xfrm>
            <a:off x="4788024" y="1727885"/>
            <a:ext cx="828486" cy="260955"/>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Tides</a:t>
            </a:r>
          </a:p>
        </p:txBody>
      </p:sp>
      <p:sp>
        <p:nvSpPr>
          <p:cNvPr id="10" name="Rounded Rectangle 9"/>
          <p:cNvSpPr/>
          <p:nvPr/>
        </p:nvSpPr>
        <p:spPr>
          <a:xfrm>
            <a:off x="2817534" y="5557341"/>
            <a:ext cx="1322418" cy="576064"/>
          </a:xfrm>
          <a:prstGeom prst="roundRect">
            <a:avLst/>
          </a:prstGeom>
          <a:gradFill>
            <a:gsLst>
              <a:gs pos="0">
                <a:srgbClr val="FFEFD1"/>
              </a:gs>
              <a:gs pos="64999">
                <a:srgbClr val="F0EBD5"/>
              </a:gs>
              <a:gs pos="100000">
                <a:srgbClr val="D1C39F"/>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2"/>
                </a:solidFill>
              </a:rPr>
              <a:t>Heat &amp; mass </a:t>
            </a:r>
          </a:p>
          <a:p>
            <a:pPr algn="ctr"/>
            <a:r>
              <a:rPr lang="en-GB" sz="1600" b="1" dirty="0">
                <a:solidFill>
                  <a:schemeClr val="tx2"/>
                </a:solidFill>
              </a:rPr>
              <a:t>Transfer </a:t>
            </a:r>
          </a:p>
        </p:txBody>
      </p:sp>
      <p:sp>
        <p:nvSpPr>
          <p:cNvPr id="11" name="Oval 10"/>
          <p:cNvSpPr/>
          <p:nvPr/>
        </p:nvSpPr>
        <p:spPr>
          <a:xfrm>
            <a:off x="623593" y="5157192"/>
            <a:ext cx="1623350" cy="369641"/>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Atmosphere </a:t>
            </a:r>
          </a:p>
          <a:p>
            <a:pPr algn="ctr"/>
            <a:r>
              <a:rPr lang="en-GB" sz="1400" dirty="0">
                <a:solidFill>
                  <a:schemeClr val="tx2"/>
                </a:solidFill>
              </a:rPr>
              <a:t>T°</a:t>
            </a:r>
          </a:p>
        </p:txBody>
      </p:sp>
      <p:sp>
        <p:nvSpPr>
          <p:cNvPr id="12" name="Oval 11"/>
          <p:cNvSpPr/>
          <p:nvPr/>
        </p:nvSpPr>
        <p:spPr>
          <a:xfrm>
            <a:off x="748534" y="6155703"/>
            <a:ext cx="1498409" cy="369641"/>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Sea Surface </a:t>
            </a:r>
          </a:p>
          <a:p>
            <a:pPr algn="ctr"/>
            <a:r>
              <a:rPr lang="en-GB" sz="1400" dirty="0">
                <a:solidFill>
                  <a:schemeClr val="tx2"/>
                </a:solidFill>
              </a:rPr>
              <a:t>T°</a:t>
            </a:r>
          </a:p>
        </p:txBody>
      </p:sp>
      <p:sp>
        <p:nvSpPr>
          <p:cNvPr id="13" name="Oval 12"/>
          <p:cNvSpPr/>
          <p:nvPr/>
        </p:nvSpPr>
        <p:spPr>
          <a:xfrm>
            <a:off x="716891" y="5661248"/>
            <a:ext cx="1530052" cy="369641"/>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Soil Surface </a:t>
            </a:r>
          </a:p>
          <a:p>
            <a:pPr algn="ctr"/>
            <a:r>
              <a:rPr lang="en-GB" sz="1400" dirty="0">
                <a:solidFill>
                  <a:schemeClr val="tx2"/>
                </a:solidFill>
              </a:rPr>
              <a:t>T°</a:t>
            </a:r>
          </a:p>
        </p:txBody>
      </p:sp>
      <p:sp>
        <p:nvSpPr>
          <p:cNvPr id="14" name="Rounded Rectangle 13"/>
          <p:cNvSpPr/>
          <p:nvPr/>
        </p:nvSpPr>
        <p:spPr>
          <a:xfrm>
            <a:off x="703644" y="1484784"/>
            <a:ext cx="1368152" cy="475135"/>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Stresses in sun core</a:t>
            </a:r>
            <a:endParaRPr lang="en-GB" sz="1200" b="1" dirty="0">
              <a:solidFill>
                <a:schemeClr val="tx2"/>
              </a:solidFill>
            </a:endParaRPr>
          </a:p>
        </p:txBody>
      </p:sp>
      <p:sp>
        <p:nvSpPr>
          <p:cNvPr id="15" name="Rounded Rectangle 14"/>
          <p:cNvSpPr/>
          <p:nvPr/>
        </p:nvSpPr>
        <p:spPr>
          <a:xfrm>
            <a:off x="694454" y="2132856"/>
            <a:ext cx="1368152" cy="409854"/>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Solar dynamo</a:t>
            </a:r>
            <a:endParaRPr lang="en-GB" sz="1200" b="1" dirty="0">
              <a:solidFill>
                <a:schemeClr val="tx2"/>
              </a:solidFill>
            </a:endParaRPr>
          </a:p>
        </p:txBody>
      </p:sp>
      <p:sp>
        <p:nvSpPr>
          <p:cNvPr id="16" name="Rounded Rectangle 15"/>
          <p:cNvSpPr/>
          <p:nvPr/>
        </p:nvSpPr>
        <p:spPr>
          <a:xfrm>
            <a:off x="85732" y="2866332"/>
            <a:ext cx="1749964" cy="300590"/>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Solar Activity </a:t>
            </a:r>
          </a:p>
        </p:txBody>
      </p:sp>
      <p:sp>
        <p:nvSpPr>
          <p:cNvPr id="17" name="Rounded Rectangle 16"/>
          <p:cNvSpPr/>
          <p:nvPr/>
        </p:nvSpPr>
        <p:spPr>
          <a:xfrm>
            <a:off x="2927433" y="4433917"/>
            <a:ext cx="1872208" cy="580865"/>
          </a:xfrm>
          <a:prstGeom prst="round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Atmosphere composition</a:t>
            </a:r>
            <a:endParaRPr lang="en-GB" sz="1200" b="1" dirty="0">
              <a:solidFill>
                <a:schemeClr val="tx2"/>
              </a:solidFill>
            </a:endParaRPr>
          </a:p>
        </p:txBody>
      </p:sp>
      <p:sp>
        <p:nvSpPr>
          <p:cNvPr id="18" name="Rounded Rectangle 17"/>
          <p:cNvSpPr/>
          <p:nvPr/>
        </p:nvSpPr>
        <p:spPr>
          <a:xfrm>
            <a:off x="3800445" y="2670331"/>
            <a:ext cx="1656184" cy="553278"/>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Earth dynamo </a:t>
            </a:r>
          </a:p>
          <a:p>
            <a:pPr algn="ctr"/>
            <a:r>
              <a:rPr lang="en-GB" sz="1400" b="1" dirty="0">
                <a:solidFill>
                  <a:schemeClr val="tx2"/>
                </a:solidFill>
              </a:rPr>
              <a:t>=&gt; magnetic shield</a:t>
            </a:r>
            <a:endParaRPr lang="en-GB" sz="1200" b="1" dirty="0">
              <a:solidFill>
                <a:schemeClr val="tx2"/>
              </a:solidFill>
            </a:endParaRPr>
          </a:p>
        </p:txBody>
      </p:sp>
      <p:sp>
        <p:nvSpPr>
          <p:cNvPr id="19" name="Rounded Rectangle 18"/>
          <p:cNvSpPr/>
          <p:nvPr/>
        </p:nvSpPr>
        <p:spPr>
          <a:xfrm>
            <a:off x="7655644" y="1761280"/>
            <a:ext cx="1308844" cy="553278"/>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Stresses in </a:t>
            </a:r>
          </a:p>
          <a:p>
            <a:pPr algn="ctr"/>
            <a:r>
              <a:rPr lang="en-GB" sz="1400" b="1" dirty="0">
                <a:solidFill>
                  <a:schemeClr val="tx2"/>
                </a:solidFill>
              </a:rPr>
              <a:t>tectonic plates</a:t>
            </a:r>
            <a:endParaRPr lang="en-GB" sz="1200" b="1" dirty="0">
              <a:solidFill>
                <a:schemeClr val="tx2"/>
              </a:solidFill>
            </a:endParaRPr>
          </a:p>
        </p:txBody>
      </p:sp>
      <p:sp>
        <p:nvSpPr>
          <p:cNvPr id="20" name="Rounded Rectangle 19"/>
          <p:cNvSpPr/>
          <p:nvPr/>
        </p:nvSpPr>
        <p:spPr>
          <a:xfrm>
            <a:off x="6350834" y="2748059"/>
            <a:ext cx="1026114" cy="537136"/>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Surface </a:t>
            </a:r>
          </a:p>
          <a:p>
            <a:pPr algn="ctr"/>
            <a:r>
              <a:rPr lang="en-GB" sz="1400" b="1" dirty="0">
                <a:solidFill>
                  <a:schemeClr val="tx2"/>
                </a:solidFill>
              </a:rPr>
              <a:t>volcanoes</a:t>
            </a:r>
            <a:endParaRPr lang="en-GB" sz="1200" b="1" dirty="0">
              <a:solidFill>
                <a:schemeClr val="tx2"/>
              </a:solidFill>
            </a:endParaRPr>
          </a:p>
        </p:txBody>
      </p:sp>
      <p:sp>
        <p:nvSpPr>
          <p:cNvPr id="21" name="Rounded Rectangle 20"/>
          <p:cNvSpPr/>
          <p:nvPr/>
        </p:nvSpPr>
        <p:spPr>
          <a:xfrm>
            <a:off x="7690958" y="2747848"/>
            <a:ext cx="1230998" cy="537136"/>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Submerged volcanoes</a:t>
            </a:r>
            <a:endParaRPr lang="en-GB" sz="1200" b="1" dirty="0">
              <a:solidFill>
                <a:schemeClr val="tx2"/>
              </a:solidFill>
            </a:endParaRPr>
          </a:p>
        </p:txBody>
      </p:sp>
      <p:sp>
        <p:nvSpPr>
          <p:cNvPr id="22" name="Rounded Rectangle 21"/>
          <p:cNvSpPr/>
          <p:nvPr/>
        </p:nvSpPr>
        <p:spPr>
          <a:xfrm>
            <a:off x="5758544" y="1679542"/>
            <a:ext cx="1333736" cy="730966"/>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Oceanic </a:t>
            </a:r>
          </a:p>
          <a:p>
            <a:pPr algn="ctr"/>
            <a:r>
              <a:rPr lang="en-GB" sz="1400" b="1" dirty="0">
                <a:solidFill>
                  <a:schemeClr val="tx2"/>
                </a:solidFill>
              </a:rPr>
              <a:t>Currents </a:t>
            </a:r>
            <a:r>
              <a:rPr lang="en-GB" sz="1050" b="1" dirty="0">
                <a:solidFill>
                  <a:schemeClr val="tx2"/>
                </a:solidFill>
              </a:rPr>
              <a:t>(conveyor belt, halocline, etc.)</a:t>
            </a:r>
            <a:endParaRPr lang="en-GB" sz="1000" b="1" dirty="0">
              <a:solidFill>
                <a:schemeClr val="tx2"/>
              </a:solidFill>
            </a:endParaRPr>
          </a:p>
        </p:txBody>
      </p:sp>
      <p:sp>
        <p:nvSpPr>
          <p:cNvPr id="23" name="Rounded Rectangle 22"/>
          <p:cNvSpPr/>
          <p:nvPr/>
        </p:nvSpPr>
        <p:spPr>
          <a:xfrm>
            <a:off x="4536470" y="5540681"/>
            <a:ext cx="1150393" cy="625184"/>
          </a:xfrm>
          <a:prstGeom prst="roundRect">
            <a:avLst/>
          </a:prstGeom>
          <a:gradFill>
            <a:gsLst>
              <a:gs pos="0">
                <a:srgbClr val="DDEBCF"/>
              </a:gs>
              <a:gs pos="8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b="1" dirty="0">
                <a:solidFill>
                  <a:schemeClr val="tx2"/>
                </a:solidFill>
              </a:rPr>
              <a:t>Biosphere</a:t>
            </a:r>
            <a:endParaRPr lang="en-GB" sz="1200" b="1" dirty="0">
              <a:solidFill>
                <a:schemeClr val="tx2"/>
              </a:solidFill>
            </a:endParaRPr>
          </a:p>
        </p:txBody>
      </p:sp>
      <p:sp>
        <p:nvSpPr>
          <p:cNvPr id="24" name="Rounded Rectangle 23"/>
          <p:cNvSpPr/>
          <p:nvPr/>
        </p:nvSpPr>
        <p:spPr>
          <a:xfrm>
            <a:off x="5340300" y="4433832"/>
            <a:ext cx="1323038" cy="580865"/>
          </a:xfrm>
          <a:prstGeom prst="round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Ocean </a:t>
            </a:r>
          </a:p>
          <a:p>
            <a:pPr algn="ctr"/>
            <a:r>
              <a:rPr lang="en-GB" sz="1400" b="1" dirty="0">
                <a:solidFill>
                  <a:schemeClr val="tx2"/>
                </a:solidFill>
              </a:rPr>
              <a:t>composition</a:t>
            </a:r>
            <a:endParaRPr lang="en-GB" sz="1200" b="1" dirty="0">
              <a:solidFill>
                <a:schemeClr val="tx2"/>
              </a:solidFill>
            </a:endParaRPr>
          </a:p>
        </p:txBody>
      </p:sp>
      <p:sp>
        <p:nvSpPr>
          <p:cNvPr id="25" name="Rounded Rectangle 24"/>
          <p:cNvSpPr/>
          <p:nvPr/>
        </p:nvSpPr>
        <p:spPr>
          <a:xfrm>
            <a:off x="547762" y="3557573"/>
            <a:ext cx="1872208" cy="580865"/>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Clouds &amp; Atmosphere Albedo &amp; absorption</a:t>
            </a:r>
            <a:endParaRPr lang="en-GB" sz="1200" b="1" dirty="0">
              <a:solidFill>
                <a:schemeClr val="tx2"/>
              </a:solidFill>
            </a:endParaRPr>
          </a:p>
        </p:txBody>
      </p:sp>
      <p:sp>
        <p:nvSpPr>
          <p:cNvPr id="26" name="Rounded Rectangle 25"/>
          <p:cNvSpPr/>
          <p:nvPr/>
        </p:nvSpPr>
        <p:spPr>
          <a:xfrm>
            <a:off x="7163805" y="4879521"/>
            <a:ext cx="1566074" cy="580865"/>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Ocean &amp; Ice </a:t>
            </a:r>
          </a:p>
          <a:p>
            <a:pPr algn="ctr"/>
            <a:r>
              <a:rPr lang="en-GB" sz="1400" b="1" dirty="0">
                <a:solidFill>
                  <a:schemeClr val="tx2"/>
                </a:solidFill>
              </a:rPr>
              <a:t>caps Albedo</a:t>
            </a:r>
            <a:endParaRPr lang="en-GB" sz="1200" b="1" dirty="0">
              <a:solidFill>
                <a:schemeClr val="tx2"/>
              </a:solidFill>
            </a:endParaRPr>
          </a:p>
        </p:txBody>
      </p:sp>
      <p:sp>
        <p:nvSpPr>
          <p:cNvPr id="27" name="Rounded Rectangle 26"/>
          <p:cNvSpPr/>
          <p:nvPr/>
        </p:nvSpPr>
        <p:spPr>
          <a:xfrm>
            <a:off x="7462470" y="5676410"/>
            <a:ext cx="1080120" cy="580865"/>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Soil Albedo</a:t>
            </a:r>
            <a:endParaRPr lang="en-GB" sz="1200" b="1" dirty="0">
              <a:solidFill>
                <a:schemeClr val="tx2"/>
              </a:solidFill>
            </a:endParaRPr>
          </a:p>
        </p:txBody>
      </p:sp>
      <p:sp>
        <p:nvSpPr>
          <p:cNvPr id="28" name="Rounded Rectangle 27"/>
          <p:cNvSpPr/>
          <p:nvPr/>
        </p:nvSpPr>
        <p:spPr>
          <a:xfrm>
            <a:off x="7311592" y="3876210"/>
            <a:ext cx="1230998" cy="60830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Position &amp; extend of ice caps</a:t>
            </a:r>
            <a:endParaRPr lang="en-GB" sz="1200" b="1" dirty="0">
              <a:solidFill>
                <a:schemeClr val="tx2"/>
              </a:solidFill>
            </a:endParaRPr>
          </a:p>
        </p:txBody>
      </p:sp>
      <p:cxnSp>
        <p:nvCxnSpPr>
          <p:cNvPr id="30" name="Elbow Connector 29"/>
          <p:cNvCxnSpPr>
            <a:stCxn id="4" idx="2"/>
            <a:endCxn id="5" idx="0"/>
          </p:cNvCxnSpPr>
          <p:nvPr/>
        </p:nvCxnSpPr>
        <p:spPr>
          <a:xfrm rot="5400000">
            <a:off x="3429291" y="627659"/>
            <a:ext cx="525757" cy="65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5" idx="1"/>
            <a:endCxn id="6" idx="3"/>
          </p:cNvCxnSpPr>
          <p:nvPr/>
        </p:nvCxnSpPr>
        <p:spPr>
          <a:xfrm rot="10800000">
            <a:off x="2641169" y="948409"/>
            <a:ext cx="262777" cy="20341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cxnSpLocks/>
            <a:stCxn id="4" idx="3"/>
            <a:endCxn id="8" idx="1"/>
          </p:cNvCxnSpPr>
          <p:nvPr/>
        </p:nvCxnSpPr>
        <p:spPr>
          <a:xfrm>
            <a:off x="4376573" y="206692"/>
            <a:ext cx="1779603" cy="521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5" idx="3"/>
            <a:endCxn id="7" idx="1"/>
          </p:cNvCxnSpPr>
          <p:nvPr/>
        </p:nvCxnSpPr>
        <p:spPr>
          <a:xfrm>
            <a:off x="4479737" y="1151821"/>
            <a:ext cx="1619818" cy="892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9" idx="2"/>
            <a:endCxn id="20" idx="0"/>
          </p:cNvCxnSpPr>
          <p:nvPr/>
        </p:nvCxnSpPr>
        <p:spPr>
          <a:xfrm rot="5400000">
            <a:off x="7370229" y="1808221"/>
            <a:ext cx="433501" cy="14461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9" idx="2"/>
            <a:endCxn id="21" idx="0"/>
          </p:cNvCxnSpPr>
          <p:nvPr/>
        </p:nvCxnSpPr>
        <p:spPr>
          <a:xfrm rot="5400000">
            <a:off x="8091617" y="2529399"/>
            <a:ext cx="433290" cy="360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7" idx="2"/>
            <a:endCxn id="19" idx="1"/>
          </p:cNvCxnSpPr>
          <p:nvPr/>
        </p:nvCxnSpPr>
        <p:spPr>
          <a:xfrm rot="16200000" flipH="1">
            <a:off x="7290683" y="1672957"/>
            <a:ext cx="481127" cy="24879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7" idx="3"/>
            <a:endCxn id="28" idx="3"/>
          </p:cNvCxnSpPr>
          <p:nvPr/>
        </p:nvCxnSpPr>
        <p:spPr>
          <a:xfrm flipH="1">
            <a:off x="8542590" y="1160748"/>
            <a:ext cx="171552" cy="3019616"/>
          </a:xfrm>
          <a:prstGeom prst="bentConnector3">
            <a:avLst>
              <a:gd name="adj1" fmla="val -20143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91" idx="2"/>
            <a:endCxn id="9" idx="0"/>
          </p:cNvCxnSpPr>
          <p:nvPr/>
        </p:nvCxnSpPr>
        <p:spPr>
          <a:xfrm rot="5400000">
            <a:off x="4720999" y="1245972"/>
            <a:ext cx="963181" cy="6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14" idx="1"/>
            <a:endCxn id="16" idx="0"/>
          </p:cNvCxnSpPr>
          <p:nvPr/>
        </p:nvCxnSpPr>
        <p:spPr>
          <a:xfrm rot="10800000" flipH="1" flipV="1">
            <a:off x="703644" y="1722352"/>
            <a:ext cx="257070" cy="1143980"/>
          </a:xfrm>
          <a:prstGeom prst="bentConnector4">
            <a:avLst>
              <a:gd name="adj1" fmla="val -88925"/>
              <a:gd name="adj2" fmla="val 8226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4" idx="2"/>
            <a:endCxn id="15" idx="0"/>
          </p:cNvCxnSpPr>
          <p:nvPr/>
        </p:nvCxnSpPr>
        <p:spPr>
          <a:xfrm rot="5400000">
            <a:off x="1296657" y="2041792"/>
            <a:ext cx="172937" cy="919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6" idx="2"/>
            <a:endCxn id="14" idx="0"/>
          </p:cNvCxnSpPr>
          <p:nvPr/>
        </p:nvCxnSpPr>
        <p:spPr>
          <a:xfrm rot="16200000" flipH="1">
            <a:off x="1274604" y="1371668"/>
            <a:ext cx="219540" cy="669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4" name="Rounded Rectangle 93"/>
          <p:cNvSpPr/>
          <p:nvPr/>
        </p:nvSpPr>
        <p:spPr>
          <a:xfrm>
            <a:off x="1059438" y="48274"/>
            <a:ext cx="1796006" cy="316835"/>
          </a:xfrm>
          <a:prstGeom prst="roundRect">
            <a:avLst/>
          </a:prstGeom>
          <a:gradFill>
            <a:gsLst>
              <a:gs pos="0">
                <a:srgbClr val="FFEFD1"/>
              </a:gs>
              <a:gs pos="64999">
                <a:srgbClr val="F0EBD5"/>
              </a:gs>
              <a:gs pos="100000">
                <a:srgbClr val="D1C39F"/>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Cosmic Rays</a:t>
            </a:r>
          </a:p>
        </p:txBody>
      </p:sp>
      <p:cxnSp>
        <p:nvCxnSpPr>
          <p:cNvPr id="105" name="Elbow Connector 104"/>
          <p:cNvCxnSpPr>
            <a:stCxn id="23" idx="0"/>
            <a:endCxn id="24" idx="1"/>
          </p:cNvCxnSpPr>
          <p:nvPr/>
        </p:nvCxnSpPr>
        <p:spPr>
          <a:xfrm rot="5400000" flipH="1" flipV="1">
            <a:off x="4817775" y="5018157"/>
            <a:ext cx="816416" cy="228633"/>
          </a:xfrm>
          <a:prstGeom prst="bentConnector2">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13" idx="6"/>
            <a:endCxn id="10" idx="1"/>
          </p:cNvCxnSpPr>
          <p:nvPr/>
        </p:nvCxnSpPr>
        <p:spPr>
          <a:xfrm flipV="1">
            <a:off x="2246943" y="5845373"/>
            <a:ext cx="570591" cy="696"/>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stCxn id="10" idx="2"/>
            <a:endCxn id="24" idx="2"/>
          </p:cNvCxnSpPr>
          <p:nvPr/>
        </p:nvCxnSpPr>
        <p:spPr>
          <a:xfrm rot="5400000" flipH="1" flipV="1">
            <a:off x="4180927" y="4312513"/>
            <a:ext cx="1118708" cy="2523076"/>
          </a:xfrm>
          <a:prstGeom prst="bentConnector3">
            <a:avLst>
              <a:gd name="adj1" fmla="val -20434"/>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p:cNvCxnSpPr>
            <a:stCxn id="16" idx="2"/>
            <a:endCxn id="168" idx="1"/>
          </p:cNvCxnSpPr>
          <p:nvPr/>
        </p:nvCxnSpPr>
        <p:spPr>
          <a:xfrm rot="5400000">
            <a:off x="401428" y="3233038"/>
            <a:ext cx="625402" cy="493170"/>
          </a:xfrm>
          <a:prstGeom prst="bentConnector4">
            <a:avLst>
              <a:gd name="adj1" fmla="val 15721"/>
              <a:gd name="adj2" fmla="val 146353"/>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Elbow Connector 139"/>
          <p:cNvCxnSpPr>
            <a:stCxn id="28" idx="2"/>
            <a:endCxn id="26" idx="0"/>
          </p:cNvCxnSpPr>
          <p:nvPr/>
        </p:nvCxnSpPr>
        <p:spPr>
          <a:xfrm rot="16200000" flipH="1">
            <a:off x="7739464" y="4672143"/>
            <a:ext cx="395004" cy="19751"/>
          </a:xfrm>
          <a:prstGeom prst="bentConnector3">
            <a:avLst>
              <a:gd name="adj1" fmla="val 50000"/>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4" name="Curved Connector 143"/>
          <p:cNvCxnSpPr>
            <a:stCxn id="17" idx="1"/>
            <a:endCxn id="25" idx="3"/>
          </p:cNvCxnSpPr>
          <p:nvPr/>
        </p:nvCxnSpPr>
        <p:spPr>
          <a:xfrm rot="10800000">
            <a:off x="2419971" y="3848006"/>
            <a:ext cx="507463" cy="876344"/>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159" name="Curved Connector 158"/>
          <p:cNvCxnSpPr>
            <a:stCxn id="23" idx="3"/>
            <a:endCxn id="26" idx="1"/>
          </p:cNvCxnSpPr>
          <p:nvPr/>
        </p:nvCxnSpPr>
        <p:spPr>
          <a:xfrm flipV="1">
            <a:off x="5686863" y="5169954"/>
            <a:ext cx="1476942" cy="683319"/>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162" name="Curved Connector 161"/>
          <p:cNvCxnSpPr>
            <a:stCxn id="24" idx="3"/>
            <a:endCxn id="26" idx="1"/>
          </p:cNvCxnSpPr>
          <p:nvPr/>
        </p:nvCxnSpPr>
        <p:spPr>
          <a:xfrm>
            <a:off x="6663338" y="4724265"/>
            <a:ext cx="500467" cy="445689"/>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grpSp>
        <p:nvGrpSpPr>
          <p:cNvPr id="170" name="Group 169"/>
          <p:cNvGrpSpPr/>
          <p:nvPr/>
        </p:nvGrpSpPr>
        <p:grpSpPr>
          <a:xfrm>
            <a:off x="467544" y="3284984"/>
            <a:ext cx="2084040" cy="936105"/>
            <a:chOff x="2627784" y="3893706"/>
            <a:chExt cx="2084040" cy="936105"/>
          </a:xfrm>
          <a:solidFill>
            <a:schemeClr val="bg1">
              <a:lumMod val="75000"/>
              <a:alpha val="20000"/>
            </a:schemeClr>
          </a:solidFill>
        </p:grpSpPr>
        <p:sp>
          <p:nvSpPr>
            <p:cNvPr id="168" name="Rectangle 167"/>
            <p:cNvSpPr/>
            <p:nvPr/>
          </p:nvSpPr>
          <p:spPr>
            <a:xfrm>
              <a:off x="2627784" y="3972281"/>
              <a:ext cx="2084040" cy="857530"/>
            </a:xfrm>
            <a:prstGeom prst="rect">
              <a:avLst/>
            </a:prstGeom>
            <a:grp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69" name="TextBox 168"/>
            <p:cNvSpPr txBox="1"/>
            <p:nvPr/>
          </p:nvSpPr>
          <p:spPr>
            <a:xfrm>
              <a:off x="2699792" y="3893706"/>
              <a:ext cx="1800200" cy="307777"/>
            </a:xfrm>
            <a:prstGeom prst="rect">
              <a:avLst/>
            </a:prstGeom>
            <a:grpFill/>
          </p:spPr>
          <p:txBody>
            <a:bodyPr wrap="square" rtlCol="0">
              <a:spAutoFit/>
            </a:bodyPr>
            <a:lstStyle/>
            <a:p>
              <a:r>
                <a:rPr lang="en-GB" sz="1400" b="1" i="1" dirty="0">
                  <a:solidFill>
                    <a:schemeClr val="bg1">
                      <a:lumMod val="50000"/>
                    </a:schemeClr>
                  </a:solidFill>
                  <a:latin typeface="Aharoni" panose="02010803020104030203" pitchFamily="2" charset="-79"/>
                  <a:cs typeface="Aharoni" panose="02010803020104030203" pitchFamily="2" charset="-79"/>
                </a:rPr>
                <a:t>Radiation   Tuner</a:t>
              </a:r>
            </a:p>
          </p:txBody>
        </p:sp>
      </p:grpSp>
      <p:cxnSp>
        <p:nvCxnSpPr>
          <p:cNvPr id="172" name="Elbow Connector 171"/>
          <p:cNvCxnSpPr>
            <a:stCxn id="25" idx="2"/>
            <a:endCxn id="108" idx="0"/>
          </p:cNvCxnSpPr>
          <p:nvPr/>
        </p:nvCxnSpPr>
        <p:spPr>
          <a:xfrm rot="5400000">
            <a:off x="1383933" y="4237435"/>
            <a:ext cx="198931" cy="937"/>
          </a:xfrm>
          <a:prstGeom prst="bentConnector3">
            <a:avLst>
              <a:gd name="adj1" fmla="val 50000"/>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8" name="Curved Connector 197"/>
          <p:cNvCxnSpPr>
            <a:stCxn id="138" idx="0"/>
            <a:endCxn id="94" idx="2"/>
          </p:cNvCxnSpPr>
          <p:nvPr/>
        </p:nvCxnSpPr>
        <p:spPr>
          <a:xfrm rot="16200000" flipV="1">
            <a:off x="954140" y="1368410"/>
            <a:ext cx="3277524" cy="1270921"/>
          </a:xfrm>
          <a:prstGeom prst="curvedConnector3">
            <a:avLst>
              <a:gd name="adj1" fmla="val 93399"/>
            </a:avLst>
          </a:prstGeom>
          <a:ln w="25400">
            <a:solidFill>
              <a:schemeClr val="accent3">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34" name="Left-Right Arrow 233"/>
          <p:cNvSpPr/>
          <p:nvPr/>
        </p:nvSpPr>
        <p:spPr>
          <a:xfrm>
            <a:off x="1129478" y="8158182"/>
            <a:ext cx="327382" cy="1848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4639198" y="5837163"/>
            <a:ext cx="951547" cy="2304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anthropogenic</a:t>
            </a:r>
          </a:p>
        </p:txBody>
      </p:sp>
      <p:sp>
        <p:nvSpPr>
          <p:cNvPr id="228" name="TextBox 227"/>
          <p:cNvSpPr txBox="1"/>
          <p:nvPr/>
        </p:nvSpPr>
        <p:spPr>
          <a:xfrm>
            <a:off x="2639724" y="4993431"/>
            <a:ext cx="924164" cy="523220"/>
          </a:xfrm>
          <a:prstGeom prst="rect">
            <a:avLst/>
          </a:prstGeom>
          <a:noFill/>
        </p:spPr>
        <p:txBody>
          <a:bodyPr wrap="none" rtlCol="0">
            <a:spAutoFit/>
          </a:bodyPr>
          <a:lstStyle/>
          <a:p>
            <a:r>
              <a:rPr lang="en-GB" sz="1400" b="1" i="1" dirty="0">
                <a:solidFill>
                  <a:srgbClr val="E21ED9"/>
                </a:solidFill>
              </a:rPr>
              <a:t>Feedback </a:t>
            </a:r>
          </a:p>
          <a:p>
            <a:pPr algn="ctr"/>
            <a:r>
              <a:rPr lang="en-GB" sz="1400" b="1" i="1" dirty="0">
                <a:solidFill>
                  <a:srgbClr val="E21ED9"/>
                </a:solidFill>
              </a:rPr>
              <a:t>loops</a:t>
            </a:r>
          </a:p>
        </p:txBody>
      </p:sp>
      <p:sp>
        <p:nvSpPr>
          <p:cNvPr id="91" name="Rounded Rectangle 90"/>
          <p:cNvSpPr/>
          <p:nvPr/>
        </p:nvSpPr>
        <p:spPr>
          <a:xfrm>
            <a:off x="4518835" y="332656"/>
            <a:ext cx="1368152" cy="432048"/>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Gyroscopic Effect</a:t>
            </a:r>
          </a:p>
        </p:txBody>
      </p:sp>
      <p:cxnSp>
        <p:nvCxnSpPr>
          <p:cNvPr id="93" name="Elbow Connector 92"/>
          <p:cNvCxnSpPr>
            <a:stCxn id="91" idx="2"/>
            <a:endCxn id="7" idx="1"/>
          </p:cNvCxnSpPr>
          <p:nvPr/>
        </p:nvCxnSpPr>
        <p:spPr>
          <a:xfrm rot="16200000" flipH="1">
            <a:off x="5453211" y="514404"/>
            <a:ext cx="396044" cy="89664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6" name="Elbow Connector 95"/>
          <p:cNvCxnSpPr>
            <a:cxnSpLocks/>
            <a:stCxn id="8" idx="2"/>
            <a:endCxn id="91" idx="3"/>
          </p:cNvCxnSpPr>
          <p:nvPr/>
        </p:nvCxnSpPr>
        <p:spPr>
          <a:xfrm rot="5400000">
            <a:off x="6286295" y="-5277"/>
            <a:ext cx="154650" cy="95326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607947" y="4337369"/>
            <a:ext cx="1749964" cy="539431"/>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Radiative incoming flux</a:t>
            </a:r>
            <a:endParaRPr lang="en-GB" sz="1200" b="1" dirty="0">
              <a:solidFill>
                <a:schemeClr val="tx2"/>
              </a:solidFill>
            </a:endParaRPr>
          </a:p>
        </p:txBody>
      </p:sp>
      <p:sp>
        <p:nvSpPr>
          <p:cNvPr id="137" name="Rounded Rectangle 136"/>
          <p:cNvSpPr/>
          <p:nvPr/>
        </p:nvSpPr>
        <p:spPr>
          <a:xfrm>
            <a:off x="2267744" y="2803122"/>
            <a:ext cx="1368152" cy="409854"/>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Solar magnetic field</a:t>
            </a:r>
            <a:endParaRPr lang="en-GB" sz="1200" b="1" dirty="0">
              <a:solidFill>
                <a:schemeClr val="tx2"/>
              </a:solidFill>
            </a:endParaRPr>
          </a:p>
        </p:txBody>
      </p:sp>
      <p:sp>
        <p:nvSpPr>
          <p:cNvPr id="138" name="Rounded Rectangle 137"/>
          <p:cNvSpPr/>
          <p:nvPr/>
        </p:nvSpPr>
        <p:spPr>
          <a:xfrm>
            <a:off x="2833334" y="3642633"/>
            <a:ext cx="790055" cy="412034"/>
          </a:xfrm>
          <a:prstGeom prst="round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Clouds</a:t>
            </a:r>
            <a:endParaRPr lang="en-GB" sz="1200" b="1" dirty="0">
              <a:solidFill>
                <a:schemeClr val="tx2"/>
              </a:solidFill>
            </a:endParaRPr>
          </a:p>
        </p:txBody>
      </p:sp>
      <p:cxnSp>
        <p:nvCxnSpPr>
          <p:cNvPr id="148" name="Elbow Connector 147"/>
          <p:cNvCxnSpPr>
            <a:stCxn id="15" idx="2"/>
            <a:endCxn id="137" idx="0"/>
          </p:cNvCxnSpPr>
          <p:nvPr/>
        </p:nvCxnSpPr>
        <p:spPr>
          <a:xfrm rot="16200000" flipH="1">
            <a:off x="2034969" y="1886271"/>
            <a:ext cx="260412" cy="157329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stCxn id="138" idx="1"/>
            <a:endCxn id="25" idx="3"/>
          </p:cNvCxnSpPr>
          <p:nvPr/>
        </p:nvCxnSpPr>
        <p:spPr>
          <a:xfrm rot="10800000">
            <a:off x="2419970" y="3848006"/>
            <a:ext cx="413364" cy="6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4" name="Curved Connector 203"/>
          <p:cNvCxnSpPr>
            <a:stCxn id="20" idx="2"/>
            <a:endCxn id="17" idx="0"/>
          </p:cNvCxnSpPr>
          <p:nvPr/>
        </p:nvCxnSpPr>
        <p:spPr>
          <a:xfrm rot="5400000">
            <a:off x="4789353" y="2359379"/>
            <a:ext cx="1148722" cy="3000354"/>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grpSp>
        <p:nvGrpSpPr>
          <p:cNvPr id="256" name="Group 255"/>
          <p:cNvGrpSpPr/>
          <p:nvPr/>
        </p:nvGrpSpPr>
        <p:grpSpPr>
          <a:xfrm>
            <a:off x="2042985" y="2412949"/>
            <a:ext cx="3540820" cy="936104"/>
            <a:chOff x="2636288" y="3893706"/>
            <a:chExt cx="2069294" cy="936104"/>
          </a:xfrm>
          <a:solidFill>
            <a:schemeClr val="bg1">
              <a:lumMod val="75000"/>
              <a:alpha val="20000"/>
            </a:schemeClr>
          </a:solidFill>
        </p:grpSpPr>
        <p:sp>
          <p:nvSpPr>
            <p:cNvPr id="257" name="Rectangle 256"/>
            <p:cNvSpPr/>
            <p:nvPr/>
          </p:nvSpPr>
          <p:spPr>
            <a:xfrm>
              <a:off x="2636288" y="3954151"/>
              <a:ext cx="2069294" cy="875659"/>
            </a:xfrm>
            <a:prstGeom prst="rect">
              <a:avLst/>
            </a:prstGeom>
            <a:grp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TextBox 257"/>
            <p:cNvSpPr txBox="1"/>
            <p:nvPr/>
          </p:nvSpPr>
          <p:spPr>
            <a:xfrm>
              <a:off x="2699792" y="3893706"/>
              <a:ext cx="1800200" cy="307777"/>
            </a:xfrm>
            <a:prstGeom prst="rect">
              <a:avLst/>
            </a:prstGeom>
            <a:grpFill/>
          </p:spPr>
          <p:txBody>
            <a:bodyPr wrap="square" rtlCol="0">
              <a:spAutoFit/>
            </a:bodyPr>
            <a:lstStyle/>
            <a:p>
              <a:r>
                <a:rPr lang="en-GB" sz="1400" b="1" i="1" dirty="0">
                  <a:solidFill>
                    <a:schemeClr val="bg1">
                      <a:lumMod val="50000"/>
                    </a:schemeClr>
                  </a:solidFill>
                  <a:latin typeface="Aharoni" panose="02010803020104030203" pitchFamily="2" charset="-79"/>
                  <a:cs typeface="Aharoni" panose="02010803020104030203" pitchFamily="2" charset="-79"/>
                </a:rPr>
                <a:t>Radiation   Tuner</a:t>
              </a:r>
            </a:p>
          </p:txBody>
        </p:sp>
      </p:grpSp>
      <p:cxnSp>
        <p:nvCxnSpPr>
          <p:cNvPr id="130" name="Elbow Connector 129"/>
          <p:cNvCxnSpPr>
            <a:stCxn id="108" idx="2"/>
            <a:endCxn id="13" idx="2"/>
          </p:cNvCxnSpPr>
          <p:nvPr/>
        </p:nvCxnSpPr>
        <p:spPr>
          <a:xfrm rot="5400000">
            <a:off x="615276" y="4978415"/>
            <a:ext cx="969269" cy="766038"/>
          </a:xfrm>
          <a:prstGeom prst="bentConnector4">
            <a:avLst>
              <a:gd name="adj1" fmla="val 14139"/>
              <a:gd name="adj2" fmla="val 138170"/>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1" name="Elbow Connector 130"/>
          <p:cNvCxnSpPr>
            <a:stCxn id="108" idx="2"/>
            <a:endCxn id="12" idx="2"/>
          </p:cNvCxnSpPr>
          <p:nvPr/>
        </p:nvCxnSpPr>
        <p:spPr>
          <a:xfrm rot="5400000">
            <a:off x="383870" y="5241465"/>
            <a:ext cx="1463724" cy="734395"/>
          </a:xfrm>
          <a:prstGeom prst="bentConnector4">
            <a:avLst>
              <a:gd name="adj1" fmla="val 10272"/>
              <a:gd name="adj2" fmla="val 148502"/>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Elbow Connector 135"/>
          <p:cNvCxnSpPr>
            <a:stCxn id="11" idx="6"/>
            <a:endCxn id="10" idx="1"/>
          </p:cNvCxnSpPr>
          <p:nvPr/>
        </p:nvCxnSpPr>
        <p:spPr>
          <a:xfrm>
            <a:off x="2246943" y="5342013"/>
            <a:ext cx="570591" cy="503360"/>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12" idx="6"/>
            <a:endCxn id="10" idx="1"/>
          </p:cNvCxnSpPr>
          <p:nvPr/>
        </p:nvCxnSpPr>
        <p:spPr>
          <a:xfrm flipV="1">
            <a:off x="2246943" y="5845373"/>
            <a:ext cx="570591" cy="495151"/>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Curved Connector 157"/>
          <p:cNvCxnSpPr>
            <a:stCxn id="23" idx="3"/>
            <a:endCxn id="27" idx="1"/>
          </p:cNvCxnSpPr>
          <p:nvPr/>
        </p:nvCxnSpPr>
        <p:spPr>
          <a:xfrm>
            <a:off x="5686863" y="5853273"/>
            <a:ext cx="1775607" cy="113570"/>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23" idx="0"/>
            <a:endCxn id="17" idx="3"/>
          </p:cNvCxnSpPr>
          <p:nvPr/>
        </p:nvCxnSpPr>
        <p:spPr>
          <a:xfrm rot="16200000" flipV="1">
            <a:off x="4547489" y="4976503"/>
            <a:ext cx="816331" cy="312026"/>
          </a:xfrm>
          <a:prstGeom prst="bentConnector2">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1" name="Elbow Connector 170"/>
          <p:cNvCxnSpPr>
            <a:stCxn id="10" idx="0"/>
            <a:endCxn id="17" idx="2"/>
          </p:cNvCxnSpPr>
          <p:nvPr/>
        </p:nvCxnSpPr>
        <p:spPr>
          <a:xfrm rot="5400000" flipH="1" flipV="1">
            <a:off x="3399861" y="5093665"/>
            <a:ext cx="542559" cy="384794"/>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5160004" y="5013176"/>
            <a:ext cx="924164" cy="523220"/>
          </a:xfrm>
          <a:prstGeom prst="rect">
            <a:avLst/>
          </a:prstGeom>
          <a:noFill/>
        </p:spPr>
        <p:txBody>
          <a:bodyPr wrap="none" rtlCol="0">
            <a:spAutoFit/>
          </a:bodyPr>
          <a:lstStyle/>
          <a:p>
            <a:r>
              <a:rPr lang="en-GB" sz="1400" b="1" i="1" dirty="0">
                <a:solidFill>
                  <a:srgbClr val="E21ED9"/>
                </a:solidFill>
              </a:rPr>
              <a:t>Feedback </a:t>
            </a:r>
          </a:p>
          <a:p>
            <a:pPr algn="ctr"/>
            <a:r>
              <a:rPr lang="en-GB" sz="1400" b="1" i="1" dirty="0">
                <a:solidFill>
                  <a:srgbClr val="E21ED9"/>
                </a:solidFill>
              </a:rPr>
              <a:t>loops</a:t>
            </a:r>
          </a:p>
        </p:txBody>
      </p:sp>
      <p:grpSp>
        <p:nvGrpSpPr>
          <p:cNvPr id="184" name="Group 183"/>
          <p:cNvGrpSpPr/>
          <p:nvPr/>
        </p:nvGrpSpPr>
        <p:grpSpPr>
          <a:xfrm>
            <a:off x="6876256" y="4524281"/>
            <a:ext cx="1954366" cy="1929055"/>
            <a:chOff x="2627784" y="3893706"/>
            <a:chExt cx="2084040" cy="936105"/>
          </a:xfrm>
          <a:solidFill>
            <a:schemeClr val="bg1">
              <a:lumMod val="75000"/>
              <a:alpha val="20000"/>
            </a:schemeClr>
          </a:solidFill>
        </p:grpSpPr>
        <p:sp>
          <p:nvSpPr>
            <p:cNvPr id="185" name="Rectangle 184"/>
            <p:cNvSpPr/>
            <p:nvPr/>
          </p:nvSpPr>
          <p:spPr>
            <a:xfrm>
              <a:off x="2627784" y="3906303"/>
              <a:ext cx="2084040" cy="923508"/>
            </a:xfrm>
            <a:prstGeom prst="rect">
              <a:avLst/>
            </a:prstGeom>
            <a:grp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TextBox 185"/>
            <p:cNvSpPr txBox="1"/>
            <p:nvPr/>
          </p:nvSpPr>
          <p:spPr>
            <a:xfrm>
              <a:off x="2699792" y="3893706"/>
              <a:ext cx="1800200" cy="307777"/>
            </a:xfrm>
            <a:prstGeom prst="rect">
              <a:avLst/>
            </a:prstGeom>
            <a:grpFill/>
          </p:spPr>
          <p:txBody>
            <a:bodyPr wrap="square" rtlCol="0">
              <a:spAutoFit/>
            </a:bodyPr>
            <a:lstStyle/>
            <a:p>
              <a:r>
                <a:rPr lang="en-GB" sz="1400" b="1" i="1" dirty="0">
                  <a:solidFill>
                    <a:schemeClr val="bg1">
                      <a:lumMod val="50000"/>
                    </a:schemeClr>
                  </a:solidFill>
                  <a:latin typeface="Aharoni" panose="02010803020104030203" pitchFamily="2" charset="-79"/>
                  <a:cs typeface="Aharoni" panose="02010803020104030203" pitchFamily="2" charset="-79"/>
                </a:rPr>
                <a:t>Radiation   Tuner</a:t>
              </a:r>
            </a:p>
          </p:txBody>
        </p:sp>
      </p:grpSp>
      <p:cxnSp>
        <p:nvCxnSpPr>
          <p:cNvPr id="217" name="Elbow Connector 216"/>
          <p:cNvCxnSpPr>
            <a:stCxn id="7" idx="2"/>
            <a:endCxn id="22" idx="3"/>
          </p:cNvCxnSpPr>
          <p:nvPr/>
        </p:nvCxnSpPr>
        <p:spPr>
          <a:xfrm rot="5400000">
            <a:off x="7005449" y="1643624"/>
            <a:ext cx="488233" cy="31456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8" name="Elbow Connector 287"/>
          <p:cNvCxnSpPr>
            <a:stCxn id="108" idx="2"/>
            <a:endCxn id="11" idx="2"/>
          </p:cNvCxnSpPr>
          <p:nvPr/>
        </p:nvCxnSpPr>
        <p:spPr>
          <a:xfrm rot="5400000">
            <a:off x="820655" y="4679738"/>
            <a:ext cx="465213" cy="859336"/>
          </a:xfrm>
          <a:prstGeom prst="bentConnector4">
            <a:avLst>
              <a:gd name="adj1" fmla="val 30136"/>
              <a:gd name="adj2" fmla="val 126602"/>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185" idx="2"/>
            <a:endCxn id="108" idx="1"/>
          </p:cNvCxnSpPr>
          <p:nvPr/>
        </p:nvCxnSpPr>
        <p:spPr>
          <a:xfrm rot="5400000" flipH="1">
            <a:off x="3307567" y="1907465"/>
            <a:ext cx="1846251" cy="7245492"/>
          </a:xfrm>
          <a:prstGeom prst="bentConnector4">
            <a:avLst>
              <a:gd name="adj1" fmla="val -12382"/>
              <a:gd name="adj2" fmla="val 104622"/>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289" name="Curved Connector 288"/>
          <p:cNvCxnSpPr>
            <a:stCxn id="21" idx="2"/>
            <a:endCxn id="24" idx="0"/>
          </p:cNvCxnSpPr>
          <p:nvPr/>
        </p:nvCxnSpPr>
        <p:spPr>
          <a:xfrm rot="5400000">
            <a:off x="6579714" y="2707089"/>
            <a:ext cx="1148848" cy="2304638"/>
          </a:xfrm>
          <a:prstGeom prst="curvedConnector3">
            <a:avLst>
              <a:gd name="adj1" fmla="val 50000"/>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291" name="Elbow Connector 290"/>
          <p:cNvCxnSpPr>
            <a:stCxn id="17" idx="0"/>
            <a:endCxn id="138" idx="3"/>
          </p:cNvCxnSpPr>
          <p:nvPr/>
        </p:nvCxnSpPr>
        <p:spPr>
          <a:xfrm rot="16200000" flipV="1">
            <a:off x="3450830" y="4021210"/>
            <a:ext cx="585267" cy="240148"/>
          </a:xfrm>
          <a:prstGeom prst="bentConnector2">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96" name="Freeform 295"/>
          <p:cNvSpPr/>
          <p:nvPr/>
        </p:nvSpPr>
        <p:spPr>
          <a:xfrm>
            <a:off x="4146698" y="2434856"/>
            <a:ext cx="2254102" cy="3423684"/>
          </a:xfrm>
          <a:custGeom>
            <a:avLst/>
            <a:gdLst>
              <a:gd name="connsiteX0" fmla="*/ 2254102 w 2254102"/>
              <a:gd name="connsiteY0" fmla="*/ 0 h 3423684"/>
              <a:gd name="connsiteX1" fmla="*/ 2073349 w 2254102"/>
              <a:gd name="connsiteY1" fmla="*/ 350874 h 3423684"/>
              <a:gd name="connsiteX2" fmla="*/ 1669311 w 2254102"/>
              <a:gd name="connsiteY2" fmla="*/ 956930 h 3423684"/>
              <a:gd name="connsiteX3" fmla="*/ 925032 w 2254102"/>
              <a:gd name="connsiteY3" fmla="*/ 1892595 h 3423684"/>
              <a:gd name="connsiteX4" fmla="*/ 861237 w 2254102"/>
              <a:gd name="connsiteY4" fmla="*/ 2413591 h 3423684"/>
              <a:gd name="connsiteX5" fmla="*/ 786809 w 2254102"/>
              <a:gd name="connsiteY5" fmla="*/ 2806995 h 3423684"/>
              <a:gd name="connsiteX6" fmla="*/ 223283 w 2254102"/>
              <a:gd name="connsiteY6" fmla="*/ 3094074 h 3423684"/>
              <a:gd name="connsiteX7" fmla="*/ 95693 w 2254102"/>
              <a:gd name="connsiteY7" fmla="*/ 3359888 h 3423684"/>
              <a:gd name="connsiteX8" fmla="*/ 0 w 2254102"/>
              <a:gd name="connsiteY8" fmla="*/ 3423684 h 34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102" h="3423684">
                <a:moveTo>
                  <a:pt x="2254102" y="0"/>
                </a:moveTo>
                <a:cubicBezTo>
                  <a:pt x="2212458" y="95693"/>
                  <a:pt x="2170814" y="191386"/>
                  <a:pt x="2073349" y="350874"/>
                </a:cubicBezTo>
                <a:cubicBezTo>
                  <a:pt x="1975884" y="510362"/>
                  <a:pt x="1860697" y="699977"/>
                  <a:pt x="1669311" y="956930"/>
                </a:cubicBezTo>
                <a:cubicBezTo>
                  <a:pt x="1477925" y="1213883"/>
                  <a:pt x="1059711" y="1649818"/>
                  <a:pt x="925032" y="1892595"/>
                </a:cubicBezTo>
                <a:cubicBezTo>
                  <a:pt x="790353" y="2135372"/>
                  <a:pt x="884274" y="2261191"/>
                  <a:pt x="861237" y="2413591"/>
                </a:cubicBezTo>
                <a:cubicBezTo>
                  <a:pt x="838200" y="2565991"/>
                  <a:pt x="893135" y="2693581"/>
                  <a:pt x="786809" y="2806995"/>
                </a:cubicBezTo>
                <a:cubicBezTo>
                  <a:pt x="680483" y="2920409"/>
                  <a:pt x="338469" y="3001925"/>
                  <a:pt x="223283" y="3094074"/>
                </a:cubicBezTo>
                <a:cubicBezTo>
                  <a:pt x="108097" y="3186223"/>
                  <a:pt x="132907" y="3304953"/>
                  <a:pt x="95693" y="3359888"/>
                </a:cubicBezTo>
                <a:cubicBezTo>
                  <a:pt x="58479" y="3414823"/>
                  <a:pt x="29239" y="3419253"/>
                  <a:pt x="0" y="3423684"/>
                </a:cubicBezTo>
              </a:path>
            </a:pathLst>
          </a:custGeom>
          <a:noFill/>
          <a:ln w="34925">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0" name="Elbow Connector 299"/>
          <p:cNvCxnSpPr>
            <a:cxnSpLocks/>
            <a:stCxn id="5" idx="2"/>
            <a:endCxn id="258" idx="0"/>
          </p:cNvCxnSpPr>
          <p:nvPr/>
        </p:nvCxnSpPr>
        <p:spPr>
          <a:xfrm rot="5400000">
            <a:off x="3191751" y="1912858"/>
            <a:ext cx="1000173" cy="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5" name="Freeform 304"/>
          <p:cNvSpPr/>
          <p:nvPr/>
        </p:nvSpPr>
        <p:spPr>
          <a:xfrm>
            <a:off x="5220586" y="1988288"/>
            <a:ext cx="659265" cy="1456661"/>
          </a:xfrm>
          <a:custGeom>
            <a:avLst/>
            <a:gdLst>
              <a:gd name="connsiteX0" fmla="*/ 0 w 659265"/>
              <a:gd name="connsiteY0" fmla="*/ 0 h 1456661"/>
              <a:gd name="connsiteX1" fmla="*/ 170121 w 659265"/>
              <a:gd name="connsiteY1" fmla="*/ 180754 h 1456661"/>
              <a:gd name="connsiteX2" fmla="*/ 552893 w 659265"/>
              <a:gd name="connsiteY2" fmla="*/ 531628 h 1456661"/>
              <a:gd name="connsiteX3" fmla="*/ 659219 w 659265"/>
              <a:gd name="connsiteY3" fmla="*/ 956931 h 1456661"/>
              <a:gd name="connsiteX4" fmla="*/ 563526 w 659265"/>
              <a:gd name="connsiteY4" fmla="*/ 1456661 h 145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65" h="1456661">
                <a:moveTo>
                  <a:pt x="0" y="0"/>
                </a:moveTo>
                <a:cubicBezTo>
                  <a:pt x="38986" y="46074"/>
                  <a:pt x="77972" y="92149"/>
                  <a:pt x="170121" y="180754"/>
                </a:cubicBezTo>
                <a:cubicBezTo>
                  <a:pt x="262270" y="269359"/>
                  <a:pt x="471377" y="402265"/>
                  <a:pt x="552893" y="531628"/>
                </a:cubicBezTo>
                <a:cubicBezTo>
                  <a:pt x="634409" y="660991"/>
                  <a:pt x="657447" y="802759"/>
                  <a:pt x="659219" y="956931"/>
                </a:cubicBezTo>
                <a:cubicBezTo>
                  <a:pt x="660991" y="1111103"/>
                  <a:pt x="612258" y="1283882"/>
                  <a:pt x="563526" y="1456661"/>
                </a:cubicBezTo>
              </a:path>
            </a:pathLst>
          </a:custGeom>
          <a:noFill/>
          <a:ln w="349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1"/>
          <p:cNvSpPr/>
          <p:nvPr/>
        </p:nvSpPr>
        <p:spPr>
          <a:xfrm>
            <a:off x="2392326" y="3338623"/>
            <a:ext cx="1695748" cy="1158949"/>
          </a:xfrm>
          <a:custGeom>
            <a:avLst/>
            <a:gdLst>
              <a:gd name="connsiteX0" fmla="*/ 1594883 w 1695748"/>
              <a:gd name="connsiteY0" fmla="*/ 0 h 1158949"/>
              <a:gd name="connsiteX1" fmla="*/ 1552353 w 1695748"/>
              <a:gd name="connsiteY1" fmla="*/ 127591 h 1158949"/>
              <a:gd name="connsiteX2" fmla="*/ 1690576 w 1695748"/>
              <a:gd name="connsiteY2" fmla="*/ 520996 h 1158949"/>
              <a:gd name="connsiteX3" fmla="*/ 1339702 w 1695748"/>
              <a:gd name="connsiteY3" fmla="*/ 808075 h 1158949"/>
              <a:gd name="connsiteX4" fmla="*/ 0 w 1695748"/>
              <a:gd name="connsiteY4" fmla="*/ 1158949 h 115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748" h="1158949">
                <a:moveTo>
                  <a:pt x="1594883" y="0"/>
                </a:moveTo>
                <a:cubicBezTo>
                  <a:pt x="1565643" y="20379"/>
                  <a:pt x="1536404" y="40758"/>
                  <a:pt x="1552353" y="127591"/>
                </a:cubicBezTo>
                <a:cubicBezTo>
                  <a:pt x="1568302" y="214424"/>
                  <a:pt x="1726018" y="407582"/>
                  <a:pt x="1690576" y="520996"/>
                </a:cubicBezTo>
                <a:cubicBezTo>
                  <a:pt x="1655134" y="634410"/>
                  <a:pt x="1621465" y="701750"/>
                  <a:pt x="1339702" y="808075"/>
                </a:cubicBezTo>
                <a:cubicBezTo>
                  <a:pt x="1057939" y="914401"/>
                  <a:pt x="528969" y="1036675"/>
                  <a:pt x="0" y="1158949"/>
                </a:cubicBezTo>
              </a:path>
            </a:pathLst>
          </a:custGeom>
          <a:noFill/>
          <a:ln w="44450">
            <a:solidFill>
              <a:schemeClr val="tx2"/>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Elbow Connector 224"/>
          <p:cNvCxnSpPr>
            <a:stCxn id="108" idx="1"/>
            <a:endCxn id="28" idx="3"/>
          </p:cNvCxnSpPr>
          <p:nvPr/>
        </p:nvCxnSpPr>
        <p:spPr>
          <a:xfrm rot="10800000" flipH="1">
            <a:off x="607946" y="4180365"/>
            <a:ext cx="7934643" cy="426721"/>
          </a:xfrm>
          <a:prstGeom prst="bentConnector5">
            <a:avLst>
              <a:gd name="adj1" fmla="val -6365"/>
              <a:gd name="adj2" fmla="val -512692"/>
              <a:gd name="adj3" fmla="val 105159"/>
            </a:avLst>
          </a:prstGeom>
          <a:ln w="38100">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8112642" y="3296093"/>
            <a:ext cx="197098" cy="574158"/>
          </a:xfrm>
          <a:custGeom>
            <a:avLst/>
            <a:gdLst>
              <a:gd name="connsiteX0" fmla="*/ 191386 w 197098"/>
              <a:gd name="connsiteY0" fmla="*/ 0 h 574158"/>
              <a:gd name="connsiteX1" fmla="*/ 180753 w 197098"/>
              <a:gd name="connsiteY1" fmla="*/ 106326 h 574158"/>
              <a:gd name="connsiteX2" fmla="*/ 53163 w 197098"/>
              <a:gd name="connsiteY2" fmla="*/ 233916 h 574158"/>
              <a:gd name="connsiteX3" fmla="*/ 10632 w 197098"/>
              <a:gd name="connsiteY3" fmla="*/ 361507 h 574158"/>
              <a:gd name="connsiteX4" fmla="*/ 0 w 197098"/>
              <a:gd name="connsiteY4" fmla="*/ 574158 h 57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8" h="574158">
                <a:moveTo>
                  <a:pt x="191386" y="0"/>
                </a:moveTo>
                <a:cubicBezTo>
                  <a:pt x="197588" y="33670"/>
                  <a:pt x="203790" y="67340"/>
                  <a:pt x="180753" y="106326"/>
                </a:cubicBezTo>
                <a:cubicBezTo>
                  <a:pt x="157716" y="145312"/>
                  <a:pt x="81516" y="191386"/>
                  <a:pt x="53163" y="233916"/>
                </a:cubicBezTo>
                <a:cubicBezTo>
                  <a:pt x="24810" y="276446"/>
                  <a:pt x="19492" y="304800"/>
                  <a:pt x="10632" y="361507"/>
                </a:cubicBezTo>
                <a:cubicBezTo>
                  <a:pt x="1772" y="418214"/>
                  <a:pt x="886" y="496186"/>
                  <a:pt x="0" y="574158"/>
                </a:cubicBezTo>
              </a:path>
            </a:pathLst>
          </a:custGeom>
          <a:noFill/>
          <a:ln w="254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reeform 223"/>
          <p:cNvSpPr/>
          <p:nvPr/>
        </p:nvSpPr>
        <p:spPr>
          <a:xfrm>
            <a:off x="6452135" y="3341914"/>
            <a:ext cx="688894" cy="1828800"/>
          </a:xfrm>
          <a:custGeom>
            <a:avLst/>
            <a:gdLst>
              <a:gd name="connsiteX0" fmla="*/ 394979 w 688894"/>
              <a:gd name="connsiteY0" fmla="*/ 0 h 1828800"/>
              <a:gd name="connsiteX1" fmla="*/ 144608 w 688894"/>
              <a:gd name="connsiteY1" fmla="*/ 283029 h 1828800"/>
              <a:gd name="connsiteX2" fmla="*/ 3094 w 688894"/>
              <a:gd name="connsiteY2" fmla="*/ 827315 h 1828800"/>
              <a:gd name="connsiteX3" fmla="*/ 275236 w 688894"/>
              <a:gd name="connsiteY3" fmla="*/ 1077686 h 1828800"/>
              <a:gd name="connsiteX4" fmla="*/ 688894 w 688894"/>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94" h="1828800">
                <a:moveTo>
                  <a:pt x="394979" y="0"/>
                </a:moveTo>
                <a:cubicBezTo>
                  <a:pt x="302450" y="72571"/>
                  <a:pt x="209922" y="145143"/>
                  <a:pt x="144608" y="283029"/>
                </a:cubicBezTo>
                <a:cubicBezTo>
                  <a:pt x="79294" y="420915"/>
                  <a:pt x="-18677" y="694872"/>
                  <a:pt x="3094" y="827315"/>
                </a:cubicBezTo>
                <a:cubicBezTo>
                  <a:pt x="24865" y="959758"/>
                  <a:pt x="160936" y="910772"/>
                  <a:pt x="275236" y="1077686"/>
                </a:cubicBezTo>
                <a:cubicBezTo>
                  <a:pt x="389536" y="1244600"/>
                  <a:pt x="539215" y="1536700"/>
                  <a:pt x="688894" y="1828800"/>
                </a:cubicBezTo>
              </a:path>
            </a:pathLst>
          </a:custGeom>
          <a:noFill/>
          <a:ln>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ounded Rectangle 3">
            <a:extLst>
              <a:ext uri="{FF2B5EF4-FFF2-40B4-BE49-F238E27FC236}">
                <a16:creationId xmlns:a16="http://schemas.microsoft.com/office/drawing/2014/main" id="{CEF7739F-3F1F-4ED0-A394-11F584D9E6AD}"/>
              </a:ext>
            </a:extLst>
          </p:cNvPr>
          <p:cNvSpPr/>
          <p:nvPr/>
        </p:nvSpPr>
        <p:spPr>
          <a:xfrm>
            <a:off x="7668344" y="44624"/>
            <a:ext cx="1368152" cy="316835"/>
          </a:xfrm>
          <a:prstGeom prst="roundRect">
            <a:avLst/>
          </a:prstGeom>
          <a:gradFill>
            <a:gsLst>
              <a:gs pos="0">
                <a:srgbClr val="FFEFD1"/>
              </a:gs>
              <a:gs pos="64999">
                <a:srgbClr val="F0EBD5"/>
              </a:gs>
              <a:gs pos="100000">
                <a:srgbClr val="D1C39F"/>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Meteorites</a:t>
            </a:r>
          </a:p>
        </p:txBody>
      </p:sp>
      <p:cxnSp>
        <p:nvCxnSpPr>
          <p:cNvPr id="98" name="Elbow Connector 95">
            <a:extLst>
              <a:ext uri="{FF2B5EF4-FFF2-40B4-BE49-F238E27FC236}">
                <a16:creationId xmlns:a16="http://schemas.microsoft.com/office/drawing/2014/main" id="{5DBB937E-282F-4D12-9753-EC007DECB948}"/>
              </a:ext>
            </a:extLst>
          </p:cNvPr>
          <p:cNvCxnSpPr>
            <a:cxnSpLocks/>
            <a:stCxn id="95" idx="2"/>
            <a:endCxn id="7" idx="0"/>
          </p:cNvCxnSpPr>
          <p:nvPr/>
        </p:nvCxnSpPr>
        <p:spPr>
          <a:xfrm rot="5400000">
            <a:off x="7678013" y="90296"/>
            <a:ext cx="403245" cy="94557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2903945" y="890866"/>
            <a:ext cx="1575792" cy="521910"/>
          </a:xfrm>
          <a:prstGeom prst="round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Planet Conjunctions</a:t>
            </a:r>
          </a:p>
        </p:txBody>
      </p:sp>
      <p:cxnSp>
        <p:nvCxnSpPr>
          <p:cNvPr id="97" name="Curved Connector 203">
            <a:extLst>
              <a:ext uri="{FF2B5EF4-FFF2-40B4-BE49-F238E27FC236}">
                <a16:creationId xmlns:a16="http://schemas.microsoft.com/office/drawing/2014/main" id="{BD85C1E4-DBB2-49D7-BFD5-4F6143C4C4E0}"/>
              </a:ext>
            </a:extLst>
          </p:cNvPr>
          <p:cNvCxnSpPr>
            <a:cxnSpLocks/>
            <a:stCxn id="20" idx="2"/>
            <a:endCxn id="138" idx="3"/>
          </p:cNvCxnSpPr>
          <p:nvPr/>
        </p:nvCxnSpPr>
        <p:spPr>
          <a:xfrm rot="5400000">
            <a:off x="4961913" y="1946671"/>
            <a:ext cx="563455" cy="3240502"/>
          </a:xfrm>
          <a:prstGeom prst="curvedConnector2">
            <a:avLst/>
          </a:prstGeom>
          <a:ln w="25400">
            <a:prstDash val="dash"/>
            <a:tailEnd type="arrow"/>
          </a:ln>
        </p:spPr>
        <p:style>
          <a:lnRef idx="1">
            <a:schemeClr val="accent1"/>
          </a:lnRef>
          <a:fillRef idx="0">
            <a:schemeClr val="accent1"/>
          </a:fillRef>
          <a:effectRef idx="0">
            <a:schemeClr val="accent1"/>
          </a:effectRef>
          <a:fontRef idx="minor">
            <a:schemeClr val="tx1"/>
          </a:fontRef>
        </p:style>
      </p:cxnSp>
      <p:sp>
        <p:nvSpPr>
          <p:cNvPr id="226" name="Freeform: Shape 225">
            <a:extLst>
              <a:ext uri="{FF2B5EF4-FFF2-40B4-BE49-F238E27FC236}">
                <a16:creationId xmlns:a16="http://schemas.microsoft.com/office/drawing/2014/main" id="{F5349457-D9F2-4573-A27D-F9ECE9A68222}"/>
              </a:ext>
            </a:extLst>
          </p:cNvPr>
          <p:cNvSpPr/>
          <p:nvPr/>
        </p:nvSpPr>
        <p:spPr>
          <a:xfrm>
            <a:off x="1941689" y="383822"/>
            <a:ext cx="4413955" cy="2712248"/>
          </a:xfrm>
          <a:custGeom>
            <a:avLst/>
            <a:gdLst>
              <a:gd name="connsiteX0" fmla="*/ 0 w 4413955"/>
              <a:gd name="connsiteY0" fmla="*/ 0 h 2712248"/>
              <a:gd name="connsiteX1" fmla="*/ 237067 w 4413955"/>
              <a:gd name="connsiteY1" fmla="*/ 146756 h 2712248"/>
              <a:gd name="connsiteX2" fmla="*/ 880533 w 4413955"/>
              <a:gd name="connsiteY2" fmla="*/ 191911 h 2712248"/>
              <a:gd name="connsiteX3" fmla="*/ 1546578 w 4413955"/>
              <a:gd name="connsiteY3" fmla="*/ 259645 h 2712248"/>
              <a:gd name="connsiteX4" fmla="*/ 2190044 w 4413955"/>
              <a:gd name="connsiteY4" fmla="*/ 349956 h 2712248"/>
              <a:gd name="connsiteX5" fmla="*/ 2810933 w 4413955"/>
              <a:gd name="connsiteY5" fmla="*/ 587022 h 2712248"/>
              <a:gd name="connsiteX6" fmla="*/ 2765778 w 4413955"/>
              <a:gd name="connsiteY6" fmla="*/ 1264356 h 2712248"/>
              <a:gd name="connsiteX7" fmla="*/ 2731911 w 4413955"/>
              <a:gd name="connsiteY7" fmla="*/ 1704622 h 2712248"/>
              <a:gd name="connsiteX8" fmla="*/ 3589867 w 4413955"/>
              <a:gd name="connsiteY8" fmla="*/ 1975556 h 2712248"/>
              <a:gd name="connsiteX9" fmla="*/ 4007555 w 4413955"/>
              <a:gd name="connsiteY9" fmla="*/ 2235200 h 2712248"/>
              <a:gd name="connsiteX10" fmla="*/ 4289778 w 4413955"/>
              <a:gd name="connsiteY10" fmla="*/ 2641600 h 2712248"/>
              <a:gd name="connsiteX11" fmla="*/ 4413955 w 4413955"/>
              <a:gd name="connsiteY11" fmla="*/ 2709334 h 271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3955" h="2712248">
                <a:moveTo>
                  <a:pt x="0" y="0"/>
                </a:moveTo>
                <a:cubicBezTo>
                  <a:pt x="45156" y="57385"/>
                  <a:pt x="90312" y="114771"/>
                  <a:pt x="237067" y="146756"/>
                </a:cubicBezTo>
                <a:cubicBezTo>
                  <a:pt x="383822" y="178741"/>
                  <a:pt x="662281" y="173096"/>
                  <a:pt x="880533" y="191911"/>
                </a:cubicBezTo>
                <a:cubicBezTo>
                  <a:pt x="1098785" y="210726"/>
                  <a:pt x="1328326" y="233304"/>
                  <a:pt x="1546578" y="259645"/>
                </a:cubicBezTo>
                <a:cubicBezTo>
                  <a:pt x="1764830" y="285986"/>
                  <a:pt x="1979318" y="295393"/>
                  <a:pt x="2190044" y="349956"/>
                </a:cubicBezTo>
                <a:cubicBezTo>
                  <a:pt x="2400770" y="404519"/>
                  <a:pt x="2714977" y="434622"/>
                  <a:pt x="2810933" y="587022"/>
                </a:cubicBezTo>
                <a:cubicBezTo>
                  <a:pt x="2906889" y="739422"/>
                  <a:pt x="2778948" y="1078089"/>
                  <a:pt x="2765778" y="1264356"/>
                </a:cubicBezTo>
                <a:cubicBezTo>
                  <a:pt x="2752608" y="1450623"/>
                  <a:pt x="2594563" y="1586089"/>
                  <a:pt x="2731911" y="1704622"/>
                </a:cubicBezTo>
                <a:cubicBezTo>
                  <a:pt x="2869259" y="1823155"/>
                  <a:pt x="3377260" y="1887126"/>
                  <a:pt x="3589867" y="1975556"/>
                </a:cubicBezTo>
                <a:cubicBezTo>
                  <a:pt x="3802474" y="2063986"/>
                  <a:pt x="3890903" y="2124193"/>
                  <a:pt x="4007555" y="2235200"/>
                </a:cubicBezTo>
                <a:cubicBezTo>
                  <a:pt x="4124207" y="2346207"/>
                  <a:pt x="4222045" y="2562578"/>
                  <a:pt x="4289778" y="2641600"/>
                </a:cubicBezTo>
                <a:cubicBezTo>
                  <a:pt x="4357511" y="2720622"/>
                  <a:pt x="4385733" y="2714978"/>
                  <a:pt x="4413955" y="2709334"/>
                </a:cubicBezTo>
              </a:path>
            </a:pathLst>
          </a:custGeom>
          <a:noFill/>
          <a:ln>
            <a:prstDash val="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TextBox 226">
            <a:extLst>
              <a:ext uri="{FF2B5EF4-FFF2-40B4-BE49-F238E27FC236}">
                <a16:creationId xmlns:a16="http://schemas.microsoft.com/office/drawing/2014/main" id="{DE2FA9D5-2CF5-4A0B-895F-A6DD9DF8FCF6}"/>
              </a:ext>
            </a:extLst>
          </p:cNvPr>
          <p:cNvSpPr txBox="1"/>
          <p:nvPr/>
        </p:nvSpPr>
        <p:spPr>
          <a:xfrm>
            <a:off x="2771800" y="321367"/>
            <a:ext cx="911775" cy="338554"/>
          </a:xfrm>
          <a:prstGeom prst="rect">
            <a:avLst/>
          </a:prstGeom>
          <a:noFill/>
        </p:spPr>
        <p:txBody>
          <a:bodyPr wrap="square" rtlCol="0">
            <a:spAutoFit/>
          </a:bodyPr>
          <a:lstStyle/>
          <a:p>
            <a:r>
              <a:rPr lang="en-GB" sz="1600" b="1" i="1" dirty="0"/>
              <a:t>Muons</a:t>
            </a:r>
          </a:p>
        </p:txBody>
      </p:sp>
    </p:spTree>
    <p:extLst>
      <p:ext uri="{BB962C8B-B14F-4D97-AF65-F5344CB8AC3E}">
        <p14:creationId xmlns:p14="http://schemas.microsoft.com/office/powerpoint/2010/main" val="3550097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90D3-5B44-41C9-809C-F9FF6A7A6760}"/>
              </a:ext>
            </a:extLst>
          </p:cNvPr>
          <p:cNvSpPr>
            <a:spLocks noGrp="1"/>
          </p:cNvSpPr>
          <p:nvPr>
            <p:ph type="title"/>
          </p:nvPr>
        </p:nvSpPr>
        <p:spPr>
          <a:xfrm>
            <a:off x="457200" y="274638"/>
            <a:ext cx="8229600" cy="1143000"/>
          </a:xfrm>
        </p:spPr>
        <p:txBody>
          <a:bodyPr/>
          <a:lstStyle/>
          <a:p>
            <a:r>
              <a:rPr lang="en-GB" dirty="0">
                <a:solidFill>
                  <a:schemeClr val="tx2"/>
                </a:solidFill>
              </a:rPr>
              <a:t>Are IPCC “experts”(?) serious ?</a:t>
            </a:r>
          </a:p>
        </p:txBody>
      </p:sp>
      <p:pic>
        <p:nvPicPr>
          <p:cNvPr id="3" name="Picture 2">
            <a:extLst>
              <a:ext uri="{FF2B5EF4-FFF2-40B4-BE49-F238E27FC236}">
                <a16:creationId xmlns:a16="http://schemas.microsoft.com/office/drawing/2014/main" id="{864C03AF-18D9-4C5A-9AF3-72D44F6816B7}"/>
              </a:ext>
            </a:extLst>
          </p:cNvPr>
          <p:cNvPicPr>
            <a:picLocks noChangeAspect="1"/>
          </p:cNvPicPr>
          <p:nvPr/>
        </p:nvPicPr>
        <p:blipFill>
          <a:blip r:embed="rId2"/>
          <a:stretch>
            <a:fillRect/>
          </a:stretch>
        </p:blipFill>
        <p:spPr>
          <a:xfrm>
            <a:off x="389591" y="3226519"/>
            <a:ext cx="4110401" cy="3082801"/>
          </a:xfrm>
          <a:prstGeom prst="rect">
            <a:avLst/>
          </a:prstGeom>
          <a:ln>
            <a:solidFill>
              <a:srgbClr val="000000"/>
            </a:solidFill>
          </a:ln>
        </p:spPr>
      </p:pic>
      <p:sp>
        <p:nvSpPr>
          <p:cNvPr id="4" name="TextBox 3">
            <a:extLst>
              <a:ext uri="{FF2B5EF4-FFF2-40B4-BE49-F238E27FC236}">
                <a16:creationId xmlns:a16="http://schemas.microsoft.com/office/drawing/2014/main" id="{5792AC38-9935-4C4D-A5B9-D0FFAB31621A}"/>
              </a:ext>
            </a:extLst>
          </p:cNvPr>
          <p:cNvSpPr txBox="1"/>
          <p:nvPr/>
        </p:nvSpPr>
        <p:spPr>
          <a:xfrm>
            <a:off x="611560" y="1952746"/>
            <a:ext cx="3672408" cy="1077218"/>
          </a:xfrm>
          <a:prstGeom prst="rect">
            <a:avLst/>
          </a:prstGeom>
          <a:noFill/>
        </p:spPr>
        <p:txBody>
          <a:bodyPr wrap="square" rtlCol="0">
            <a:spAutoFit/>
          </a:bodyPr>
          <a:lstStyle/>
          <a:p>
            <a:r>
              <a:rPr lang="en-GB" sz="3200" b="1" dirty="0"/>
              <a:t>Can you reasonably reduce this </a:t>
            </a:r>
          </a:p>
        </p:txBody>
      </p:sp>
      <p:sp>
        <p:nvSpPr>
          <p:cNvPr id="6" name="TextBox 5">
            <a:extLst>
              <a:ext uri="{FF2B5EF4-FFF2-40B4-BE49-F238E27FC236}">
                <a16:creationId xmlns:a16="http://schemas.microsoft.com/office/drawing/2014/main" id="{487F4DF7-83B9-43C5-91BA-D6DAB2064DFD}"/>
              </a:ext>
            </a:extLst>
          </p:cNvPr>
          <p:cNvSpPr txBox="1"/>
          <p:nvPr/>
        </p:nvSpPr>
        <p:spPr>
          <a:xfrm>
            <a:off x="5076056" y="1988840"/>
            <a:ext cx="3672408" cy="584775"/>
          </a:xfrm>
          <a:prstGeom prst="rect">
            <a:avLst/>
          </a:prstGeom>
          <a:noFill/>
        </p:spPr>
        <p:txBody>
          <a:bodyPr wrap="square" rtlCol="0">
            <a:spAutoFit/>
          </a:bodyPr>
          <a:lstStyle/>
          <a:p>
            <a:r>
              <a:rPr lang="en-GB" sz="3200" b="1" dirty="0"/>
              <a:t>To this ?</a:t>
            </a:r>
          </a:p>
        </p:txBody>
      </p:sp>
      <p:pic>
        <p:nvPicPr>
          <p:cNvPr id="8" name="Picture 7">
            <a:extLst>
              <a:ext uri="{FF2B5EF4-FFF2-40B4-BE49-F238E27FC236}">
                <a16:creationId xmlns:a16="http://schemas.microsoft.com/office/drawing/2014/main" id="{EA816322-F9FA-43A4-9C2A-70EDD679BDCA}"/>
              </a:ext>
            </a:extLst>
          </p:cNvPr>
          <p:cNvPicPr>
            <a:picLocks noChangeAspect="1"/>
          </p:cNvPicPr>
          <p:nvPr/>
        </p:nvPicPr>
        <p:blipFill>
          <a:blip r:embed="rId3"/>
          <a:stretch>
            <a:fillRect/>
          </a:stretch>
        </p:blipFill>
        <p:spPr>
          <a:xfrm>
            <a:off x="4926095" y="3226519"/>
            <a:ext cx="4110401" cy="3082801"/>
          </a:xfrm>
          <a:prstGeom prst="rect">
            <a:avLst/>
          </a:prstGeom>
          <a:ln>
            <a:solidFill>
              <a:srgbClr val="000000"/>
            </a:solidFill>
          </a:ln>
        </p:spPr>
      </p:pic>
      <p:sp>
        <p:nvSpPr>
          <p:cNvPr id="9" name="Oval 8">
            <a:extLst>
              <a:ext uri="{FF2B5EF4-FFF2-40B4-BE49-F238E27FC236}">
                <a16:creationId xmlns:a16="http://schemas.microsoft.com/office/drawing/2014/main" id="{9BA7F304-BB3E-476C-A890-F0818B5963C9}"/>
              </a:ext>
            </a:extLst>
          </p:cNvPr>
          <p:cNvSpPr/>
          <p:nvPr/>
        </p:nvSpPr>
        <p:spPr>
          <a:xfrm>
            <a:off x="6732240" y="5301208"/>
            <a:ext cx="720080" cy="504056"/>
          </a:xfrm>
          <a:prstGeom prst="ellipse">
            <a:avLst/>
          </a:prstGeom>
          <a:solidFill>
            <a:schemeClr val="accent6">
              <a:lumMod val="20000"/>
              <a:lumOff val="8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0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solidFill>
                  <a:schemeClr val="tx2"/>
                </a:solidFill>
              </a:rPr>
              <a:t>What can we learn from Complex System Analysis?</a:t>
            </a:r>
          </a:p>
        </p:txBody>
      </p:sp>
      <p:grpSp>
        <p:nvGrpSpPr>
          <p:cNvPr id="13" name="Group 12">
            <a:extLst>
              <a:ext uri="{FF2B5EF4-FFF2-40B4-BE49-F238E27FC236}">
                <a16:creationId xmlns:a16="http://schemas.microsoft.com/office/drawing/2014/main" id="{91356B15-AE64-4210-BE31-C9A0E89AB9CD}"/>
              </a:ext>
            </a:extLst>
          </p:cNvPr>
          <p:cNvGrpSpPr/>
          <p:nvPr/>
        </p:nvGrpSpPr>
        <p:grpSpPr>
          <a:xfrm>
            <a:off x="1043609" y="980729"/>
            <a:ext cx="1368151" cy="1275230"/>
            <a:chOff x="1043609" y="980729"/>
            <a:chExt cx="1368151" cy="1275230"/>
          </a:xfrm>
        </p:grpSpPr>
        <p:sp>
          <p:nvSpPr>
            <p:cNvPr id="3" name="Flowchart: Summing Junction 2"/>
            <p:cNvSpPr/>
            <p:nvPr/>
          </p:nvSpPr>
          <p:spPr>
            <a:xfrm>
              <a:off x="1207911" y="1433689"/>
              <a:ext cx="823522" cy="822270"/>
            </a:xfrm>
            <a:prstGeom prst="flowChartSummingJunction">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cxnSpLocks/>
              <a:stCxn id="3" idx="0"/>
            </p:cNvCxnSpPr>
            <p:nvPr/>
          </p:nvCxnSpPr>
          <p:spPr>
            <a:xfrm flipV="1">
              <a:off x="1619672" y="980729"/>
              <a:ext cx="0" cy="4529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3" idx="1"/>
            </p:cNvCxnSpPr>
            <p:nvPr/>
          </p:nvCxnSpPr>
          <p:spPr>
            <a:xfrm flipH="1" flipV="1">
              <a:off x="1043609" y="1232758"/>
              <a:ext cx="284904" cy="3213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3" idx="7"/>
            </p:cNvCxnSpPr>
            <p:nvPr/>
          </p:nvCxnSpPr>
          <p:spPr>
            <a:xfrm flipV="1">
              <a:off x="1910831" y="1232758"/>
              <a:ext cx="284905" cy="3213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3" idx="6"/>
            </p:cNvCxnSpPr>
            <p:nvPr/>
          </p:nvCxnSpPr>
          <p:spPr>
            <a:xfrm>
              <a:off x="2031433" y="1844824"/>
              <a:ext cx="38032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a:stCxn id="31" idx="0"/>
          </p:cNvCxnSpPr>
          <p:nvPr/>
        </p:nvCxnSpPr>
        <p:spPr>
          <a:xfrm flipV="1">
            <a:off x="7092280" y="2708920"/>
            <a:ext cx="0" cy="504056"/>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980FA01-5133-4347-BD59-A1BCC8FAF79D}"/>
              </a:ext>
            </a:extLst>
          </p:cNvPr>
          <p:cNvGrpSpPr/>
          <p:nvPr/>
        </p:nvGrpSpPr>
        <p:grpSpPr>
          <a:xfrm>
            <a:off x="6300192" y="2960948"/>
            <a:ext cx="1368152" cy="972108"/>
            <a:chOff x="6300192" y="2960948"/>
            <a:chExt cx="1368152" cy="972108"/>
          </a:xfrm>
        </p:grpSpPr>
        <p:sp>
          <p:nvSpPr>
            <p:cNvPr id="31" name="Flowchart: Summing Junction 30"/>
            <p:cNvSpPr/>
            <p:nvPr/>
          </p:nvSpPr>
          <p:spPr>
            <a:xfrm>
              <a:off x="6732240" y="3212976"/>
              <a:ext cx="720080" cy="720080"/>
            </a:xfrm>
            <a:prstGeom prst="flowChartSummingJuncti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p:cNvCxnSpPr>
              <a:stCxn id="31" idx="1"/>
            </p:cNvCxnSpPr>
            <p:nvPr/>
          </p:nvCxnSpPr>
          <p:spPr>
            <a:xfrm flipH="1" flipV="1">
              <a:off x="6516216" y="2960948"/>
              <a:ext cx="321477" cy="357481"/>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1" idx="7"/>
            </p:cNvCxnSpPr>
            <p:nvPr/>
          </p:nvCxnSpPr>
          <p:spPr>
            <a:xfrm flipV="1">
              <a:off x="7346867" y="2960948"/>
              <a:ext cx="321477" cy="357481"/>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1" idx="2"/>
            </p:cNvCxnSpPr>
            <p:nvPr/>
          </p:nvCxnSpPr>
          <p:spPr>
            <a:xfrm flipH="1">
              <a:off x="6300192" y="3573016"/>
              <a:ext cx="432048" cy="0"/>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0D2F6C0-7C62-498A-AB1D-B272B07323A1}"/>
              </a:ext>
            </a:extLst>
          </p:cNvPr>
          <p:cNvGrpSpPr/>
          <p:nvPr/>
        </p:nvGrpSpPr>
        <p:grpSpPr>
          <a:xfrm>
            <a:off x="3419872" y="1628800"/>
            <a:ext cx="1584176" cy="1717306"/>
            <a:chOff x="3419872" y="1628800"/>
            <a:chExt cx="1584176" cy="1717306"/>
          </a:xfrm>
        </p:grpSpPr>
        <p:sp>
          <p:nvSpPr>
            <p:cNvPr id="37" name="Flowchart: Summing Junction 36"/>
            <p:cNvSpPr/>
            <p:nvPr/>
          </p:nvSpPr>
          <p:spPr>
            <a:xfrm>
              <a:off x="3851920" y="2132856"/>
              <a:ext cx="720080" cy="720080"/>
            </a:xfrm>
            <a:prstGeom prst="flowChartSummingJunction">
              <a:avLst/>
            </a:prstGeom>
            <a:solidFill>
              <a:srgbClr val="EEF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a:stCxn id="37" idx="0"/>
            </p:cNvCxnSpPr>
            <p:nvPr/>
          </p:nvCxnSpPr>
          <p:spPr>
            <a:xfrm flipV="1">
              <a:off x="4211960" y="1628800"/>
              <a:ext cx="0"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7" idx="1"/>
            </p:cNvCxnSpPr>
            <p:nvPr/>
          </p:nvCxnSpPr>
          <p:spPr>
            <a:xfrm flipH="1" flipV="1">
              <a:off x="3635896" y="1880828"/>
              <a:ext cx="321477" cy="3574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7" idx="7"/>
            </p:cNvCxnSpPr>
            <p:nvPr/>
          </p:nvCxnSpPr>
          <p:spPr>
            <a:xfrm flipV="1">
              <a:off x="4466547" y="1880828"/>
              <a:ext cx="321477" cy="3574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2"/>
            </p:cNvCxnSpPr>
            <p:nvPr/>
          </p:nvCxnSpPr>
          <p:spPr>
            <a:xfrm flipH="1">
              <a:off x="3419872" y="2492896"/>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7" idx="4"/>
            </p:cNvCxnSpPr>
            <p:nvPr/>
          </p:nvCxnSpPr>
          <p:spPr>
            <a:xfrm>
              <a:off x="4211960" y="2852936"/>
              <a:ext cx="10886" cy="493170"/>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3"/>
            </p:cNvCxnSpPr>
            <p:nvPr/>
          </p:nvCxnSpPr>
          <p:spPr>
            <a:xfrm flipH="1">
              <a:off x="3635896" y="2747483"/>
              <a:ext cx="321477" cy="352038"/>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7" idx="5"/>
            </p:cNvCxnSpPr>
            <p:nvPr/>
          </p:nvCxnSpPr>
          <p:spPr>
            <a:xfrm>
              <a:off x="4466547" y="2747483"/>
              <a:ext cx="321477" cy="393485"/>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7" idx="6"/>
            </p:cNvCxnSpPr>
            <p:nvPr/>
          </p:nvCxnSpPr>
          <p:spPr>
            <a:xfrm flipV="1">
              <a:off x="4572000" y="2492895"/>
              <a:ext cx="432048" cy="1"/>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1043608" y="2420888"/>
            <a:ext cx="1152128" cy="646331"/>
          </a:xfrm>
          <a:prstGeom prst="rect">
            <a:avLst/>
          </a:prstGeom>
          <a:noFill/>
        </p:spPr>
        <p:txBody>
          <a:bodyPr wrap="square" rtlCol="0">
            <a:spAutoFit/>
          </a:bodyPr>
          <a:lstStyle/>
          <a:p>
            <a:pPr algn="ctr"/>
            <a:r>
              <a:rPr lang="en-GB" b="1" dirty="0"/>
              <a:t>Causal Concept</a:t>
            </a:r>
          </a:p>
        </p:txBody>
      </p:sp>
      <p:sp>
        <p:nvSpPr>
          <p:cNvPr id="63" name="TextBox 62"/>
          <p:cNvSpPr txBox="1"/>
          <p:nvPr/>
        </p:nvSpPr>
        <p:spPr>
          <a:xfrm>
            <a:off x="6516216" y="4221088"/>
            <a:ext cx="1152128" cy="646331"/>
          </a:xfrm>
          <a:prstGeom prst="rect">
            <a:avLst/>
          </a:prstGeom>
          <a:noFill/>
        </p:spPr>
        <p:txBody>
          <a:bodyPr wrap="square" rtlCol="0">
            <a:spAutoFit/>
          </a:bodyPr>
          <a:lstStyle/>
          <a:p>
            <a:pPr algn="ctr"/>
            <a:r>
              <a:rPr lang="en-GB" b="1" dirty="0"/>
              <a:t>Effect Concept</a:t>
            </a:r>
          </a:p>
        </p:txBody>
      </p:sp>
      <p:sp>
        <p:nvSpPr>
          <p:cNvPr id="64" name="TextBox 63"/>
          <p:cNvSpPr txBox="1"/>
          <p:nvPr/>
        </p:nvSpPr>
        <p:spPr>
          <a:xfrm>
            <a:off x="3635896" y="3356992"/>
            <a:ext cx="1152128" cy="646331"/>
          </a:xfrm>
          <a:prstGeom prst="rect">
            <a:avLst/>
          </a:prstGeom>
          <a:noFill/>
        </p:spPr>
        <p:txBody>
          <a:bodyPr wrap="square" rtlCol="0">
            <a:spAutoFit/>
          </a:bodyPr>
          <a:lstStyle/>
          <a:p>
            <a:pPr algn="ctr"/>
            <a:r>
              <a:rPr lang="en-GB" b="1" dirty="0"/>
              <a:t>Relay Concept</a:t>
            </a:r>
          </a:p>
        </p:txBody>
      </p:sp>
      <p:sp>
        <p:nvSpPr>
          <p:cNvPr id="62" name="TextBox 61"/>
          <p:cNvSpPr txBox="1"/>
          <p:nvPr/>
        </p:nvSpPr>
        <p:spPr>
          <a:xfrm>
            <a:off x="323528" y="3068960"/>
            <a:ext cx="2808312" cy="3600986"/>
          </a:xfrm>
          <a:prstGeom prst="rect">
            <a:avLst/>
          </a:prstGeom>
          <a:noFill/>
        </p:spPr>
        <p:txBody>
          <a:bodyPr wrap="square" rtlCol="0">
            <a:spAutoFit/>
          </a:bodyPr>
          <a:lstStyle/>
          <a:p>
            <a:pPr algn="ctr"/>
            <a:r>
              <a:rPr lang="en-GB" sz="2400" b="1" i="1" dirty="0">
                <a:solidFill>
                  <a:schemeClr val="tx2"/>
                </a:solidFill>
              </a:rPr>
              <a:t>CO2  is not a CAUSE!!!!</a:t>
            </a:r>
          </a:p>
          <a:p>
            <a:pPr marL="285750" indent="-285750">
              <a:buFont typeface="Arial" panose="020B0604020202020204" pitchFamily="34" charset="0"/>
              <a:buChar char="•"/>
            </a:pPr>
            <a:r>
              <a:rPr lang="en-GB" b="1" i="1" dirty="0">
                <a:solidFill>
                  <a:schemeClr val="tx2"/>
                </a:solidFill>
              </a:rPr>
              <a:t>Meteorites</a:t>
            </a:r>
          </a:p>
          <a:p>
            <a:pPr marL="285750" indent="-285750">
              <a:buFont typeface="Arial" panose="020B0604020202020204" pitchFamily="34" charset="0"/>
              <a:buChar char="•"/>
            </a:pPr>
            <a:r>
              <a:rPr lang="en-GB" b="1" i="1" dirty="0">
                <a:solidFill>
                  <a:schemeClr val="tx2"/>
                </a:solidFill>
              </a:rPr>
              <a:t>Cosmic rays</a:t>
            </a:r>
          </a:p>
          <a:p>
            <a:pPr marL="285750" indent="-285750">
              <a:buFont typeface="Arial" panose="020B0604020202020204" pitchFamily="34" charset="0"/>
              <a:buChar char="•"/>
            </a:pPr>
            <a:r>
              <a:rPr lang="en-GB" b="1" i="1" dirty="0">
                <a:solidFill>
                  <a:schemeClr val="tx2"/>
                </a:solidFill>
              </a:rPr>
              <a:t>Planetary </a:t>
            </a:r>
            <a:r>
              <a:rPr lang="en-GB" b="1" i="1" dirty="0" err="1">
                <a:solidFill>
                  <a:schemeClr val="tx2"/>
                </a:solidFill>
              </a:rPr>
              <a:t>Conjonctions</a:t>
            </a:r>
            <a:r>
              <a:rPr lang="en-GB" b="1" i="1" dirty="0">
                <a:solidFill>
                  <a:schemeClr val="tx2"/>
                </a:solidFill>
              </a:rPr>
              <a:t> + gravitational &amp; electromagnetic forces</a:t>
            </a:r>
          </a:p>
          <a:p>
            <a:pPr marL="285750" indent="-285750">
              <a:buFont typeface="Arial" panose="020B0604020202020204" pitchFamily="34" charset="0"/>
              <a:buChar char="•"/>
            </a:pPr>
            <a:r>
              <a:rPr lang="en-GB" b="1" i="1" u="sng" dirty="0">
                <a:solidFill>
                  <a:schemeClr val="tx2"/>
                </a:solidFill>
              </a:rPr>
              <a:t>(Avec </a:t>
            </a:r>
            <a:r>
              <a:rPr lang="en-GB" b="1" i="1" u="sng" dirty="0" err="1">
                <a:solidFill>
                  <a:schemeClr val="tx2"/>
                </a:solidFill>
              </a:rPr>
              <a:t>effet</a:t>
            </a:r>
            <a:r>
              <a:rPr lang="en-GB" b="1" i="1" u="sng" dirty="0">
                <a:solidFill>
                  <a:schemeClr val="tx2"/>
                </a:solidFill>
              </a:rPr>
              <a:t> sur le </a:t>
            </a:r>
            <a:r>
              <a:rPr lang="en-GB" b="1" i="1" u="sng" dirty="0" err="1">
                <a:solidFill>
                  <a:schemeClr val="tx2"/>
                </a:solidFill>
              </a:rPr>
              <a:t>rayonnement</a:t>
            </a:r>
            <a:r>
              <a:rPr lang="en-GB" b="1" i="1" u="sng" dirty="0">
                <a:solidFill>
                  <a:schemeClr val="tx2"/>
                </a:solidFill>
              </a:rPr>
              <a:t> </a:t>
            </a:r>
            <a:r>
              <a:rPr lang="en-GB" b="1" i="1" u="sng" dirty="0" err="1">
                <a:solidFill>
                  <a:schemeClr val="tx2"/>
                </a:solidFill>
              </a:rPr>
              <a:t>solaire</a:t>
            </a:r>
            <a:r>
              <a:rPr lang="en-GB" b="1" i="1" u="sng" dirty="0">
                <a:solidFill>
                  <a:schemeClr val="tx2"/>
                </a:solidFill>
              </a:rPr>
              <a:t>, la couverture </a:t>
            </a:r>
            <a:r>
              <a:rPr lang="en-GB" b="1" i="1" u="sng" dirty="0" err="1">
                <a:solidFill>
                  <a:schemeClr val="tx2"/>
                </a:solidFill>
              </a:rPr>
              <a:t>nuageuse</a:t>
            </a:r>
            <a:r>
              <a:rPr lang="en-GB" b="1" i="1" u="sng" dirty="0">
                <a:solidFill>
                  <a:schemeClr val="tx2"/>
                </a:solidFill>
              </a:rPr>
              <a:t>, les plaques </a:t>
            </a:r>
            <a:r>
              <a:rPr lang="en-GB" b="1" i="1" u="sng" dirty="0" err="1">
                <a:solidFill>
                  <a:schemeClr val="tx2"/>
                </a:solidFill>
              </a:rPr>
              <a:t>tectoniques</a:t>
            </a:r>
            <a:r>
              <a:rPr lang="en-GB" b="1" i="1" u="sng" dirty="0">
                <a:solidFill>
                  <a:schemeClr val="tx2"/>
                </a:solidFill>
              </a:rPr>
              <a:t>, le </a:t>
            </a:r>
            <a:r>
              <a:rPr lang="en-GB" b="1" i="1" u="sng" dirty="0" err="1">
                <a:solidFill>
                  <a:schemeClr val="tx2"/>
                </a:solidFill>
              </a:rPr>
              <a:t>volcanisme</a:t>
            </a:r>
            <a:r>
              <a:rPr lang="en-GB" b="1" i="1" u="sng" dirty="0">
                <a:solidFill>
                  <a:schemeClr val="tx2"/>
                </a:solidFill>
              </a:rPr>
              <a:t>, etc. )</a:t>
            </a:r>
          </a:p>
        </p:txBody>
      </p:sp>
      <p:sp>
        <p:nvSpPr>
          <p:cNvPr id="66" name="TextBox 65"/>
          <p:cNvSpPr txBox="1"/>
          <p:nvPr/>
        </p:nvSpPr>
        <p:spPr>
          <a:xfrm>
            <a:off x="2987824" y="4149080"/>
            <a:ext cx="2880320" cy="2708434"/>
          </a:xfrm>
          <a:prstGeom prst="rect">
            <a:avLst/>
          </a:prstGeom>
          <a:noFill/>
        </p:spPr>
        <p:txBody>
          <a:bodyPr wrap="square" rtlCol="0">
            <a:spAutoFit/>
          </a:bodyPr>
          <a:lstStyle/>
          <a:p>
            <a:pPr algn="ctr"/>
            <a:r>
              <a:rPr lang="en-GB" sz="2400" b="1" i="1" dirty="0">
                <a:solidFill>
                  <a:srgbClr val="FF0000"/>
                </a:solidFill>
              </a:rPr>
              <a:t>CO2 &amp; Temperature</a:t>
            </a:r>
          </a:p>
          <a:p>
            <a:pPr algn="ctr"/>
            <a:r>
              <a:rPr lang="en-GB" b="1" i="1" dirty="0">
                <a:solidFill>
                  <a:srgbClr val="FF0000"/>
                </a:solidFill>
              </a:rPr>
              <a:t>Tuning Relay Concepts has </a:t>
            </a:r>
            <a:r>
              <a:rPr lang="en-GB" b="1" i="1" u="sng" dirty="0">
                <a:solidFill>
                  <a:srgbClr val="FF0000"/>
                </a:solidFill>
              </a:rPr>
              <a:t>unpredictable effects</a:t>
            </a:r>
            <a:r>
              <a:rPr lang="en-GB" b="1" i="1" dirty="0">
                <a:solidFill>
                  <a:srgbClr val="FF0000"/>
                </a:solidFill>
              </a:rPr>
              <a:t>, due to many (in)direct time delayed positive and negative (stabilizing) feedback loops. (some of them are even probably </a:t>
            </a:r>
            <a:r>
              <a:rPr lang="en-GB" b="1" i="1" u="sng" dirty="0">
                <a:solidFill>
                  <a:srgbClr val="FF0000"/>
                </a:solidFill>
              </a:rPr>
              <a:t>unknown</a:t>
            </a:r>
            <a:r>
              <a:rPr lang="en-GB" b="1" i="1" dirty="0">
                <a:solidFill>
                  <a:srgbClr val="FF0000"/>
                </a:solidFill>
              </a:rPr>
              <a:t> at this time.</a:t>
            </a:r>
            <a:r>
              <a:rPr lang="en-GB" sz="2000" b="1" i="1" dirty="0">
                <a:solidFill>
                  <a:srgbClr val="FF0000"/>
                </a:solidFill>
              </a:rPr>
              <a:t>) </a:t>
            </a:r>
          </a:p>
        </p:txBody>
      </p:sp>
      <p:sp>
        <p:nvSpPr>
          <p:cNvPr id="67" name="TextBox 66"/>
          <p:cNvSpPr txBox="1"/>
          <p:nvPr/>
        </p:nvSpPr>
        <p:spPr>
          <a:xfrm>
            <a:off x="5868144" y="5085184"/>
            <a:ext cx="2808312" cy="830997"/>
          </a:xfrm>
          <a:prstGeom prst="rect">
            <a:avLst/>
          </a:prstGeom>
          <a:noFill/>
        </p:spPr>
        <p:txBody>
          <a:bodyPr wrap="square" rtlCol="0">
            <a:spAutoFit/>
          </a:bodyPr>
          <a:lstStyle/>
          <a:p>
            <a:pPr algn="ctr"/>
            <a:r>
              <a:rPr lang="en-GB" sz="2400" b="1" i="1" dirty="0">
                <a:solidFill>
                  <a:schemeClr val="tx2"/>
                </a:solidFill>
              </a:rPr>
              <a:t>Temperature </a:t>
            </a:r>
          </a:p>
          <a:p>
            <a:pPr algn="ctr"/>
            <a:r>
              <a:rPr lang="en-GB" sz="2400" b="1" i="1" dirty="0">
                <a:solidFill>
                  <a:schemeClr val="tx2"/>
                </a:solidFill>
              </a:rPr>
              <a:t>Is NOT an effect!!!</a:t>
            </a:r>
          </a:p>
        </p:txBody>
      </p:sp>
      <p:sp>
        <p:nvSpPr>
          <p:cNvPr id="4" name="TextBox 3">
            <a:extLst>
              <a:ext uri="{FF2B5EF4-FFF2-40B4-BE49-F238E27FC236}">
                <a16:creationId xmlns:a16="http://schemas.microsoft.com/office/drawing/2014/main" id="{E439BD4E-9339-4016-85A7-3F2459CEA0F3}"/>
              </a:ext>
            </a:extLst>
          </p:cNvPr>
          <p:cNvSpPr txBox="1"/>
          <p:nvPr/>
        </p:nvSpPr>
        <p:spPr>
          <a:xfrm>
            <a:off x="6012160" y="5949280"/>
            <a:ext cx="2880320" cy="830997"/>
          </a:xfrm>
          <a:prstGeom prst="rect">
            <a:avLst/>
          </a:prstGeom>
          <a:noFill/>
        </p:spPr>
        <p:txBody>
          <a:bodyPr wrap="square" rtlCol="0">
            <a:spAutoFit/>
          </a:bodyPr>
          <a:lstStyle/>
          <a:p>
            <a:r>
              <a:rPr lang="en-GB" sz="1600" b="1" i="1" dirty="0">
                <a:solidFill>
                  <a:schemeClr val="bg1">
                    <a:lumMod val="65000"/>
                  </a:schemeClr>
                </a:solidFill>
              </a:rPr>
              <a:t>Further details on Complex Systems Analysis are given in Appendix</a:t>
            </a:r>
          </a:p>
        </p:txBody>
      </p:sp>
    </p:spTree>
    <p:extLst>
      <p:ext uri="{BB962C8B-B14F-4D97-AF65-F5344CB8AC3E}">
        <p14:creationId xmlns:p14="http://schemas.microsoft.com/office/powerpoint/2010/main" val="19669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fill="hold"/>
                                        <p:tgtEl>
                                          <p:spTgt spid="67"/>
                                        </p:tgtEl>
                                        <p:attrNameLst>
                                          <p:attrName>ppt_x</p:attrName>
                                        </p:attrNameLst>
                                      </p:cBhvr>
                                      <p:tavLst>
                                        <p:tav tm="0">
                                          <p:val>
                                            <p:strVal val="#ppt_x"/>
                                          </p:val>
                                        </p:tav>
                                        <p:tav tm="100000">
                                          <p:val>
                                            <p:strVal val="#ppt_x"/>
                                          </p:val>
                                        </p:tav>
                                      </p:tavLst>
                                    </p:anim>
                                    <p:anim calcmode="lin" valueType="num">
                                      <p:cBhvr additive="base">
                                        <p:cTn id="2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circle(in)">
                                      <p:cBhvr>
                                        <p:cTn id="35" dur="20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4" grpId="0"/>
      <p:bldP spid="62" grpId="0"/>
      <p:bldP spid="66" grpId="0"/>
      <p:bldP spid="6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55576" y="1526594"/>
            <a:ext cx="7626758" cy="4782726"/>
            <a:chOff x="755576" y="980728"/>
            <a:chExt cx="7626758" cy="4782726"/>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626758" cy="478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3840000">
              <a:off x="5583172" y="2183489"/>
              <a:ext cx="1489846" cy="71013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Down Arrow 3"/>
            <p:cNvSpPr/>
            <p:nvPr/>
          </p:nvSpPr>
          <p:spPr>
            <a:xfrm rot="-3420000">
              <a:off x="5499369" y="1560739"/>
              <a:ext cx="288032" cy="8640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TextBox 5"/>
          <p:cNvSpPr txBox="1"/>
          <p:nvPr/>
        </p:nvSpPr>
        <p:spPr>
          <a:xfrm>
            <a:off x="3059832" y="1772816"/>
            <a:ext cx="2088232" cy="646331"/>
          </a:xfrm>
          <a:prstGeom prst="rect">
            <a:avLst/>
          </a:prstGeom>
          <a:solidFill>
            <a:schemeClr val="accent6">
              <a:lumMod val="20000"/>
              <a:lumOff val="80000"/>
            </a:schemeClr>
          </a:solidFill>
          <a:ln>
            <a:solidFill>
              <a:srgbClr val="FF0000"/>
            </a:solidFill>
          </a:ln>
        </p:spPr>
        <p:txBody>
          <a:bodyPr wrap="square" rtlCol="0">
            <a:spAutoFit/>
          </a:bodyPr>
          <a:lstStyle/>
          <a:p>
            <a:r>
              <a:rPr lang="fr-FR" dirty="0"/>
              <a:t>« Time </a:t>
            </a:r>
            <a:r>
              <a:rPr lang="fr-FR" dirty="0" err="1"/>
              <a:t>window</a:t>
            </a:r>
            <a:r>
              <a:rPr lang="fr-FR" dirty="0"/>
              <a:t> » </a:t>
            </a:r>
            <a:r>
              <a:rPr lang="fr-FR" dirty="0" err="1"/>
              <a:t>considered</a:t>
            </a:r>
            <a:r>
              <a:rPr lang="fr-FR" dirty="0"/>
              <a:t> by IPCC</a:t>
            </a:r>
          </a:p>
        </p:txBody>
      </p:sp>
      <p:sp>
        <p:nvSpPr>
          <p:cNvPr id="7" name="Title 6"/>
          <p:cNvSpPr>
            <a:spLocks noGrp="1"/>
          </p:cNvSpPr>
          <p:nvPr>
            <p:ph type="title"/>
          </p:nvPr>
        </p:nvSpPr>
        <p:spPr>
          <a:xfrm>
            <a:off x="457200" y="274638"/>
            <a:ext cx="8229600" cy="1143000"/>
          </a:xfrm>
        </p:spPr>
        <p:txBody>
          <a:bodyPr>
            <a:noAutofit/>
          </a:bodyPr>
          <a:lstStyle/>
          <a:p>
            <a:r>
              <a:rPr lang="fr-FR" sz="3600" b="1" dirty="0">
                <a:solidFill>
                  <a:schemeClr val="tx2"/>
                </a:solidFill>
              </a:rPr>
              <a:t>A </a:t>
            </a:r>
            <a:r>
              <a:rPr lang="fr-FR" sz="3600" b="1" dirty="0" err="1">
                <a:solidFill>
                  <a:schemeClr val="tx2"/>
                </a:solidFill>
              </a:rPr>
              <a:t>problem</a:t>
            </a:r>
            <a:r>
              <a:rPr lang="fr-FR" sz="3600" b="1" dirty="0">
                <a:solidFill>
                  <a:schemeClr val="tx2"/>
                </a:solidFill>
              </a:rPr>
              <a:t> of time </a:t>
            </a:r>
            <a:r>
              <a:rPr lang="fr-FR" sz="3600" b="1" dirty="0" err="1">
                <a:solidFill>
                  <a:schemeClr val="tx2"/>
                </a:solidFill>
              </a:rPr>
              <a:t>window</a:t>
            </a:r>
            <a:br>
              <a:rPr lang="fr-FR" sz="3600" dirty="0">
                <a:solidFill>
                  <a:schemeClr val="tx2"/>
                </a:solidFill>
              </a:rPr>
            </a:br>
            <a:r>
              <a:rPr lang="fr-FR" sz="2800" b="1" i="1" dirty="0" err="1">
                <a:solidFill>
                  <a:schemeClr val="tx2"/>
                </a:solidFill>
              </a:rPr>
              <a:t>Temperature</a:t>
            </a:r>
            <a:r>
              <a:rPr lang="fr-FR" sz="2800" b="1" i="1" dirty="0">
                <a:solidFill>
                  <a:schemeClr val="tx2"/>
                </a:solidFill>
              </a:rPr>
              <a:t> Anomalies &amp; </a:t>
            </a:r>
            <a:r>
              <a:rPr lang="fr-FR" sz="2800" b="1" i="1" dirty="0" err="1">
                <a:solidFill>
                  <a:schemeClr val="tx2"/>
                </a:solidFill>
              </a:rPr>
              <a:t>fossil</a:t>
            </a:r>
            <a:r>
              <a:rPr lang="fr-FR" sz="2800" b="1" i="1" dirty="0">
                <a:solidFill>
                  <a:schemeClr val="tx2"/>
                </a:solidFill>
              </a:rPr>
              <a:t> fuels </a:t>
            </a:r>
            <a:r>
              <a:rPr lang="fr-FR" sz="2800" b="1" i="1" dirty="0" err="1">
                <a:solidFill>
                  <a:schemeClr val="tx2"/>
                </a:solidFill>
              </a:rPr>
              <a:t>consumption</a:t>
            </a:r>
            <a:r>
              <a:rPr lang="fr-FR" sz="2800" b="1" i="1" dirty="0">
                <a:solidFill>
                  <a:schemeClr val="tx2"/>
                </a:solidFill>
              </a:rPr>
              <a:t> </a:t>
            </a:r>
            <a:endParaRPr lang="fr-FR" sz="3600" b="1" i="1" dirty="0">
              <a:solidFill>
                <a:schemeClr val="tx2"/>
              </a:solidFill>
            </a:endParaRPr>
          </a:p>
        </p:txBody>
      </p:sp>
      <p:sp>
        <p:nvSpPr>
          <p:cNvPr id="8" name="TextBox 7"/>
          <p:cNvSpPr txBox="1"/>
          <p:nvPr/>
        </p:nvSpPr>
        <p:spPr>
          <a:xfrm>
            <a:off x="611560" y="6165304"/>
            <a:ext cx="8270341" cy="646331"/>
          </a:xfrm>
          <a:prstGeom prst="rect">
            <a:avLst/>
          </a:prstGeom>
          <a:noFill/>
        </p:spPr>
        <p:txBody>
          <a:bodyPr wrap="none" rtlCol="0">
            <a:spAutoFit/>
          </a:bodyPr>
          <a:lstStyle/>
          <a:p>
            <a:r>
              <a:rPr lang="fr-FR" b="1" i="1" u="sng" dirty="0">
                <a:solidFill>
                  <a:schemeClr val="tx2"/>
                </a:solidFill>
              </a:rPr>
              <a:t>Conclusion (fallacieuse</a:t>
            </a:r>
            <a:r>
              <a:rPr lang="fr-FR" b="1" i="1" dirty="0">
                <a:solidFill>
                  <a:schemeClr val="tx2"/>
                </a:solidFill>
              </a:rPr>
              <a:t>)</a:t>
            </a:r>
            <a:r>
              <a:rPr lang="fr-FR" b="1" i="1" dirty="0"/>
              <a:t>: </a:t>
            </a:r>
            <a:r>
              <a:rPr lang="fr-FR" b="1" i="1" dirty="0">
                <a:solidFill>
                  <a:srgbClr val="FF0000"/>
                </a:solidFill>
              </a:rPr>
              <a:t>les anomalies de température globale suivent assez </a:t>
            </a:r>
          </a:p>
          <a:p>
            <a:r>
              <a:rPr lang="fr-FR" b="1" i="1" dirty="0">
                <a:solidFill>
                  <a:srgbClr val="FF0000"/>
                </a:solidFill>
              </a:rPr>
              <a:t>sensiblement la consommation de combustibles fossiles =&gt; ceux-ci sont coupables !!!!</a:t>
            </a:r>
          </a:p>
        </p:txBody>
      </p:sp>
      <p:sp>
        <p:nvSpPr>
          <p:cNvPr id="9" name="TextBox 8">
            <a:extLst>
              <a:ext uri="{FF2B5EF4-FFF2-40B4-BE49-F238E27FC236}">
                <a16:creationId xmlns:a16="http://schemas.microsoft.com/office/drawing/2014/main" id="{F1D23273-04EC-4EEF-8E53-49A7390238D2}"/>
              </a:ext>
            </a:extLst>
          </p:cNvPr>
          <p:cNvSpPr txBox="1"/>
          <p:nvPr/>
        </p:nvSpPr>
        <p:spPr>
          <a:xfrm>
            <a:off x="1975556" y="2506133"/>
            <a:ext cx="2452428" cy="945300"/>
          </a:xfrm>
          <a:prstGeom prst="rect">
            <a:avLst/>
          </a:prstGeom>
          <a:solidFill>
            <a:schemeClr val="accent1"/>
          </a:solidFill>
        </p:spPr>
        <p:txBody>
          <a:bodyPr wrap="square" rtlCol="0">
            <a:spAutoFit/>
          </a:bodyPr>
          <a:lstStyle/>
          <a:p>
            <a:r>
              <a:rPr lang="fr-BE" b="1" i="1" dirty="0">
                <a:solidFill>
                  <a:schemeClr val="bg1"/>
                </a:solidFill>
              </a:rPr>
              <a:t>A </a:t>
            </a:r>
            <a:r>
              <a:rPr lang="fr-BE" b="1" i="1" dirty="0" err="1">
                <a:solidFill>
                  <a:schemeClr val="bg1"/>
                </a:solidFill>
              </a:rPr>
              <a:t>side</a:t>
            </a:r>
            <a:r>
              <a:rPr lang="fr-BE" b="1" i="1" dirty="0">
                <a:solidFill>
                  <a:schemeClr val="bg1"/>
                </a:solidFill>
              </a:rPr>
              <a:t> </a:t>
            </a:r>
            <a:r>
              <a:rPr lang="fr-BE" b="1" i="1" dirty="0" err="1">
                <a:solidFill>
                  <a:schemeClr val="bg1"/>
                </a:solidFill>
              </a:rPr>
              <a:t>effect</a:t>
            </a:r>
            <a:r>
              <a:rPr lang="fr-BE" b="1" i="1" dirty="0">
                <a:solidFill>
                  <a:schemeClr val="bg1"/>
                </a:solidFill>
              </a:rPr>
              <a:t> of phasing out </a:t>
            </a:r>
            <a:r>
              <a:rPr lang="fr-BE" b="1" i="1" dirty="0" err="1">
                <a:solidFill>
                  <a:schemeClr val="bg1"/>
                </a:solidFill>
              </a:rPr>
              <a:t>CFCs</a:t>
            </a:r>
            <a:r>
              <a:rPr lang="fr-BE" b="1" i="1" dirty="0">
                <a:solidFill>
                  <a:schemeClr val="bg1"/>
                </a:solidFill>
              </a:rPr>
              <a:t> and </a:t>
            </a:r>
            <a:r>
              <a:rPr lang="fr-BE" b="1" i="1" dirty="0" err="1">
                <a:solidFill>
                  <a:schemeClr val="bg1"/>
                </a:solidFill>
              </a:rPr>
              <a:t>acid</a:t>
            </a:r>
            <a:r>
              <a:rPr lang="fr-BE" b="1" i="1" dirty="0">
                <a:solidFill>
                  <a:schemeClr val="bg1"/>
                </a:solidFill>
              </a:rPr>
              <a:t> </a:t>
            </a:r>
            <a:r>
              <a:rPr lang="fr-BE" b="1" i="1" dirty="0" err="1">
                <a:solidFill>
                  <a:schemeClr val="bg1"/>
                </a:solidFill>
              </a:rPr>
              <a:t>rain</a:t>
            </a:r>
            <a:r>
              <a:rPr lang="fr-BE" b="1" i="1" dirty="0">
                <a:solidFill>
                  <a:schemeClr val="bg1"/>
                </a:solidFill>
              </a:rPr>
              <a:t> </a:t>
            </a:r>
            <a:r>
              <a:rPr lang="fr-BE" b="1" i="1" dirty="0" err="1">
                <a:solidFill>
                  <a:schemeClr val="bg1"/>
                </a:solidFill>
              </a:rPr>
              <a:t>gases</a:t>
            </a:r>
            <a:r>
              <a:rPr lang="fr-BE" b="1" i="1" dirty="0">
                <a:solidFill>
                  <a:schemeClr val="bg1"/>
                </a:solidFill>
              </a:rPr>
              <a:t> ?</a:t>
            </a:r>
          </a:p>
        </p:txBody>
      </p:sp>
    </p:spTree>
    <p:extLst>
      <p:ext uri="{BB962C8B-B14F-4D97-AF65-F5344CB8AC3E}">
        <p14:creationId xmlns:p14="http://schemas.microsoft.com/office/powerpoint/2010/main" val="8345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F696-C644-46B9-894E-58B8229561F1}"/>
              </a:ext>
            </a:extLst>
          </p:cNvPr>
          <p:cNvSpPr>
            <a:spLocks noGrp="1"/>
          </p:cNvSpPr>
          <p:nvPr>
            <p:ph type="title"/>
          </p:nvPr>
        </p:nvSpPr>
        <p:spPr/>
        <p:txBody>
          <a:bodyPr>
            <a:normAutofit/>
          </a:bodyPr>
          <a:lstStyle/>
          <a:p>
            <a:r>
              <a:rPr lang="fr-BE" dirty="0"/>
              <a:t>3- Local </a:t>
            </a:r>
            <a:r>
              <a:rPr lang="fr-BE" dirty="0" err="1"/>
              <a:t>equilibrium</a:t>
            </a:r>
            <a:r>
              <a:rPr lang="fr-BE" dirty="0"/>
              <a:t> &amp; Navier-Stokes </a:t>
            </a:r>
            <a:r>
              <a:rPr lang="fr-BE" dirty="0" err="1"/>
              <a:t>equations</a:t>
            </a:r>
            <a:endParaRPr lang="fr-BE" dirty="0"/>
          </a:p>
        </p:txBody>
      </p:sp>
      <p:sp>
        <p:nvSpPr>
          <p:cNvPr id="3" name="Text Placeholder 2">
            <a:extLst>
              <a:ext uri="{FF2B5EF4-FFF2-40B4-BE49-F238E27FC236}">
                <a16:creationId xmlns:a16="http://schemas.microsoft.com/office/drawing/2014/main" id="{1E23C6C4-0319-44E7-AF33-F6FF01FB0EC7}"/>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151850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masson\Desktop\to academie 4.1_climate_model_grid_3d-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480" y="1484784"/>
            <a:ext cx="5334000" cy="3520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FR" dirty="0"/>
              <a:t>How GCM </a:t>
            </a:r>
            <a:r>
              <a:rPr lang="fr-FR" dirty="0" err="1"/>
              <a:t>models</a:t>
            </a:r>
            <a:r>
              <a:rPr lang="fr-FR" dirty="0"/>
              <a:t> </a:t>
            </a:r>
            <a:r>
              <a:rPr lang="fr-FR" dirty="0" err="1"/>
              <a:t>work</a:t>
            </a:r>
            <a:endParaRPr lang="fr-FR" dirty="0"/>
          </a:p>
        </p:txBody>
      </p:sp>
      <p:sp>
        <p:nvSpPr>
          <p:cNvPr id="4" name="Text Placeholder 3"/>
          <p:cNvSpPr>
            <a:spLocks noGrp="1"/>
          </p:cNvSpPr>
          <p:nvPr>
            <p:ph type="body" sz="half" idx="2"/>
          </p:nvPr>
        </p:nvSpPr>
        <p:spPr/>
        <p:txBody>
          <a:bodyPr>
            <a:normAutofit/>
          </a:bodyPr>
          <a:lstStyle/>
          <a:p>
            <a:r>
              <a:rPr lang="en-US" i="1" dirty="0"/>
              <a:t>The models start by dividing the atmosphere into a huge 3D grid of boxlike elements, with horizontal edges typically </a:t>
            </a:r>
            <a:r>
              <a:rPr lang="en-US" i="1" u="sng" dirty="0"/>
              <a:t>100 kilometers long and up to 1 kilometer high</a:t>
            </a:r>
            <a:r>
              <a:rPr lang="en-US" i="1" dirty="0"/>
              <a:t>. Equations based on physical laws describe how variables in each box—mainly </a:t>
            </a:r>
            <a:r>
              <a:rPr lang="en-US" b="1" i="1" dirty="0"/>
              <a:t>pressure, temperature, humidity, and wind speed</a:t>
            </a:r>
            <a:r>
              <a:rPr lang="en-US" i="1" dirty="0"/>
              <a:t>—</a:t>
            </a:r>
            <a:r>
              <a:rPr lang="en-US" i="1" u="sng" dirty="0"/>
              <a:t>influence matching variables in adjacent ones</a:t>
            </a:r>
            <a:r>
              <a:rPr lang="en-US" i="1" dirty="0"/>
              <a:t>. For processes that operate at scales much smaller than the grid, such as </a:t>
            </a:r>
            <a:r>
              <a:rPr lang="en-US" b="1" i="1" dirty="0"/>
              <a:t>cloud formation</a:t>
            </a:r>
            <a:r>
              <a:rPr lang="en-US" i="1" dirty="0"/>
              <a:t>, scientists represent typical behavior across the grid element with deterministic formulas that they have refined over many years. The equations are then solved by crunching the whole grid in a supercomputer</a:t>
            </a:r>
            <a:endParaRPr lang="fr-FR" dirty="0"/>
          </a:p>
        </p:txBody>
      </p:sp>
      <p:sp>
        <p:nvSpPr>
          <p:cNvPr id="3" name="TextBox 2"/>
          <p:cNvSpPr txBox="1"/>
          <p:nvPr/>
        </p:nvSpPr>
        <p:spPr>
          <a:xfrm>
            <a:off x="3491880" y="404664"/>
            <a:ext cx="4581703" cy="584775"/>
          </a:xfrm>
          <a:prstGeom prst="rect">
            <a:avLst/>
          </a:prstGeom>
          <a:noFill/>
        </p:spPr>
        <p:txBody>
          <a:bodyPr wrap="none" rtlCol="0">
            <a:spAutoFit/>
          </a:bodyPr>
          <a:lstStyle/>
          <a:p>
            <a:r>
              <a:rPr lang="fr-BE" sz="3200" b="1" dirty="0">
                <a:solidFill>
                  <a:schemeClr val="tx2"/>
                </a:solidFill>
              </a:rPr>
              <a:t>Global Circulation </a:t>
            </a:r>
            <a:r>
              <a:rPr lang="fr-BE" sz="3200" b="1" dirty="0" err="1">
                <a:solidFill>
                  <a:schemeClr val="tx2"/>
                </a:solidFill>
              </a:rPr>
              <a:t>Models</a:t>
            </a:r>
            <a:endParaRPr lang="fr-BE" sz="3200" b="1" dirty="0">
              <a:solidFill>
                <a:schemeClr val="tx2"/>
              </a:solidFill>
            </a:endParaRPr>
          </a:p>
        </p:txBody>
      </p:sp>
    </p:spTree>
    <p:extLst>
      <p:ext uri="{BB962C8B-B14F-4D97-AF65-F5344CB8AC3E}">
        <p14:creationId xmlns:p14="http://schemas.microsoft.com/office/powerpoint/2010/main" val="2246898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attsupwiththat.files.wordpress.com/2014/03/clip_image0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99" y="1166674"/>
            <a:ext cx="7946449" cy="47105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216" y="116632"/>
            <a:ext cx="8219256" cy="922114"/>
          </a:xfrm>
        </p:spPr>
        <p:txBody>
          <a:bodyPr>
            <a:normAutofit fontScale="90000"/>
          </a:bodyPr>
          <a:lstStyle/>
          <a:p>
            <a:r>
              <a:rPr lang="fr-FR" sz="3200" b="1" dirty="0">
                <a:solidFill>
                  <a:schemeClr val="tx2"/>
                </a:solidFill>
              </a:rPr>
              <a:t>Structure of GCM </a:t>
            </a:r>
            <a:r>
              <a:rPr lang="fr-FR" sz="3200" b="1" dirty="0" err="1">
                <a:solidFill>
                  <a:schemeClr val="tx2"/>
                </a:solidFill>
              </a:rPr>
              <a:t>models</a:t>
            </a:r>
            <a:r>
              <a:rPr lang="fr-FR" sz="3200" b="1" dirty="0">
                <a:solidFill>
                  <a:schemeClr val="tx2"/>
                </a:solidFill>
              </a:rPr>
              <a:t> </a:t>
            </a:r>
            <a:br>
              <a:rPr lang="fr-FR" sz="3200" b="1" dirty="0">
                <a:solidFill>
                  <a:schemeClr val="tx2"/>
                </a:solidFill>
              </a:rPr>
            </a:br>
            <a:r>
              <a:rPr lang="fr-FR" sz="2400" b="1" dirty="0">
                <a:solidFill>
                  <a:schemeClr val="tx2"/>
                </a:solidFill>
              </a:rPr>
              <a:t>(Global Circulation </a:t>
            </a:r>
            <a:r>
              <a:rPr lang="fr-FR" sz="2400" b="1" dirty="0" err="1">
                <a:solidFill>
                  <a:schemeClr val="tx2"/>
                </a:solidFill>
              </a:rPr>
              <a:t>Models</a:t>
            </a:r>
            <a:r>
              <a:rPr lang="fr-FR" sz="2400" b="1" dirty="0">
                <a:solidFill>
                  <a:schemeClr val="tx2"/>
                </a:solidFill>
              </a:rPr>
              <a:t>)</a:t>
            </a:r>
          </a:p>
        </p:txBody>
      </p:sp>
      <p:sp>
        <p:nvSpPr>
          <p:cNvPr id="3" name="TextBox 2"/>
          <p:cNvSpPr txBox="1"/>
          <p:nvPr/>
        </p:nvSpPr>
        <p:spPr>
          <a:xfrm>
            <a:off x="827584" y="5877272"/>
            <a:ext cx="7848872" cy="923330"/>
          </a:xfrm>
          <a:prstGeom prst="rect">
            <a:avLst/>
          </a:prstGeom>
          <a:noFill/>
        </p:spPr>
        <p:txBody>
          <a:bodyPr wrap="square" rtlCol="0">
            <a:spAutoFit/>
          </a:bodyPr>
          <a:lstStyle/>
          <a:p>
            <a:r>
              <a:rPr lang="fr-BE" b="1" i="1" dirty="0">
                <a:solidFill>
                  <a:srgbClr val="FF0000"/>
                </a:solidFill>
              </a:rPr>
              <a:t>An ENORMOUS </a:t>
            </a:r>
            <a:r>
              <a:rPr lang="fr-BE" b="1" i="1" dirty="0" err="1">
                <a:solidFill>
                  <a:srgbClr val="FF0000"/>
                </a:solidFill>
              </a:rPr>
              <a:t>number</a:t>
            </a:r>
            <a:r>
              <a:rPr lang="fr-BE" b="1" i="1" dirty="0">
                <a:solidFill>
                  <a:srgbClr val="FF0000"/>
                </a:solidFill>
              </a:rPr>
              <a:t> of time &amp; </a:t>
            </a:r>
            <a:r>
              <a:rPr lang="fr-BE" b="1" i="1" dirty="0" err="1">
                <a:solidFill>
                  <a:srgbClr val="FF0000"/>
                </a:solidFill>
              </a:rPr>
              <a:t>space</a:t>
            </a:r>
            <a:r>
              <a:rPr lang="fr-BE" b="1" i="1" dirty="0">
                <a:solidFill>
                  <a:srgbClr val="FF0000"/>
                </a:solidFill>
              </a:rPr>
              <a:t> </a:t>
            </a:r>
            <a:r>
              <a:rPr lang="fr-BE" b="1" i="1" dirty="0" err="1">
                <a:solidFill>
                  <a:srgbClr val="FF0000"/>
                </a:solidFill>
              </a:rPr>
              <a:t>iterations</a:t>
            </a:r>
            <a:r>
              <a:rPr lang="fr-BE" b="1" i="1" dirty="0">
                <a:solidFill>
                  <a:srgbClr val="FF0000"/>
                </a:solidFill>
              </a:rPr>
              <a:t> </a:t>
            </a:r>
            <a:r>
              <a:rPr lang="fr-BE" b="1" i="1" dirty="0" err="1">
                <a:solidFill>
                  <a:srgbClr val="FF0000"/>
                </a:solidFill>
              </a:rPr>
              <a:t>required</a:t>
            </a:r>
            <a:endParaRPr lang="fr-BE" b="1" i="1" dirty="0">
              <a:solidFill>
                <a:srgbClr val="FF0000"/>
              </a:solidFill>
            </a:endParaRPr>
          </a:p>
          <a:p>
            <a:pPr marL="285750" indent="-285750">
              <a:buFont typeface="Symbol"/>
              <a:buChar char="Þ"/>
            </a:pPr>
            <a:r>
              <a:rPr lang="fr-BE" b="1" i="1" dirty="0">
                <a:solidFill>
                  <a:srgbClr val="FF0000"/>
                </a:solidFill>
              </a:rPr>
              <a:t>Hyper-computers are </a:t>
            </a:r>
            <a:r>
              <a:rPr lang="fr-BE" b="1" i="1" dirty="0" err="1">
                <a:solidFill>
                  <a:srgbClr val="FF0000"/>
                </a:solidFill>
              </a:rPr>
              <a:t>required</a:t>
            </a:r>
            <a:r>
              <a:rPr lang="fr-BE" b="1" i="1" dirty="0">
                <a:solidFill>
                  <a:srgbClr val="FF0000"/>
                </a:solidFill>
              </a:rPr>
              <a:t>  ($$$$$$)</a:t>
            </a:r>
          </a:p>
          <a:p>
            <a:pPr marL="285750" indent="-285750">
              <a:buFont typeface="Symbol"/>
              <a:buChar char="Þ"/>
            </a:pPr>
            <a:r>
              <a:rPr lang="fr-BE" b="1" i="1" dirty="0">
                <a:solidFill>
                  <a:srgbClr val="FF0000"/>
                </a:solidFill>
              </a:rPr>
              <a:t>Propagation of initial </a:t>
            </a:r>
            <a:r>
              <a:rPr lang="fr-BE" b="1" i="1" dirty="0" err="1">
                <a:solidFill>
                  <a:srgbClr val="FF0000"/>
                </a:solidFill>
              </a:rPr>
              <a:t>errors</a:t>
            </a:r>
            <a:r>
              <a:rPr lang="fr-BE" b="1" i="1" dirty="0">
                <a:solidFill>
                  <a:srgbClr val="FF0000"/>
                </a:solidFill>
              </a:rPr>
              <a:t> (value of local </a:t>
            </a:r>
            <a:r>
              <a:rPr lang="fr-BE" b="1" i="1" dirty="0" err="1">
                <a:solidFill>
                  <a:srgbClr val="FF0000"/>
                </a:solidFill>
              </a:rPr>
              <a:t>parameters</a:t>
            </a:r>
            <a:r>
              <a:rPr lang="fr-BE" b="1" i="1" dirty="0">
                <a:solidFill>
                  <a:srgbClr val="FF0000"/>
                </a:solidFill>
              </a:rPr>
              <a:t>) ???</a:t>
            </a:r>
          </a:p>
        </p:txBody>
      </p:sp>
    </p:spTree>
    <p:extLst>
      <p:ext uri="{BB962C8B-B14F-4D97-AF65-F5344CB8AC3E}">
        <p14:creationId xmlns:p14="http://schemas.microsoft.com/office/powerpoint/2010/main" val="3362858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06D4CE-9771-4A85-97D0-ABB567B8BC9C}"/>
              </a:ext>
            </a:extLst>
          </p:cNvPr>
          <p:cNvPicPr>
            <a:picLocks noChangeAspect="1"/>
          </p:cNvPicPr>
          <p:nvPr/>
        </p:nvPicPr>
        <p:blipFill>
          <a:blip r:embed="rId2"/>
          <a:stretch>
            <a:fillRect/>
          </a:stretch>
        </p:blipFill>
        <p:spPr>
          <a:xfrm>
            <a:off x="3634054" y="1230489"/>
            <a:ext cx="5313970" cy="5294855"/>
          </a:xfrm>
          <a:prstGeom prst="rect">
            <a:avLst/>
          </a:prstGeom>
          <a:ln>
            <a:solidFill>
              <a:schemeClr val="accent1">
                <a:shade val="50000"/>
              </a:schemeClr>
            </a:solidFill>
          </a:ln>
        </p:spPr>
      </p:pic>
      <p:sp>
        <p:nvSpPr>
          <p:cNvPr id="2" name="Title 1">
            <a:extLst>
              <a:ext uri="{FF2B5EF4-FFF2-40B4-BE49-F238E27FC236}">
                <a16:creationId xmlns:a16="http://schemas.microsoft.com/office/drawing/2014/main" id="{6BF0A737-6A99-4093-AF1B-0D9F27229753}"/>
              </a:ext>
            </a:extLst>
          </p:cNvPr>
          <p:cNvSpPr>
            <a:spLocks noGrp="1"/>
          </p:cNvSpPr>
          <p:nvPr>
            <p:ph type="title"/>
          </p:nvPr>
        </p:nvSpPr>
        <p:spPr>
          <a:xfrm>
            <a:off x="395536" y="260647"/>
            <a:ext cx="2675041" cy="721485"/>
          </a:xfrm>
          <a:solidFill>
            <a:schemeClr val="bg1"/>
          </a:solidFill>
        </p:spPr>
        <p:txBody>
          <a:bodyPr>
            <a:noAutofit/>
          </a:bodyPr>
          <a:lstStyle/>
          <a:p>
            <a:r>
              <a:rPr lang="en-GB" sz="3200" dirty="0">
                <a:solidFill>
                  <a:schemeClr val="tx2"/>
                </a:solidFill>
              </a:rPr>
              <a:t>IPCC Models</a:t>
            </a:r>
            <a:endParaRPr lang="en-GB" sz="3200" b="1" dirty="0">
              <a:solidFill>
                <a:schemeClr val="tx2"/>
              </a:solidFill>
            </a:endParaRPr>
          </a:p>
        </p:txBody>
      </p:sp>
      <p:sp>
        <p:nvSpPr>
          <p:cNvPr id="9" name="Text Placeholder 8">
            <a:extLst>
              <a:ext uri="{FF2B5EF4-FFF2-40B4-BE49-F238E27FC236}">
                <a16:creationId xmlns:a16="http://schemas.microsoft.com/office/drawing/2014/main" id="{41E9B5F7-DBBF-4E94-BB4F-795EA03882C0}"/>
              </a:ext>
            </a:extLst>
          </p:cNvPr>
          <p:cNvSpPr>
            <a:spLocks noGrp="1"/>
          </p:cNvSpPr>
          <p:nvPr>
            <p:ph type="body" sz="half" idx="2"/>
          </p:nvPr>
        </p:nvSpPr>
        <p:spPr>
          <a:xfrm>
            <a:off x="195976" y="1196752"/>
            <a:ext cx="3367912" cy="5328592"/>
          </a:xfrm>
        </p:spPr>
        <p:txBody>
          <a:bodyPr>
            <a:normAutofit/>
          </a:bodyPr>
          <a:lstStyle/>
          <a:p>
            <a:pPr marL="285750" indent="-285750">
              <a:buFont typeface="Arial" panose="020B0604020202020204" pitchFamily="34" charset="0"/>
              <a:buChar char="•"/>
            </a:pPr>
            <a:r>
              <a:rPr lang="en-GB" sz="2400" b="1" dirty="0"/>
              <a:t>Equilibrium </a:t>
            </a:r>
            <a:r>
              <a:rPr lang="en-GB" sz="2400" dirty="0"/>
              <a:t>in each box</a:t>
            </a:r>
          </a:p>
          <a:p>
            <a:pPr marL="285750" indent="-285750">
              <a:buFont typeface="Arial" panose="020B0604020202020204" pitchFamily="34" charset="0"/>
              <a:buChar char="•"/>
            </a:pPr>
            <a:r>
              <a:rPr lang="en-GB" sz="2400" b="1" dirty="0" err="1"/>
              <a:t>Navier</a:t>
            </a:r>
            <a:r>
              <a:rPr lang="en-GB" sz="2400" b="1" dirty="0"/>
              <a:t>-Stokes </a:t>
            </a:r>
            <a:r>
              <a:rPr lang="en-GB" sz="2400" dirty="0"/>
              <a:t>equations (incompressible fluid) between adjacent boxes</a:t>
            </a:r>
          </a:p>
          <a:p>
            <a:pPr marL="285750" indent="-285750">
              <a:buFont typeface="Arial" panose="020B0604020202020204" pitchFamily="34" charset="0"/>
              <a:buChar char="•"/>
            </a:pPr>
            <a:r>
              <a:rPr lang="en-GB" sz="2400" b="1" dirty="0"/>
              <a:t>Runge-</a:t>
            </a:r>
            <a:r>
              <a:rPr lang="en-GB" sz="2400" b="1" dirty="0" err="1"/>
              <a:t>Kutta</a:t>
            </a:r>
            <a:r>
              <a:rPr lang="en-GB" sz="2400" b="1" dirty="0"/>
              <a:t> </a:t>
            </a:r>
            <a:r>
              <a:rPr lang="en-GB" sz="2400" dirty="0"/>
              <a:t>algorithm</a:t>
            </a:r>
          </a:p>
          <a:p>
            <a:endParaRPr lang="en-GB" sz="2400" b="1" dirty="0"/>
          </a:p>
        </p:txBody>
      </p:sp>
    </p:spTree>
    <p:extLst>
      <p:ext uri="{BB962C8B-B14F-4D97-AF65-F5344CB8AC3E}">
        <p14:creationId xmlns:p14="http://schemas.microsoft.com/office/powerpoint/2010/main" val="2937225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9A63F-7CAE-404F-A4DF-09F1F504D4B8}"/>
              </a:ext>
            </a:extLst>
          </p:cNvPr>
          <p:cNvPicPr>
            <a:picLocks noChangeAspect="1"/>
          </p:cNvPicPr>
          <p:nvPr/>
        </p:nvPicPr>
        <p:blipFill>
          <a:blip r:embed="rId2"/>
          <a:stretch>
            <a:fillRect/>
          </a:stretch>
        </p:blipFill>
        <p:spPr>
          <a:xfrm>
            <a:off x="251520" y="44624"/>
            <a:ext cx="5976664" cy="6732264"/>
          </a:xfrm>
          <a:prstGeom prst="rect">
            <a:avLst/>
          </a:prstGeom>
        </p:spPr>
      </p:pic>
      <p:sp>
        <p:nvSpPr>
          <p:cNvPr id="3" name="TextBox 2">
            <a:extLst>
              <a:ext uri="{FF2B5EF4-FFF2-40B4-BE49-F238E27FC236}">
                <a16:creationId xmlns:a16="http://schemas.microsoft.com/office/drawing/2014/main" id="{72FBDD35-85AA-4FD3-A0A2-BE283FAFE285}"/>
              </a:ext>
            </a:extLst>
          </p:cNvPr>
          <p:cNvSpPr txBox="1"/>
          <p:nvPr/>
        </p:nvSpPr>
        <p:spPr>
          <a:xfrm>
            <a:off x="6444208" y="908720"/>
            <a:ext cx="2448272" cy="2123658"/>
          </a:xfrm>
          <a:prstGeom prst="rect">
            <a:avLst/>
          </a:prstGeom>
          <a:noFill/>
        </p:spPr>
        <p:txBody>
          <a:bodyPr wrap="square" rtlCol="0">
            <a:spAutoFit/>
          </a:bodyPr>
          <a:lstStyle/>
          <a:p>
            <a:r>
              <a:rPr lang="en-GB" dirty="0"/>
              <a:t>Simulation of </a:t>
            </a:r>
            <a:r>
              <a:rPr lang="en-GB" i="1" u="sng" dirty="0">
                <a:solidFill>
                  <a:srgbClr val="FF0000"/>
                </a:solidFill>
              </a:rPr>
              <a:t>trends in US winter temperature </a:t>
            </a:r>
            <a:r>
              <a:rPr lang="en-GB" dirty="0"/>
              <a:t>over the period 1963-2012 </a:t>
            </a:r>
          </a:p>
          <a:p>
            <a:endParaRPr lang="en-GB" dirty="0"/>
          </a:p>
          <a:p>
            <a:r>
              <a:rPr lang="en-GB" sz="2400" b="1" dirty="0">
                <a:solidFill>
                  <a:srgbClr val="FF0000"/>
                </a:solidFill>
              </a:rPr>
              <a:t>Chaotic output</a:t>
            </a:r>
          </a:p>
          <a:p>
            <a:r>
              <a:rPr lang="en-GB" dirty="0"/>
              <a:t>Indeed…</a:t>
            </a:r>
          </a:p>
        </p:txBody>
      </p:sp>
    </p:spTree>
    <p:extLst>
      <p:ext uri="{BB962C8B-B14F-4D97-AF65-F5344CB8AC3E}">
        <p14:creationId xmlns:p14="http://schemas.microsoft.com/office/powerpoint/2010/main" val="214519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02BEB0-F70F-4D81-8FEE-30266E919A99}"/>
              </a:ext>
            </a:extLst>
          </p:cNvPr>
          <p:cNvSpPr/>
          <p:nvPr/>
        </p:nvSpPr>
        <p:spPr>
          <a:xfrm>
            <a:off x="383822" y="3717032"/>
            <a:ext cx="8292634" cy="1718667"/>
          </a:xfrm>
          <a:prstGeom prst="rect">
            <a:avLst/>
          </a:prstGeom>
        </p:spPr>
        <p:txBody>
          <a:bodyPr wrap="square">
            <a:spAutoFit/>
          </a:bodyPr>
          <a:lstStyle/>
          <a:p>
            <a:r>
              <a:rPr lang="en-GB" dirty="0"/>
              <a:t>The </a:t>
            </a:r>
            <a:r>
              <a:rPr lang="en-GB" sz="2000" b="1" dirty="0"/>
              <a:t>30 North American winter projections </a:t>
            </a:r>
            <a:r>
              <a:rPr lang="en-GB" dirty="0"/>
              <a:t>were produced as part of the </a:t>
            </a:r>
            <a:r>
              <a:rPr lang="en-GB" dirty="0">
                <a:hlinkClick r:id="rId2"/>
              </a:rPr>
              <a:t>CESM-Large Ensemble</a:t>
            </a:r>
            <a:r>
              <a:rPr lang="en-GB" dirty="0"/>
              <a:t> project, running the same model 30 times with </a:t>
            </a:r>
            <a:r>
              <a:rPr lang="en-GB" i="1" u="sng" dirty="0"/>
              <a:t>exactly the same parameters</a:t>
            </a:r>
            <a:r>
              <a:rPr lang="en-GB" dirty="0"/>
              <a:t> with the exception of a tiny difference in a single initial condition – “</a:t>
            </a:r>
            <a:r>
              <a:rPr lang="en-GB" i="1" dirty="0"/>
              <a:t>adjusting the global atmospheric temperature by </a:t>
            </a:r>
            <a:r>
              <a:rPr lang="en-GB" sz="2400" b="1" i="1" u="sng" dirty="0">
                <a:solidFill>
                  <a:srgbClr val="FF0000"/>
                </a:solidFill>
              </a:rPr>
              <a:t>less than one-trillionth of one degree</a:t>
            </a:r>
            <a:r>
              <a:rPr lang="en-GB" sz="2400" b="1" u="sng" dirty="0">
                <a:solidFill>
                  <a:srgbClr val="FF0000"/>
                </a:solidFill>
              </a:rPr>
              <a:t>”.</a:t>
            </a:r>
            <a:endParaRPr lang="en-GB" b="1" u="sng" dirty="0">
              <a:solidFill>
                <a:srgbClr val="FF0000"/>
              </a:solidFill>
            </a:endParaRPr>
          </a:p>
        </p:txBody>
      </p:sp>
      <p:sp>
        <p:nvSpPr>
          <p:cNvPr id="4" name="Rectangle 3">
            <a:extLst>
              <a:ext uri="{FF2B5EF4-FFF2-40B4-BE49-F238E27FC236}">
                <a16:creationId xmlns:a16="http://schemas.microsoft.com/office/drawing/2014/main" id="{4609B310-D14B-4083-9CA2-942C6D669624}"/>
              </a:ext>
            </a:extLst>
          </p:cNvPr>
          <p:cNvSpPr/>
          <p:nvPr/>
        </p:nvSpPr>
        <p:spPr>
          <a:xfrm>
            <a:off x="395536" y="474345"/>
            <a:ext cx="8424936" cy="3139321"/>
          </a:xfrm>
          <a:prstGeom prst="rect">
            <a:avLst/>
          </a:prstGeom>
        </p:spPr>
        <p:txBody>
          <a:bodyPr wrap="square">
            <a:spAutoFit/>
          </a:bodyPr>
          <a:lstStyle/>
          <a:p>
            <a:r>
              <a:rPr lang="en-GB" b="1" u="sng" dirty="0"/>
              <a:t>With the caption</a:t>
            </a:r>
            <a:r>
              <a:rPr lang="en-GB" dirty="0"/>
              <a:t>:  </a:t>
            </a:r>
            <a:r>
              <a:rPr lang="en-GB" i="1" dirty="0"/>
              <a:t>“</a:t>
            </a:r>
            <a:r>
              <a:rPr lang="en-GB" i="1" dirty="0">
                <a:solidFill>
                  <a:srgbClr val="FF0000"/>
                </a:solidFill>
              </a:rPr>
              <a:t>Winter temperature trends (in degrees Celsius) for North America between 1963 and 2012 </a:t>
            </a:r>
            <a:r>
              <a:rPr lang="en-GB" i="1" dirty="0"/>
              <a:t>for </a:t>
            </a:r>
            <a:r>
              <a:rPr lang="en-GB" b="1" i="1" dirty="0"/>
              <a:t>each of 30 members of the CESM Large Ensemble</a:t>
            </a:r>
            <a:r>
              <a:rPr lang="en-GB" i="1" dirty="0"/>
              <a:t>. The </a:t>
            </a:r>
            <a:r>
              <a:rPr lang="en-GB" i="1" dirty="0">
                <a:solidFill>
                  <a:schemeClr val="tx2"/>
                </a:solidFill>
              </a:rPr>
              <a:t>variations in warming and cooling </a:t>
            </a:r>
            <a:r>
              <a:rPr lang="en-GB" i="1" dirty="0"/>
              <a:t>in the 30 members illustrate the far-reaching effects of natural variability superimposed on human-induced climate change. </a:t>
            </a:r>
            <a:r>
              <a:rPr lang="en-GB" i="1" dirty="0">
                <a:solidFill>
                  <a:schemeClr val="tx2"/>
                </a:solidFill>
              </a:rPr>
              <a:t>The ensemble mean (</a:t>
            </a:r>
            <a:r>
              <a:rPr lang="en-GB" b="1" i="1" dirty="0">
                <a:solidFill>
                  <a:schemeClr val="tx2"/>
                </a:solidFill>
              </a:rPr>
              <a:t>EM</a:t>
            </a:r>
            <a:r>
              <a:rPr lang="en-GB" i="1" u="sng" dirty="0">
                <a:solidFill>
                  <a:schemeClr val="tx2"/>
                </a:solidFill>
              </a:rPr>
              <a:t>; bottom</a:t>
            </a:r>
            <a:r>
              <a:rPr lang="en-GB" i="1" dirty="0">
                <a:solidFill>
                  <a:schemeClr val="tx2"/>
                </a:solidFill>
              </a:rPr>
              <a:t>, </a:t>
            </a:r>
            <a:r>
              <a:rPr lang="en-GB" i="1" u="sng" dirty="0">
                <a:solidFill>
                  <a:schemeClr val="tx2"/>
                </a:solidFill>
              </a:rPr>
              <a:t>second image from right</a:t>
            </a:r>
            <a:r>
              <a:rPr lang="en-GB" i="1" dirty="0">
                <a:solidFill>
                  <a:schemeClr val="tx2"/>
                </a:solidFill>
              </a:rPr>
              <a:t>) </a:t>
            </a:r>
            <a:r>
              <a:rPr lang="en-GB" i="1" dirty="0"/>
              <a:t>averages out the natural variability, leaving only the warming trend attributed to human-caused climate change. The image at </a:t>
            </a:r>
            <a:r>
              <a:rPr lang="en-GB" i="1" u="sng" dirty="0">
                <a:solidFill>
                  <a:schemeClr val="tx2"/>
                </a:solidFill>
              </a:rPr>
              <a:t>bottom right (</a:t>
            </a:r>
            <a:r>
              <a:rPr lang="en-GB" b="1" i="1" u="sng" dirty="0">
                <a:solidFill>
                  <a:schemeClr val="tx2"/>
                </a:solidFill>
              </a:rPr>
              <a:t>OBS</a:t>
            </a:r>
            <a:r>
              <a:rPr lang="en-GB" i="1" u="sng" dirty="0">
                <a:solidFill>
                  <a:schemeClr val="tx2"/>
                </a:solidFill>
              </a:rPr>
              <a:t>) </a:t>
            </a:r>
            <a:r>
              <a:rPr lang="en-GB" i="1" dirty="0">
                <a:solidFill>
                  <a:schemeClr val="tx2"/>
                </a:solidFill>
              </a:rPr>
              <a:t>shows actual observations </a:t>
            </a:r>
            <a:r>
              <a:rPr lang="en-GB" i="1" dirty="0"/>
              <a:t>from the same time period. By comparing the ensemble mean to the observations, the science team was able to parse how much of the warming over North America was due to natural variability and how much was due to human-caused climate change. Read the </a:t>
            </a:r>
            <a:r>
              <a:rPr lang="en-GB" i="1" u="sng" dirty="0"/>
              <a:t>full study in the American Meteorological Society’s Journal of Climate. (© 2016 AMS.)</a:t>
            </a:r>
            <a:r>
              <a:rPr lang="en-GB" i="1" dirty="0"/>
              <a:t>”</a:t>
            </a:r>
            <a:endParaRPr lang="en-GB" dirty="0"/>
          </a:p>
        </p:txBody>
      </p:sp>
      <p:sp>
        <p:nvSpPr>
          <p:cNvPr id="2" name="TextBox 1">
            <a:extLst>
              <a:ext uri="{FF2B5EF4-FFF2-40B4-BE49-F238E27FC236}">
                <a16:creationId xmlns:a16="http://schemas.microsoft.com/office/drawing/2014/main" id="{8C8342C3-33FA-41DD-BA91-79A8B7774EEB}"/>
              </a:ext>
            </a:extLst>
          </p:cNvPr>
          <p:cNvSpPr txBox="1"/>
          <p:nvPr/>
        </p:nvSpPr>
        <p:spPr>
          <a:xfrm>
            <a:off x="539552" y="5871084"/>
            <a:ext cx="8096448" cy="726268"/>
          </a:xfrm>
          <a:prstGeom prst="rect">
            <a:avLst/>
          </a:prstGeom>
          <a:solidFill>
            <a:schemeClr val="bg1">
              <a:lumMod val="75000"/>
            </a:schemeClr>
          </a:solidFill>
        </p:spPr>
        <p:txBody>
          <a:bodyPr wrap="square" rtlCol="0">
            <a:spAutoFit/>
          </a:bodyPr>
          <a:lstStyle/>
          <a:p>
            <a:r>
              <a:rPr lang="en-GB" sz="2000" b="1" dirty="0">
                <a:solidFill>
                  <a:schemeClr val="tx2"/>
                </a:solidFill>
              </a:rPr>
              <a:t>Mathematical models can hide chaos </a:t>
            </a:r>
          </a:p>
          <a:p>
            <a:r>
              <a:rPr lang="en-GB" sz="2000" b="1" dirty="0">
                <a:solidFill>
                  <a:schemeClr val="tx2"/>
                </a:solidFill>
              </a:rPr>
              <a:t>Mathematical models can also create chaos</a:t>
            </a:r>
          </a:p>
        </p:txBody>
      </p:sp>
    </p:spTree>
    <p:extLst>
      <p:ext uri="{BB962C8B-B14F-4D97-AF65-F5344CB8AC3E}">
        <p14:creationId xmlns:p14="http://schemas.microsoft.com/office/powerpoint/2010/main" val="21143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B403-BFDD-4937-864A-E1B342976B7D}"/>
              </a:ext>
            </a:extLst>
          </p:cNvPr>
          <p:cNvSpPr>
            <a:spLocks noGrp="1"/>
          </p:cNvSpPr>
          <p:nvPr>
            <p:ph type="title"/>
          </p:nvPr>
        </p:nvSpPr>
        <p:spPr>
          <a:xfrm>
            <a:off x="722313" y="4406900"/>
            <a:ext cx="7772400" cy="2262460"/>
          </a:xfrm>
        </p:spPr>
        <p:txBody>
          <a:bodyPr>
            <a:normAutofit fontScale="90000"/>
          </a:bodyPr>
          <a:lstStyle/>
          <a:p>
            <a:r>
              <a:rPr lang="en-GB" u="sng" dirty="0"/>
              <a:t>The answer</a:t>
            </a:r>
            <a:r>
              <a:rPr lang="en-GB" dirty="0"/>
              <a:t>: Locally the system is </a:t>
            </a:r>
            <a:r>
              <a:rPr lang="en-GB" dirty="0">
                <a:solidFill>
                  <a:srgbClr val="FF0000"/>
                </a:solidFill>
              </a:rPr>
              <a:t>NOT</a:t>
            </a:r>
            <a:r>
              <a:rPr lang="en-GB" dirty="0"/>
              <a:t> in equilibrium </a:t>
            </a:r>
            <a:br>
              <a:rPr lang="en-GB" dirty="0"/>
            </a:br>
            <a:r>
              <a:rPr lang="en-GB" dirty="0"/>
              <a:t>&amp; chemical engineering process dynamics DO APPLY</a:t>
            </a:r>
          </a:p>
        </p:txBody>
      </p:sp>
      <p:sp>
        <p:nvSpPr>
          <p:cNvPr id="3" name="Text Placeholder 2">
            <a:extLst>
              <a:ext uri="{FF2B5EF4-FFF2-40B4-BE49-F238E27FC236}">
                <a16:creationId xmlns:a16="http://schemas.microsoft.com/office/drawing/2014/main" id="{F8C261CA-DC5D-4429-A561-049ACFFA010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114593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 More </a:t>
            </a:r>
            <a:r>
              <a:rPr lang="fr-FR" dirty="0" err="1"/>
              <a:t>Complex</a:t>
            </a:r>
            <a:r>
              <a:rPr lang="fr-FR" dirty="0"/>
              <a:t> Reality</a:t>
            </a:r>
          </a:p>
        </p:txBody>
      </p:sp>
      <p:pic>
        <p:nvPicPr>
          <p:cNvPr id="7" name="Picture 2" descr="Research project on atmosphere-ocean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62843"/>
            <a:ext cx="6096000" cy="3162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5157192"/>
            <a:ext cx="7805214" cy="646331"/>
          </a:xfrm>
          <a:prstGeom prst="rect">
            <a:avLst/>
          </a:prstGeom>
          <a:noFill/>
        </p:spPr>
        <p:txBody>
          <a:bodyPr wrap="none" rtlCol="0">
            <a:spAutoFit/>
          </a:bodyPr>
          <a:lstStyle/>
          <a:p>
            <a:r>
              <a:rPr lang="fr-FR" dirty="0">
                <a:solidFill>
                  <a:prstClr val="black"/>
                </a:solidFill>
              </a:rPr>
              <a:t>Système complexe avec échanges de chaleur et matière et boucles de rétroaction</a:t>
            </a:r>
          </a:p>
          <a:p>
            <a:r>
              <a:rPr lang="fr-FR" dirty="0">
                <a:solidFill>
                  <a:prstClr val="black"/>
                </a:solidFill>
              </a:rPr>
              <a:t>avec retard</a:t>
            </a:r>
          </a:p>
        </p:txBody>
      </p:sp>
    </p:spTree>
    <p:extLst>
      <p:ext uri="{BB962C8B-B14F-4D97-AF65-F5344CB8AC3E}">
        <p14:creationId xmlns:p14="http://schemas.microsoft.com/office/powerpoint/2010/main" val="3233605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A737-6A99-4093-AF1B-0D9F27229753}"/>
              </a:ext>
            </a:extLst>
          </p:cNvPr>
          <p:cNvSpPr>
            <a:spLocks noGrp="1"/>
          </p:cNvSpPr>
          <p:nvPr>
            <p:ph type="title"/>
          </p:nvPr>
        </p:nvSpPr>
        <p:spPr/>
        <p:txBody>
          <a:bodyPr>
            <a:normAutofit/>
          </a:bodyPr>
          <a:lstStyle/>
          <a:p>
            <a:r>
              <a:rPr lang="en-GB" sz="3600" b="1" dirty="0">
                <a:solidFill>
                  <a:schemeClr val="tx2"/>
                </a:solidFill>
              </a:rPr>
              <a:t>Heat &amp; Mass Transfer at an Interface</a:t>
            </a:r>
          </a:p>
        </p:txBody>
      </p:sp>
      <p:sp>
        <p:nvSpPr>
          <p:cNvPr id="5" name="Text Placeholder 4">
            <a:extLst>
              <a:ext uri="{FF2B5EF4-FFF2-40B4-BE49-F238E27FC236}">
                <a16:creationId xmlns:a16="http://schemas.microsoft.com/office/drawing/2014/main" id="{068B0BCD-05D1-40BF-A597-ED51E1DA1FBB}"/>
              </a:ext>
            </a:extLst>
          </p:cNvPr>
          <p:cNvSpPr>
            <a:spLocks noGrp="1"/>
          </p:cNvSpPr>
          <p:nvPr>
            <p:ph type="body" idx="1"/>
          </p:nvPr>
        </p:nvSpPr>
        <p:spPr/>
        <p:txBody>
          <a:bodyPr/>
          <a:lstStyle/>
          <a:p>
            <a:r>
              <a:rPr lang="en-GB" dirty="0"/>
              <a:t>IPCC</a:t>
            </a:r>
          </a:p>
        </p:txBody>
      </p:sp>
      <p:sp>
        <p:nvSpPr>
          <p:cNvPr id="4" name="Content Placeholder 3">
            <a:extLst>
              <a:ext uri="{FF2B5EF4-FFF2-40B4-BE49-F238E27FC236}">
                <a16:creationId xmlns:a16="http://schemas.microsoft.com/office/drawing/2014/main" id="{36102DD6-A8F0-4F49-86D8-E8C8431E7A53}"/>
              </a:ext>
            </a:extLst>
          </p:cNvPr>
          <p:cNvSpPr>
            <a:spLocks noGrp="1"/>
          </p:cNvSpPr>
          <p:nvPr>
            <p:ph sz="half" idx="2"/>
          </p:nvPr>
        </p:nvSpPr>
        <p:spPr/>
        <p:txBody>
          <a:bodyPr>
            <a:normAutofit/>
          </a:bodyPr>
          <a:lstStyle/>
          <a:p>
            <a:r>
              <a:rPr lang="en-GB" dirty="0"/>
              <a:t>Local equilibrium reached</a:t>
            </a:r>
          </a:p>
          <a:p>
            <a:r>
              <a:rPr lang="en-GB" dirty="0"/>
              <a:t>Cells linked by the </a:t>
            </a:r>
            <a:r>
              <a:rPr lang="en-GB" dirty="0" err="1"/>
              <a:t>Navier</a:t>
            </a:r>
            <a:r>
              <a:rPr lang="en-GB" dirty="0"/>
              <a:t>-Stokes Equations</a:t>
            </a:r>
          </a:p>
          <a:p>
            <a:r>
              <a:rPr lang="en-GB" dirty="0"/>
              <a:t>Leading to</a:t>
            </a:r>
          </a:p>
          <a:p>
            <a:pPr lvl="1"/>
            <a:r>
              <a:rPr lang="en-GB" dirty="0"/>
              <a:t>Propagation of errors (</a:t>
            </a:r>
            <a:r>
              <a:rPr lang="en-GB" dirty="0" err="1"/>
              <a:t>cfr</a:t>
            </a:r>
            <a:r>
              <a:rPr lang="en-GB" dirty="0"/>
              <a:t> Michael Limburg presentation)</a:t>
            </a:r>
          </a:p>
          <a:p>
            <a:pPr lvl="1"/>
            <a:r>
              <a:rPr lang="en-GB" dirty="0"/>
              <a:t>Chaotic behaviour of the results of the models</a:t>
            </a:r>
          </a:p>
        </p:txBody>
      </p:sp>
      <p:sp>
        <p:nvSpPr>
          <p:cNvPr id="6" name="Text Placeholder 5">
            <a:extLst>
              <a:ext uri="{FF2B5EF4-FFF2-40B4-BE49-F238E27FC236}">
                <a16:creationId xmlns:a16="http://schemas.microsoft.com/office/drawing/2014/main" id="{BEBBC489-F953-4727-BC8D-B7F87CE43A9C}"/>
              </a:ext>
            </a:extLst>
          </p:cNvPr>
          <p:cNvSpPr>
            <a:spLocks noGrp="1"/>
          </p:cNvSpPr>
          <p:nvPr>
            <p:ph type="body" sz="quarter" idx="3"/>
          </p:nvPr>
        </p:nvSpPr>
        <p:spPr/>
        <p:txBody>
          <a:bodyPr/>
          <a:lstStyle/>
          <a:p>
            <a:r>
              <a:rPr lang="en-GB" dirty="0"/>
              <a:t>This approach</a:t>
            </a:r>
          </a:p>
        </p:txBody>
      </p:sp>
      <p:sp>
        <p:nvSpPr>
          <p:cNvPr id="7" name="Content Placeholder 6">
            <a:extLst>
              <a:ext uri="{FF2B5EF4-FFF2-40B4-BE49-F238E27FC236}">
                <a16:creationId xmlns:a16="http://schemas.microsoft.com/office/drawing/2014/main" id="{6167A41E-AF9B-41D6-B229-DF6CCB1BAF8F}"/>
              </a:ext>
            </a:extLst>
          </p:cNvPr>
          <p:cNvSpPr>
            <a:spLocks noGrp="1"/>
          </p:cNvSpPr>
          <p:nvPr>
            <p:ph sz="quarter" idx="4"/>
          </p:nvPr>
        </p:nvSpPr>
        <p:spPr/>
        <p:txBody>
          <a:bodyPr>
            <a:normAutofit/>
          </a:bodyPr>
          <a:lstStyle/>
          <a:p>
            <a:r>
              <a:rPr lang="en-GB" dirty="0"/>
              <a:t>System </a:t>
            </a:r>
            <a:r>
              <a:rPr lang="en-GB" b="1" dirty="0">
                <a:solidFill>
                  <a:schemeClr val="tx2"/>
                </a:solidFill>
              </a:rPr>
              <a:t>NOT</a:t>
            </a:r>
            <a:r>
              <a:rPr lang="en-GB" dirty="0"/>
              <a:t> in local equilibrium</a:t>
            </a:r>
          </a:p>
          <a:p>
            <a:r>
              <a:rPr lang="en-GB" dirty="0"/>
              <a:t>H&amp;M transfer equations</a:t>
            </a:r>
          </a:p>
          <a:p>
            <a:r>
              <a:rPr lang="en-GB" dirty="0"/>
              <a:t>Coefficients estimated from empirical correlations  between </a:t>
            </a:r>
            <a:r>
              <a:rPr lang="en-GB" b="1" i="1" dirty="0" err="1">
                <a:solidFill>
                  <a:srgbClr val="FF0000"/>
                </a:solidFill>
              </a:rPr>
              <a:t>adimensional</a:t>
            </a:r>
            <a:r>
              <a:rPr lang="en-GB" b="1" i="1" dirty="0">
                <a:solidFill>
                  <a:srgbClr val="FF0000"/>
                </a:solidFill>
              </a:rPr>
              <a:t> numbers</a:t>
            </a:r>
            <a:r>
              <a:rPr lang="en-GB" dirty="0"/>
              <a:t> (</a:t>
            </a:r>
            <a:r>
              <a:rPr lang="en-GB" b="1" i="1" dirty="0">
                <a:solidFill>
                  <a:schemeClr val="tx2"/>
                </a:solidFill>
              </a:rPr>
              <a:t>Reynolds, Nusselt, </a:t>
            </a:r>
            <a:r>
              <a:rPr lang="en-GB" b="1" i="1" dirty="0" err="1">
                <a:solidFill>
                  <a:schemeClr val="tx2"/>
                </a:solidFill>
              </a:rPr>
              <a:t>Prandl</a:t>
            </a:r>
            <a:r>
              <a:rPr lang="en-GB" b="1" i="1" dirty="0">
                <a:solidFill>
                  <a:schemeClr val="tx2"/>
                </a:solidFill>
              </a:rPr>
              <a:t>, </a:t>
            </a:r>
            <a:r>
              <a:rPr lang="en-GB" b="1" i="1" dirty="0" err="1">
                <a:solidFill>
                  <a:schemeClr val="tx2"/>
                </a:solidFill>
              </a:rPr>
              <a:t>Grashof</a:t>
            </a:r>
            <a:r>
              <a:rPr lang="en-GB" b="1" i="1" dirty="0">
                <a:solidFill>
                  <a:schemeClr val="tx2"/>
                </a:solidFill>
              </a:rPr>
              <a:t>, etc.</a:t>
            </a:r>
            <a:r>
              <a:rPr lang="en-GB" dirty="0"/>
              <a:t>) </a:t>
            </a:r>
          </a:p>
          <a:p>
            <a:endParaRPr lang="en-GB" dirty="0"/>
          </a:p>
        </p:txBody>
      </p:sp>
    </p:spTree>
    <p:extLst>
      <p:ext uri="{BB962C8B-B14F-4D97-AF65-F5344CB8AC3E}">
        <p14:creationId xmlns:p14="http://schemas.microsoft.com/office/powerpoint/2010/main" val="1688084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936A-F349-467E-9763-9890D053521A}"/>
              </a:ext>
            </a:extLst>
          </p:cNvPr>
          <p:cNvSpPr>
            <a:spLocks noGrp="1"/>
          </p:cNvSpPr>
          <p:nvPr>
            <p:ph type="title"/>
          </p:nvPr>
        </p:nvSpPr>
        <p:spPr>
          <a:xfrm>
            <a:off x="485422" y="274638"/>
            <a:ext cx="8201378" cy="1170340"/>
          </a:xfrm>
        </p:spPr>
        <p:txBody>
          <a:bodyPr>
            <a:normAutofit/>
          </a:bodyPr>
          <a:lstStyle/>
          <a:p>
            <a:r>
              <a:rPr lang="en-GB" sz="3600" b="1" dirty="0">
                <a:solidFill>
                  <a:schemeClr val="tx2"/>
                </a:solidFill>
              </a:rPr>
              <a:t>Convective Mass Transfer Equation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F0CD27-63A7-4CA0-836B-29D17C0F28E0}"/>
                  </a:ext>
                </a:extLst>
              </p:cNvPr>
              <p:cNvSpPr txBox="1"/>
              <p:nvPr/>
            </p:nvSpPr>
            <p:spPr>
              <a:xfrm>
                <a:off x="2483768" y="1628800"/>
                <a:ext cx="4248472" cy="10522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3600" b="1" i="1" smtClean="0">
                              <a:latin typeface="Cambria Math" panose="02040503050406030204" pitchFamily="18" charset="0"/>
                            </a:rPr>
                          </m:ctrlPr>
                        </m:fPr>
                        <m:num>
                          <m:r>
                            <a:rPr lang="nl-BE" sz="3600" b="1" i="1" smtClean="0">
                              <a:latin typeface="Cambria Math" panose="02040503050406030204" pitchFamily="18" charset="0"/>
                            </a:rPr>
                            <m:t>𝒅</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𝑪</m:t>
                              </m:r>
                            </m:e>
                            <m:sub>
                              <m:r>
                                <a:rPr lang="nl-BE" sz="3600" b="1" i="1" smtClean="0">
                                  <a:latin typeface="Cambria Math" panose="02040503050406030204" pitchFamily="18" charset="0"/>
                                </a:rPr>
                                <m:t>𝒊</m:t>
                              </m:r>
                            </m:sub>
                          </m:sSub>
                        </m:num>
                        <m:den>
                          <m:r>
                            <a:rPr lang="nl-BE" sz="3600" b="1" i="1" smtClean="0">
                              <a:latin typeface="Cambria Math" panose="02040503050406030204" pitchFamily="18" charset="0"/>
                            </a:rPr>
                            <m:t>𝒅𝒕</m:t>
                          </m:r>
                        </m:den>
                      </m:f>
                      <m:r>
                        <a:rPr lang="nl-BE" sz="3600" b="1" i="1" smtClean="0">
                          <a:latin typeface="Cambria Math" panose="02040503050406030204" pitchFamily="18" charset="0"/>
                        </a:rPr>
                        <m:t>=</m:t>
                      </m:r>
                      <m:r>
                        <a:rPr lang="nl-BE" sz="3600" b="1" i="1" smtClean="0">
                          <a:latin typeface="Cambria Math" panose="02040503050406030204" pitchFamily="18" charset="0"/>
                        </a:rPr>
                        <m:t>𝒎𝑺</m:t>
                      </m:r>
                      <m:d>
                        <m:dPr>
                          <m:ctrlPr>
                            <a:rPr lang="nl-BE" sz="3600" b="1" i="1" smtClean="0">
                              <a:latin typeface="Cambria Math" panose="02040503050406030204" pitchFamily="18" charset="0"/>
                            </a:rPr>
                          </m:ctrlPr>
                        </m:dPr>
                        <m:e>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𝑪</m:t>
                              </m:r>
                            </m:e>
                            <m:sub>
                              <m:r>
                                <a:rPr lang="nl-BE" sz="3600" b="1" i="1" smtClean="0">
                                  <a:latin typeface="Cambria Math" panose="02040503050406030204" pitchFamily="18" charset="0"/>
                                </a:rPr>
                                <m:t>𝒊</m:t>
                              </m:r>
                            </m:sub>
                          </m:sSub>
                          <m:r>
                            <a:rPr lang="nl-BE" sz="3600" b="1" i="1" smtClean="0">
                              <a:latin typeface="Cambria Math" panose="02040503050406030204" pitchFamily="18" charset="0"/>
                            </a:rPr>
                            <m:t>−</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𝑪</m:t>
                              </m:r>
                            </m:e>
                            <m:sub>
                              <m:r>
                                <a:rPr lang="nl-BE" sz="3600" b="1" i="1" smtClean="0">
                                  <a:latin typeface="Cambria Math" panose="02040503050406030204" pitchFamily="18" charset="0"/>
                                </a:rPr>
                                <m:t>𝒊</m:t>
                              </m:r>
                              <m:r>
                                <a:rPr lang="nl-BE" sz="3600" b="1" i="1" baseline="30000" smtClean="0">
                                  <a:latin typeface="Cambria Math" panose="02040503050406030204" pitchFamily="18" charset="0"/>
                                </a:rPr>
                                <m:t>∗</m:t>
                              </m:r>
                            </m:sub>
                          </m:sSub>
                        </m:e>
                      </m:d>
                    </m:oMath>
                  </m:oMathPara>
                </a14:m>
                <a:endParaRPr lang="en-GB" sz="3600" b="1" dirty="0"/>
              </a:p>
            </p:txBody>
          </p:sp>
        </mc:Choice>
        <mc:Fallback xmlns="">
          <p:sp>
            <p:nvSpPr>
              <p:cNvPr id="5" name="TextBox 4">
                <a:extLst>
                  <a:ext uri="{FF2B5EF4-FFF2-40B4-BE49-F238E27FC236}">
                    <a16:creationId xmlns:a16="http://schemas.microsoft.com/office/drawing/2014/main" id="{4CF0CD27-63A7-4CA0-836B-29D17C0F28E0}"/>
                  </a:ext>
                </a:extLst>
              </p:cNvPr>
              <p:cNvSpPr txBox="1">
                <a:spLocks noRot="1" noChangeAspect="1" noMove="1" noResize="1" noEditPoints="1" noAdjustHandles="1" noChangeArrowheads="1" noChangeShapeType="1" noTextEdit="1"/>
              </p:cNvSpPr>
              <p:nvPr/>
            </p:nvSpPr>
            <p:spPr>
              <a:xfrm>
                <a:off x="2483768" y="1628800"/>
                <a:ext cx="4248472" cy="1052276"/>
              </a:xfrm>
              <a:prstGeom prst="rect">
                <a:avLst/>
              </a:prstGeom>
              <a:blipFill>
                <a:blip r:embed="rId2"/>
                <a:stretch>
                  <a:fillRect/>
                </a:stretch>
              </a:blipFill>
            </p:spPr>
            <p:txBody>
              <a:bodyPr/>
              <a:lstStyle/>
              <a:p>
                <a:r>
                  <a:rPr lang="en-GB">
                    <a:noFill/>
                  </a:rPr>
                  <a:t> </a:t>
                </a:r>
              </a:p>
            </p:txBody>
          </p:sp>
        </mc:Fallback>
      </mc:AlternateContent>
      <p:sp>
        <p:nvSpPr>
          <p:cNvPr id="6" name="Content Placeholder 2">
            <a:extLst>
              <a:ext uri="{FF2B5EF4-FFF2-40B4-BE49-F238E27FC236}">
                <a16:creationId xmlns:a16="http://schemas.microsoft.com/office/drawing/2014/main" id="{9A8A5B17-37A7-4EA0-A4EA-EAC2D99991F6}"/>
              </a:ext>
            </a:extLst>
          </p:cNvPr>
          <p:cNvSpPr txBox="1">
            <a:spLocks/>
          </p:cNvSpPr>
          <p:nvPr/>
        </p:nvSpPr>
        <p:spPr>
          <a:xfrm>
            <a:off x="457200" y="2820069"/>
            <a:ext cx="8229600" cy="370527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3500" baseline="-25000" dirty="0"/>
              <a:t>Where :</a:t>
            </a:r>
          </a:p>
          <a:p>
            <a:pPr marL="0" indent="0">
              <a:buFont typeface="Arial" pitchFamily="34" charset="0"/>
              <a:buNone/>
            </a:pPr>
            <a:r>
              <a:rPr lang="en-GB" baseline="-25000" dirty="0"/>
              <a:t>     Ci = concentration of the component </a:t>
            </a:r>
            <a:r>
              <a:rPr lang="en-GB" baseline="-25000" dirty="0" err="1"/>
              <a:t>i</a:t>
            </a:r>
            <a:r>
              <a:rPr lang="en-GB" baseline="-25000" dirty="0"/>
              <a:t> (in the phase considered)</a:t>
            </a:r>
          </a:p>
          <a:p>
            <a:pPr marL="0" indent="0">
              <a:buFont typeface="Arial" pitchFamily="34" charset="0"/>
              <a:buNone/>
            </a:pPr>
            <a:r>
              <a:rPr lang="en-GB" baseline="-25000" dirty="0"/>
              <a:t>     Ci* = gas-liquid equilibrium concentration (given by Henry or </a:t>
            </a:r>
            <a:r>
              <a:rPr lang="en-GB" baseline="-25000" dirty="0" err="1"/>
              <a:t>Raoult</a:t>
            </a:r>
            <a:r>
              <a:rPr lang="en-GB" baseline="-25000" dirty="0"/>
              <a:t> </a:t>
            </a:r>
            <a:br>
              <a:rPr lang="en-GB" baseline="-25000" dirty="0"/>
            </a:br>
            <a:r>
              <a:rPr lang="en-GB" baseline="-25000" dirty="0"/>
              <a:t>              law and depending on temperature as described by van </a:t>
            </a:r>
            <a:r>
              <a:rPr lang="en-GB" baseline="-25000" dirty="0" err="1"/>
              <a:t>t’Hoff</a:t>
            </a:r>
            <a:r>
              <a:rPr lang="en-GB" baseline="-25000" dirty="0"/>
              <a:t> </a:t>
            </a:r>
            <a:br>
              <a:rPr lang="en-GB" baseline="-25000" dirty="0"/>
            </a:br>
            <a:r>
              <a:rPr lang="en-GB" baseline="-25000" dirty="0"/>
              <a:t>              law)</a:t>
            </a:r>
          </a:p>
          <a:p>
            <a:pPr marL="0" indent="0">
              <a:buFont typeface="Arial" pitchFamily="34" charset="0"/>
              <a:buNone/>
            </a:pPr>
            <a:r>
              <a:rPr lang="en-GB" baseline="-25000" dirty="0"/>
              <a:t>      t  = time</a:t>
            </a:r>
          </a:p>
          <a:p>
            <a:pPr marL="0" indent="0">
              <a:buFont typeface="Arial" pitchFamily="34" charset="0"/>
              <a:buNone/>
            </a:pPr>
            <a:r>
              <a:rPr lang="en-GB" baseline="-25000" dirty="0"/>
              <a:t>     m = mass transfer coefficient (given by an empirical correlation linking </a:t>
            </a:r>
            <a:br>
              <a:rPr lang="en-GB" baseline="-25000" dirty="0"/>
            </a:br>
            <a:r>
              <a:rPr lang="en-GB" baseline="-25000" dirty="0"/>
              <a:t>             </a:t>
            </a:r>
            <a:r>
              <a:rPr lang="en-GB" baseline="-25000" dirty="0" err="1"/>
              <a:t>adimensional</a:t>
            </a:r>
            <a:r>
              <a:rPr lang="en-GB" baseline="-25000" dirty="0"/>
              <a:t> numbers, depending on temperature)</a:t>
            </a:r>
          </a:p>
          <a:p>
            <a:pPr marL="0" indent="0">
              <a:buFont typeface="Arial" pitchFamily="34" charset="0"/>
              <a:buNone/>
            </a:pPr>
            <a:r>
              <a:rPr lang="en-GB" baseline="-25000" dirty="0"/>
              <a:t>     S = exchange surface</a:t>
            </a:r>
          </a:p>
          <a:p>
            <a:pPr marL="0" indent="0">
              <a:buFont typeface="Arial" pitchFamily="34" charset="0"/>
              <a:buNone/>
            </a:pPr>
            <a:endParaRPr lang="en-GB" baseline="-25000" dirty="0"/>
          </a:p>
          <a:p>
            <a:pPr marL="0" indent="0">
              <a:buFont typeface="Arial" pitchFamily="34" charset="0"/>
              <a:buNone/>
            </a:pPr>
            <a:endParaRPr lang="fr-BE" dirty="0"/>
          </a:p>
        </p:txBody>
      </p:sp>
    </p:spTree>
    <p:extLst>
      <p:ext uri="{BB962C8B-B14F-4D97-AF65-F5344CB8AC3E}">
        <p14:creationId xmlns:p14="http://schemas.microsoft.com/office/powerpoint/2010/main" val="999530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22114"/>
          </a:xfrm>
        </p:spPr>
        <p:txBody>
          <a:bodyPr>
            <a:noAutofit/>
          </a:bodyPr>
          <a:lstStyle/>
          <a:p>
            <a:r>
              <a:rPr lang="fr-FR" sz="2800" b="1" dirty="0" err="1">
                <a:solidFill>
                  <a:schemeClr val="tx2"/>
                </a:solidFill>
              </a:rPr>
              <a:t>Models</a:t>
            </a:r>
            <a:r>
              <a:rPr lang="fr-FR" sz="2800" b="1" dirty="0">
                <a:solidFill>
                  <a:schemeClr val="tx2"/>
                </a:solidFill>
              </a:rPr>
              <a:t>, </a:t>
            </a:r>
            <a:r>
              <a:rPr lang="fr-FR" sz="2800" b="1" dirty="0" err="1">
                <a:solidFill>
                  <a:schemeClr val="tx2"/>
                </a:solidFill>
              </a:rPr>
              <a:t>Experimental</a:t>
            </a:r>
            <a:r>
              <a:rPr lang="fr-FR" sz="2800" b="1" dirty="0">
                <a:solidFill>
                  <a:schemeClr val="tx2"/>
                </a:solidFill>
              </a:rPr>
              <a:t> </a:t>
            </a:r>
            <a:r>
              <a:rPr lang="fr-FR" sz="2800" b="1" dirty="0" err="1">
                <a:solidFill>
                  <a:schemeClr val="tx2"/>
                </a:solidFill>
              </a:rPr>
              <a:t>Results</a:t>
            </a:r>
            <a:r>
              <a:rPr lang="fr-FR" sz="2800" b="1" dirty="0">
                <a:solidFill>
                  <a:schemeClr val="tx2"/>
                </a:solidFill>
              </a:rPr>
              <a:t> &amp; </a:t>
            </a:r>
            <a:r>
              <a:rPr lang="fr-FR" sz="2800" b="1" dirty="0" err="1">
                <a:solidFill>
                  <a:schemeClr val="tx2"/>
                </a:solidFill>
              </a:rPr>
              <a:t>Level</a:t>
            </a:r>
            <a:r>
              <a:rPr lang="fr-FR" sz="2800" b="1" dirty="0">
                <a:solidFill>
                  <a:schemeClr val="tx2"/>
                </a:solidFill>
              </a:rPr>
              <a:t> of Confidence</a:t>
            </a:r>
          </a:p>
        </p:txBody>
      </p:sp>
      <p:pic>
        <p:nvPicPr>
          <p:cNvPr id="5" name="Picture 2" descr="C:\Users\hmasson\Desktop\!cid_image001_jpg@01CF14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231" y="1196752"/>
            <a:ext cx="6875145" cy="51606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1864" y="6372036"/>
            <a:ext cx="6102424" cy="369332"/>
          </a:xfrm>
          <a:prstGeom prst="rect">
            <a:avLst/>
          </a:prstGeom>
        </p:spPr>
        <p:txBody>
          <a:bodyPr wrap="square">
            <a:spAutoFit/>
          </a:bodyPr>
          <a:lstStyle/>
          <a:p>
            <a:r>
              <a:rPr lang="fr-FR" u="sng" dirty="0">
                <a:hlinkClick r:id="rId3"/>
              </a:rPr>
              <a:t>Source: http://www.energyadvocate.com/fw95.htm</a:t>
            </a:r>
            <a:endParaRPr lang="en-GB" dirty="0"/>
          </a:p>
        </p:txBody>
      </p:sp>
    </p:spTree>
    <p:extLst>
      <p:ext uri="{BB962C8B-B14F-4D97-AF65-F5344CB8AC3E}">
        <p14:creationId xmlns:p14="http://schemas.microsoft.com/office/powerpoint/2010/main" val="1188861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A0DD-19AA-4B07-BD14-7E2094F863F1}"/>
              </a:ext>
            </a:extLst>
          </p:cNvPr>
          <p:cNvSpPr>
            <a:spLocks noGrp="1"/>
          </p:cNvSpPr>
          <p:nvPr>
            <p:ph type="title"/>
          </p:nvPr>
        </p:nvSpPr>
        <p:spPr>
          <a:xfrm>
            <a:off x="440267" y="274637"/>
            <a:ext cx="8246533" cy="778099"/>
          </a:xfrm>
        </p:spPr>
        <p:txBody>
          <a:bodyPr>
            <a:normAutofit/>
          </a:bodyPr>
          <a:lstStyle/>
          <a:p>
            <a:r>
              <a:rPr lang="en-GB" sz="3600" b="1" dirty="0">
                <a:solidFill>
                  <a:schemeClr val="tx2"/>
                </a:solidFill>
              </a:rPr>
              <a:t>Convective Heat Transfer Equation</a:t>
            </a:r>
          </a:p>
        </p:txBody>
      </p:sp>
      <p:sp>
        <p:nvSpPr>
          <p:cNvPr id="3" name="Content Placeholder 2">
            <a:extLst>
              <a:ext uri="{FF2B5EF4-FFF2-40B4-BE49-F238E27FC236}">
                <a16:creationId xmlns:a16="http://schemas.microsoft.com/office/drawing/2014/main" id="{F7E6575E-F0F8-4012-8DBB-89E1B36C6EC4}"/>
              </a:ext>
            </a:extLst>
          </p:cNvPr>
          <p:cNvSpPr>
            <a:spLocks noGrp="1"/>
          </p:cNvSpPr>
          <p:nvPr>
            <p:ph idx="1"/>
          </p:nvPr>
        </p:nvSpPr>
        <p:spPr>
          <a:xfrm>
            <a:off x="457200" y="3040360"/>
            <a:ext cx="8229600" cy="3268960"/>
          </a:xfrm>
        </p:spPr>
        <p:txBody>
          <a:bodyPr>
            <a:normAutofit/>
          </a:bodyPr>
          <a:lstStyle/>
          <a:p>
            <a:pPr marL="0" indent="0">
              <a:buNone/>
            </a:pPr>
            <a:endParaRPr lang="en-GB" baseline="-25000" dirty="0"/>
          </a:p>
          <a:p>
            <a:pPr marL="0" indent="0">
              <a:buNone/>
            </a:pPr>
            <a:r>
              <a:rPr lang="en-GB" baseline="-25000" dirty="0"/>
              <a:t>Where :</a:t>
            </a:r>
          </a:p>
          <a:p>
            <a:pPr marL="0" indent="0">
              <a:buNone/>
            </a:pPr>
            <a:r>
              <a:rPr lang="en-GB" baseline="-25000" dirty="0"/>
              <a:t>     </a:t>
            </a:r>
            <a:r>
              <a:rPr lang="en-GB" baseline="-25000" dirty="0" err="1"/>
              <a:t>Ti</a:t>
            </a:r>
            <a:r>
              <a:rPr lang="en-GB" baseline="-25000" dirty="0"/>
              <a:t> = temperature in phase I (ocean or atmosphere) </a:t>
            </a:r>
          </a:p>
          <a:p>
            <a:pPr marL="0" indent="0">
              <a:buNone/>
            </a:pPr>
            <a:r>
              <a:rPr lang="en-GB" baseline="-25000" dirty="0"/>
              <a:t>     </a:t>
            </a:r>
            <a:r>
              <a:rPr lang="en-GB" baseline="-25000" dirty="0" err="1"/>
              <a:t>Tj</a:t>
            </a:r>
            <a:r>
              <a:rPr lang="en-GB" baseline="-25000" dirty="0"/>
              <a:t> = temperature in phase j (the other phase)</a:t>
            </a:r>
          </a:p>
          <a:p>
            <a:pPr marL="0" indent="0">
              <a:buNone/>
            </a:pPr>
            <a:r>
              <a:rPr lang="en-GB" baseline="-25000" dirty="0"/>
              <a:t>     t = time</a:t>
            </a:r>
          </a:p>
          <a:p>
            <a:pPr marL="0" indent="0">
              <a:buNone/>
            </a:pPr>
            <a:r>
              <a:rPr lang="en-GB" baseline="-25000" dirty="0"/>
              <a:t>     h = heat transfer coefficient (given by an empirical correlation linking     </a:t>
            </a:r>
            <a:br>
              <a:rPr lang="en-GB" baseline="-25000" dirty="0"/>
            </a:br>
            <a:r>
              <a:rPr lang="en-GB" baseline="-25000" dirty="0"/>
              <a:t>           </a:t>
            </a:r>
            <a:r>
              <a:rPr lang="en-GB" baseline="-25000" dirty="0" err="1"/>
              <a:t>adimensional</a:t>
            </a:r>
            <a:r>
              <a:rPr lang="en-GB" baseline="-25000" dirty="0"/>
              <a:t> numbers, depending on temperature)</a:t>
            </a:r>
          </a:p>
          <a:p>
            <a:pPr marL="0" indent="0">
              <a:buNone/>
            </a:pPr>
            <a:r>
              <a:rPr lang="en-GB" baseline="-25000" dirty="0"/>
              <a:t>     S= exchange surface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3594B53-DA44-438C-A951-886C96C76342}"/>
                  </a:ext>
                </a:extLst>
              </p:cNvPr>
              <p:cNvSpPr txBox="1"/>
              <p:nvPr/>
            </p:nvSpPr>
            <p:spPr>
              <a:xfrm>
                <a:off x="2460978" y="1628800"/>
                <a:ext cx="4271262" cy="10918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3600" b="1" i="1" smtClean="0">
                              <a:latin typeface="Cambria Math" panose="02040503050406030204" pitchFamily="18" charset="0"/>
                            </a:rPr>
                          </m:ctrlPr>
                        </m:fPr>
                        <m:num>
                          <m:r>
                            <a:rPr lang="nl-BE" sz="3600" b="1" i="1" smtClean="0">
                              <a:latin typeface="Cambria Math" panose="02040503050406030204" pitchFamily="18" charset="0"/>
                            </a:rPr>
                            <m:t>𝒅</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𝒊</m:t>
                              </m:r>
                            </m:sub>
                          </m:sSub>
                        </m:num>
                        <m:den>
                          <m:r>
                            <a:rPr lang="nl-BE" sz="3600" b="1" i="1" smtClean="0">
                              <a:latin typeface="Cambria Math" panose="02040503050406030204" pitchFamily="18" charset="0"/>
                            </a:rPr>
                            <m:t>𝒅𝒕</m:t>
                          </m:r>
                        </m:den>
                      </m:f>
                      <m:r>
                        <a:rPr lang="nl-BE" sz="3600" b="1" i="1" smtClean="0">
                          <a:latin typeface="Cambria Math" panose="02040503050406030204" pitchFamily="18" charset="0"/>
                        </a:rPr>
                        <m:t>=</m:t>
                      </m:r>
                      <m:r>
                        <a:rPr lang="nl-BE" sz="3600" b="1" i="1" smtClean="0">
                          <a:latin typeface="Cambria Math" panose="02040503050406030204" pitchFamily="18" charset="0"/>
                        </a:rPr>
                        <m:t>𝒉𝑺</m:t>
                      </m:r>
                      <m:d>
                        <m:dPr>
                          <m:ctrlPr>
                            <a:rPr lang="nl-BE" sz="3600" b="1" i="1" smtClean="0">
                              <a:latin typeface="Cambria Math" panose="02040503050406030204" pitchFamily="18" charset="0"/>
                            </a:rPr>
                          </m:ctrlPr>
                        </m:dPr>
                        <m:e>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𝒊</m:t>
                              </m:r>
                            </m:sub>
                          </m:sSub>
                          <m:r>
                            <a:rPr lang="nl-BE" sz="3600" b="1" i="1" smtClean="0">
                              <a:latin typeface="Cambria Math" panose="02040503050406030204" pitchFamily="18" charset="0"/>
                            </a:rPr>
                            <m:t>−</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𝒋</m:t>
                              </m:r>
                            </m:sub>
                          </m:sSub>
                        </m:e>
                      </m:d>
                    </m:oMath>
                  </m:oMathPara>
                </a14:m>
                <a:endParaRPr lang="en-GB" sz="3600" b="1" dirty="0"/>
              </a:p>
            </p:txBody>
          </p:sp>
        </mc:Choice>
        <mc:Fallback xmlns="">
          <p:sp>
            <p:nvSpPr>
              <p:cNvPr id="4" name="TextBox 3">
                <a:extLst>
                  <a:ext uri="{FF2B5EF4-FFF2-40B4-BE49-F238E27FC236}">
                    <a16:creationId xmlns:a16="http://schemas.microsoft.com/office/drawing/2014/main" id="{B3594B53-DA44-438C-A951-886C96C76342}"/>
                  </a:ext>
                </a:extLst>
              </p:cNvPr>
              <p:cNvSpPr txBox="1">
                <a:spLocks noRot="1" noChangeAspect="1" noMove="1" noResize="1" noEditPoints="1" noAdjustHandles="1" noChangeArrowheads="1" noChangeShapeType="1" noTextEdit="1"/>
              </p:cNvSpPr>
              <p:nvPr/>
            </p:nvSpPr>
            <p:spPr>
              <a:xfrm>
                <a:off x="2460978" y="1628800"/>
                <a:ext cx="4271262" cy="1091822"/>
              </a:xfrm>
              <a:prstGeom prst="rect">
                <a:avLst/>
              </a:prstGeom>
              <a:blipFill>
                <a:blip r:embed="rId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46999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20047-8313-4F6B-B217-277FA1ECB963}"/>
              </a:ext>
            </a:extLst>
          </p:cNvPr>
          <p:cNvSpPr>
            <a:spLocks noGrp="1"/>
          </p:cNvSpPr>
          <p:nvPr>
            <p:ph type="title"/>
          </p:nvPr>
        </p:nvSpPr>
        <p:spPr>
          <a:xfrm>
            <a:off x="496710" y="274637"/>
            <a:ext cx="8190089" cy="778099"/>
          </a:xfrm>
        </p:spPr>
        <p:txBody>
          <a:bodyPr>
            <a:normAutofit/>
          </a:bodyPr>
          <a:lstStyle/>
          <a:p>
            <a:r>
              <a:rPr lang="en-GB" sz="4000" b="1" dirty="0">
                <a:solidFill>
                  <a:schemeClr val="tx2"/>
                </a:solidFill>
              </a:rPr>
              <a:t>Inclusion of Radiative Heat Transfer</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4110F58-B82B-4C4F-BDCA-9B1A0538CA17}"/>
                  </a:ext>
                </a:extLst>
              </p:cNvPr>
              <p:cNvSpPr>
                <a:spLocks noGrp="1"/>
              </p:cNvSpPr>
              <p:nvPr>
                <p:ph idx="1"/>
              </p:nvPr>
            </p:nvSpPr>
            <p:spPr>
              <a:xfrm>
                <a:off x="539552" y="2420888"/>
                <a:ext cx="7632848" cy="648072"/>
              </a:xfrm>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nl-BE" sz="3600" b="0" i="1" smtClean="0">
                          <a:latin typeface="Cambria Math" panose="02040503050406030204" pitchFamily="18" charset="0"/>
                        </a:rPr>
                        <m:t>𝑤h𝑒𝑟𝑒</m:t>
                      </m:r>
                      <m:r>
                        <a:rPr lang="nl-BE" sz="3600" b="0" i="1" smtClean="0">
                          <a:latin typeface="Cambria Math" panose="02040503050406030204" pitchFamily="18" charset="0"/>
                        </a:rPr>
                        <m:t> : </m:t>
                      </m:r>
                      <m:sSub>
                        <m:sSubPr>
                          <m:ctrlPr>
                            <a:rPr lang="en-GB" sz="3600" b="1" i="1" smtClean="0">
                              <a:latin typeface="Cambria Math" panose="02040503050406030204" pitchFamily="18" charset="0"/>
                            </a:rPr>
                          </m:ctrlPr>
                        </m:sSubPr>
                        <m:e>
                          <m:r>
                            <a:rPr lang="nl-BE" sz="3600" b="1" i="1" smtClean="0">
                              <a:latin typeface="Cambria Math" panose="02040503050406030204" pitchFamily="18" charset="0"/>
                            </a:rPr>
                            <m:t>𝒉</m:t>
                          </m:r>
                        </m:e>
                        <m:sub>
                          <m:r>
                            <a:rPr lang="nl-BE" sz="3600" b="1" i="1" smtClean="0">
                              <a:latin typeface="Cambria Math" panose="02040503050406030204" pitchFamily="18" charset="0"/>
                            </a:rPr>
                            <m:t>𝒓</m:t>
                          </m:r>
                        </m:sub>
                      </m:sSub>
                      <m:r>
                        <a:rPr lang="nl-BE" sz="3600" b="1" i="1" smtClean="0">
                          <a:latin typeface="Cambria Math" panose="02040503050406030204" pitchFamily="18" charset="0"/>
                        </a:rPr>
                        <m:t>=</m:t>
                      </m:r>
                      <m:r>
                        <a:rPr lang="nl-BE" sz="3600" b="1" i="1" smtClean="0">
                          <a:latin typeface="Cambria Math" panose="02040503050406030204" pitchFamily="18" charset="0"/>
                          <a:ea typeface="Cambria Math" panose="02040503050406030204" pitchFamily="18" charset="0"/>
                        </a:rPr>
                        <m:t>𝝈</m:t>
                      </m:r>
                      <m:sSub>
                        <m:sSubPr>
                          <m:ctrlPr>
                            <a:rPr lang="nl-BE" sz="3600" b="1" i="1" smtClean="0">
                              <a:latin typeface="Cambria Math" panose="02040503050406030204" pitchFamily="18" charset="0"/>
                              <a:ea typeface="Cambria Math" panose="02040503050406030204" pitchFamily="18" charset="0"/>
                            </a:rPr>
                          </m:ctrlPr>
                        </m:sSubPr>
                        <m:e>
                          <m:r>
                            <a:rPr lang="nl-BE" sz="3600" b="1" i="1" smtClean="0">
                              <a:latin typeface="Cambria Math" panose="02040503050406030204" pitchFamily="18" charset="0"/>
                              <a:ea typeface="Cambria Math" panose="02040503050406030204" pitchFamily="18" charset="0"/>
                            </a:rPr>
                            <m:t>𝜺</m:t>
                          </m:r>
                        </m:e>
                        <m:sub>
                          <m:r>
                            <a:rPr lang="nl-BE" sz="3600" b="1" i="1" smtClean="0">
                              <a:latin typeface="Cambria Math" panose="02040503050406030204" pitchFamily="18" charset="0"/>
                              <a:ea typeface="Cambria Math" panose="02040503050406030204" pitchFamily="18" charset="0"/>
                            </a:rPr>
                            <m:t>𝒔</m:t>
                          </m:r>
                        </m:sub>
                      </m:sSub>
                      <m:d>
                        <m:dPr>
                          <m:ctrlPr>
                            <a:rPr lang="nl-BE" sz="3600" b="1" i="1" smtClean="0">
                              <a:latin typeface="Cambria Math" panose="02040503050406030204" pitchFamily="18" charset="0"/>
                              <a:ea typeface="Cambria Math" panose="02040503050406030204" pitchFamily="18" charset="0"/>
                            </a:rPr>
                          </m:ctrlPr>
                        </m:dPr>
                        <m:e>
                          <m:r>
                            <a:rPr lang="nl-BE" sz="3600" b="1" i="1" smtClean="0">
                              <a:latin typeface="Cambria Math" panose="02040503050406030204" pitchFamily="18" charset="0"/>
                              <a:ea typeface="Cambria Math" panose="02040503050406030204" pitchFamily="18" charset="0"/>
                            </a:rPr>
                            <m:t>𝟒</m:t>
                          </m:r>
                          <m:sSubSup>
                            <m:sSubSupPr>
                              <m:ctrlPr>
                                <a:rPr lang="nl-BE" sz="3600" b="1" i="1" smtClean="0">
                                  <a:latin typeface="Cambria Math" panose="02040503050406030204" pitchFamily="18" charset="0"/>
                                  <a:ea typeface="Cambria Math" panose="02040503050406030204" pitchFamily="18" charset="0"/>
                                </a:rPr>
                              </m:ctrlPr>
                            </m:sSubSupPr>
                            <m:e>
                              <m:r>
                                <a:rPr lang="nl-BE" sz="3600" b="1" i="1" smtClean="0">
                                  <a:latin typeface="Cambria Math" panose="02040503050406030204" pitchFamily="18" charset="0"/>
                                  <a:ea typeface="Cambria Math" panose="02040503050406030204" pitchFamily="18" charset="0"/>
                                </a:rPr>
                                <m:t>𝑻</m:t>
                              </m:r>
                            </m:e>
                            <m:sub>
                              <m:r>
                                <a:rPr lang="nl-BE" sz="3600" b="1" i="1" smtClean="0">
                                  <a:latin typeface="Cambria Math" panose="02040503050406030204" pitchFamily="18" charset="0"/>
                                  <a:ea typeface="Cambria Math" panose="02040503050406030204" pitchFamily="18" charset="0"/>
                                </a:rPr>
                                <m:t>𝒔</m:t>
                              </m:r>
                            </m:sub>
                            <m:sup>
                              <m:r>
                                <a:rPr lang="nl-BE" sz="3600" b="1" i="1" smtClean="0">
                                  <a:latin typeface="Cambria Math" panose="02040503050406030204" pitchFamily="18" charset="0"/>
                                  <a:ea typeface="Cambria Math" panose="02040503050406030204" pitchFamily="18" charset="0"/>
                                </a:rPr>
                                <m:t>𝟑</m:t>
                              </m:r>
                            </m:sup>
                          </m:sSubSup>
                        </m:e>
                      </m:d>
                    </m:oMath>
                  </m:oMathPara>
                </a14:m>
                <a:endParaRPr lang="en-GB" b="1" dirty="0"/>
              </a:p>
            </p:txBody>
          </p:sp>
        </mc:Choice>
        <mc:Fallback xmlns="">
          <p:sp>
            <p:nvSpPr>
              <p:cNvPr id="4" name="Content Placeholder 3">
                <a:extLst>
                  <a:ext uri="{FF2B5EF4-FFF2-40B4-BE49-F238E27FC236}">
                    <a16:creationId xmlns:a16="http://schemas.microsoft.com/office/drawing/2014/main" id="{C4110F58-B82B-4C4F-BDCA-9B1A0538CA17}"/>
                  </a:ext>
                </a:extLst>
              </p:cNvPr>
              <p:cNvSpPr>
                <a:spLocks noGrp="1" noRot="1" noChangeAspect="1" noMove="1" noResize="1" noEditPoints="1" noAdjustHandles="1" noChangeArrowheads="1" noChangeShapeType="1" noTextEdit="1"/>
              </p:cNvSpPr>
              <p:nvPr>
                <p:ph idx="1"/>
              </p:nvPr>
            </p:nvSpPr>
            <p:spPr>
              <a:xfrm>
                <a:off x="539552" y="2420888"/>
                <a:ext cx="7632848" cy="648072"/>
              </a:xfr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BC0B03-1846-49FC-8465-36295B51D656}"/>
                  </a:ext>
                </a:extLst>
              </p:cNvPr>
              <p:cNvSpPr txBox="1"/>
              <p:nvPr/>
            </p:nvSpPr>
            <p:spPr>
              <a:xfrm>
                <a:off x="1907704" y="1196752"/>
                <a:ext cx="5317516" cy="10522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3600" b="1" i="1" smtClean="0">
                              <a:latin typeface="Cambria Math" panose="02040503050406030204" pitchFamily="18" charset="0"/>
                            </a:rPr>
                          </m:ctrlPr>
                        </m:fPr>
                        <m:num>
                          <m:r>
                            <a:rPr lang="nl-BE" sz="3600" b="1" i="1" smtClean="0">
                              <a:latin typeface="Cambria Math" panose="02040503050406030204" pitchFamily="18" charset="0"/>
                            </a:rPr>
                            <m:t>𝒅</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𝒊</m:t>
                              </m:r>
                            </m:sub>
                          </m:sSub>
                        </m:num>
                        <m:den>
                          <m:r>
                            <a:rPr lang="nl-BE" sz="3600" b="1" i="1" smtClean="0">
                              <a:latin typeface="Cambria Math" panose="02040503050406030204" pitchFamily="18" charset="0"/>
                            </a:rPr>
                            <m:t>𝒅𝒕</m:t>
                          </m:r>
                        </m:den>
                      </m:f>
                      <m:r>
                        <a:rPr lang="nl-BE" sz="3600" b="1" i="1" smtClean="0">
                          <a:latin typeface="Cambria Math" panose="02040503050406030204" pitchFamily="18" charset="0"/>
                        </a:rPr>
                        <m:t>=</m:t>
                      </m:r>
                      <m:d>
                        <m:dPr>
                          <m:ctrlPr>
                            <a:rPr lang="nl-BE" sz="3600" b="1" i="1" smtClean="0">
                              <a:latin typeface="Cambria Math" panose="02040503050406030204" pitchFamily="18" charset="0"/>
                            </a:rPr>
                          </m:ctrlPr>
                        </m:dPr>
                        <m:e>
                          <m:r>
                            <a:rPr lang="nl-BE" sz="3600" b="1" i="1" smtClean="0">
                              <a:latin typeface="Cambria Math" panose="02040503050406030204" pitchFamily="18" charset="0"/>
                            </a:rPr>
                            <m:t>𝒉</m:t>
                          </m:r>
                          <m:r>
                            <a:rPr lang="nl-BE" sz="3600" b="1" i="1" smtClean="0">
                              <a:latin typeface="Cambria Math" panose="02040503050406030204" pitchFamily="18" charset="0"/>
                            </a:rPr>
                            <m:t>+</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𝒉</m:t>
                              </m:r>
                            </m:e>
                            <m:sub>
                              <m:r>
                                <a:rPr lang="nl-BE" sz="3600" b="1" i="1" smtClean="0">
                                  <a:latin typeface="Cambria Math" panose="02040503050406030204" pitchFamily="18" charset="0"/>
                                </a:rPr>
                                <m:t>𝒓</m:t>
                              </m:r>
                            </m:sub>
                          </m:sSub>
                        </m:e>
                      </m:d>
                      <m:r>
                        <a:rPr lang="nl-BE" sz="3600" b="1" i="1" smtClean="0">
                          <a:latin typeface="Cambria Math" panose="02040503050406030204" pitchFamily="18" charset="0"/>
                        </a:rPr>
                        <m:t>𝑺</m:t>
                      </m:r>
                      <m:d>
                        <m:dPr>
                          <m:ctrlPr>
                            <a:rPr lang="nl-BE" sz="3600" b="1" i="1" smtClean="0">
                              <a:latin typeface="Cambria Math" panose="02040503050406030204" pitchFamily="18" charset="0"/>
                            </a:rPr>
                          </m:ctrlPr>
                        </m:dPr>
                        <m:e>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𝒊</m:t>
                              </m:r>
                            </m:sub>
                          </m:sSub>
                          <m:r>
                            <a:rPr lang="nl-BE" sz="3600" b="1" i="1" smtClean="0">
                              <a:latin typeface="Cambria Math" panose="02040503050406030204" pitchFamily="18" charset="0"/>
                            </a:rPr>
                            <m:t>−</m:t>
                          </m:r>
                          <m:sSub>
                            <m:sSubPr>
                              <m:ctrlPr>
                                <a:rPr lang="nl-BE" sz="3600" b="1" i="1" smtClean="0">
                                  <a:latin typeface="Cambria Math" panose="02040503050406030204" pitchFamily="18" charset="0"/>
                                </a:rPr>
                              </m:ctrlPr>
                            </m:sSubPr>
                            <m:e>
                              <m:r>
                                <a:rPr lang="nl-BE" sz="3600" b="1" i="1" smtClean="0">
                                  <a:latin typeface="Cambria Math" panose="02040503050406030204" pitchFamily="18" charset="0"/>
                                </a:rPr>
                                <m:t>𝑻</m:t>
                              </m:r>
                            </m:e>
                            <m:sub>
                              <m:r>
                                <a:rPr lang="nl-BE" sz="3600" b="1" i="1" smtClean="0">
                                  <a:latin typeface="Cambria Math" panose="02040503050406030204" pitchFamily="18" charset="0"/>
                                </a:rPr>
                                <m:t>𝒋</m:t>
                              </m:r>
                            </m:sub>
                          </m:sSub>
                        </m:e>
                      </m:d>
                    </m:oMath>
                  </m:oMathPara>
                </a14:m>
                <a:endParaRPr lang="en-GB" sz="3600" b="1" dirty="0"/>
              </a:p>
            </p:txBody>
          </p:sp>
        </mc:Choice>
        <mc:Fallback xmlns="">
          <p:sp>
            <p:nvSpPr>
              <p:cNvPr id="5" name="TextBox 4">
                <a:extLst>
                  <a:ext uri="{FF2B5EF4-FFF2-40B4-BE49-F238E27FC236}">
                    <a16:creationId xmlns:a16="http://schemas.microsoft.com/office/drawing/2014/main" id="{6BBC0B03-1846-49FC-8465-36295B51D656}"/>
                  </a:ext>
                </a:extLst>
              </p:cNvPr>
              <p:cNvSpPr txBox="1">
                <a:spLocks noRot="1" noChangeAspect="1" noMove="1" noResize="1" noEditPoints="1" noAdjustHandles="1" noChangeArrowheads="1" noChangeShapeType="1" noTextEdit="1"/>
              </p:cNvSpPr>
              <p:nvPr/>
            </p:nvSpPr>
            <p:spPr>
              <a:xfrm>
                <a:off x="1907704" y="1196752"/>
                <a:ext cx="5317516" cy="1052276"/>
              </a:xfrm>
              <a:prstGeom prst="rect">
                <a:avLst/>
              </a:prstGeom>
              <a:blipFill>
                <a:blip r:embed="rId3"/>
                <a:stretch>
                  <a:fillRect/>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53DDFE97-E769-49CF-A30C-9D50A0D7B71D}"/>
              </a:ext>
            </a:extLst>
          </p:cNvPr>
          <p:cNvSpPr txBox="1"/>
          <p:nvPr/>
        </p:nvSpPr>
        <p:spPr>
          <a:xfrm>
            <a:off x="611560" y="3068960"/>
            <a:ext cx="2282997" cy="338554"/>
          </a:xfrm>
          <a:prstGeom prst="rect">
            <a:avLst/>
          </a:prstGeom>
          <a:noFill/>
        </p:spPr>
        <p:txBody>
          <a:bodyPr wrap="none" rtlCol="0">
            <a:spAutoFit/>
          </a:bodyPr>
          <a:lstStyle/>
          <a:p>
            <a:r>
              <a:rPr lang="en-GB" sz="1600" i="1" dirty="0"/>
              <a:t>(See appendix for details)</a:t>
            </a:r>
          </a:p>
        </p:txBody>
      </p:sp>
      <p:sp>
        <p:nvSpPr>
          <p:cNvPr id="9" name="TextBox 8">
            <a:extLst>
              <a:ext uri="{FF2B5EF4-FFF2-40B4-BE49-F238E27FC236}">
                <a16:creationId xmlns:a16="http://schemas.microsoft.com/office/drawing/2014/main" id="{EFA3A366-D69E-45A2-9DA7-CE07D22EC897}"/>
              </a:ext>
            </a:extLst>
          </p:cNvPr>
          <p:cNvSpPr txBox="1"/>
          <p:nvPr/>
        </p:nvSpPr>
        <p:spPr>
          <a:xfrm>
            <a:off x="683567" y="3717032"/>
            <a:ext cx="7369819" cy="461665"/>
          </a:xfrm>
          <a:prstGeom prst="rect">
            <a:avLst/>
          </a:prstGeom>
          <a:noFill/>
        </p:spPr>
        <p:txBody>
          <a:bodyPr wrap="square" rtlCol="0">
            <a:spAutoFit/>
          </a:bodyPr>
          <a:lstStyle/>
          <a:p>
            <a:r>
              <a:rPr lang="en-GB" dirty="0"/>
              <a:t>If (</a:t>
            </a:r>
            <a:r>
              <a:rPr lang="en-GB" dirty="0" err="1"/>
              <a:t>Ti-Tj</a:t>
            </a:r>
            <a:r>
              <a:rPr lang="en-GB" dirty="0"/>
              <a:t>) is more than a few degrees C, use </a:t>
            </a:r>
            <a:r>
              <a:rPr lang="en-GB" b="1" dirty="0">
                <a:solidFill>
                  <a:srgbClr val="FF0000"/>
                </a:solidFill>
              </a:rPr>
              <a:t>instead of T</a:t>
            </a:r>
            <a:r>
              <a:rPr lang="en-GB" b="1" baseline="-25000" dirty="0">
                <a:solidFill>
                  <a:srgbClr val="FF0000"/>
                </a:solidFill>
              </a:rPr>
              <a:t>s</a:t>
            </a:r>
            <a:r>
              <a:rPr lang="en-GB" b="1" dirty="0">
                <a:solidFill>
                  <a:srgbClr val="FF0000"/>
                </a:solidFill>
              </a:rPr>
              <a:t> </a:t>
            </a:r>
            <a:r>
              <a:rPr lang="en-GB" dirty="0"/>
              <a:t>, </a:t>
            </a:r>
            <a:r>
              <a:rPr lang="en-GB" sz="2400" b="1" dirty="0"/>
              <a:t>(</a:t>
            </a:r>
            <a:r>
              <a:rPr lang="en-GB" sz="2400" b="1" dirty="0" err="1"/>
              <a:t>T</a:t>
            </a:r>
            <a:r>
              <a:rPr lang="en-GB" sz="2400" b="1" baseline="-25000" dirty="0" err="1"/>
              <a:t>i</a:t>
            </a:r>
            <a:r>
              <a:rPr lang="en-GB" sz="2400" b="1" dirty="0"/>
              <a:t> + </a:t>
            </a:r>
            <a:r>
              <a:rPr lang="en-GB" sz="2400" b="1" dirty="0" err="1"/>
              <a:t>T</a:t>
            </a:r>
            <a:r>
              <a:rPr lang="en-GB" sz="2400" b="1" baseline="-25000" dirty="0" err="1"/>
              <a:t>j</a:t>
            </a:r>
            <a:r>
              <a:rPr lang="en-GB" sz="2400" b="1" dirty="0"/>
              <a:t>)/2</a:t>
            </a:r>
            <a:endParaRPr lang="en-GB"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55FE4D-CA46-4CF2-98E3-BEF82DE57864}"/>
                  </a:ext>
                </a:extLst>
              </p:cNvPr>
              <p:cNvSpPr txBox="1"/>
              <p:nvPr/>
            </p:nvSpPr>
            <p:spPr>
              <a:xfrm>
                <a:off x="611560" y="4437112"/>
                <a:ext cx="7441827" cy="2236638"/>
              </a:xfrm>
              <a:prstGeom prst="rect">
                <a:avLst/>
              </a:prstGeom>
              <a:noFill/>
            </p:spPr>
            <p:txBody>
              <a:bodyPr wrap="square" rtlCol="0">
                <a:spAutoFit/>
              </a:bodyPr>
              <a:lstStyle/>
              <a:p>
                <a:r>
                  <a:rPr lang="en-GB" dirty="0"/>
                  <a:t>Equation (6) is only valid for a small surface completely surrounded by a surface of much larger area (so, only the emissivity of the small surface influences the radiative heat flux).</a:t>
                </a:r>
              </a:p>
              <a:p>
                <a:r>
                  <a:rPr lang="en-GB" dirty="0"/>
                  <a:t>If the surfaces are of same area, the term </a:t>
                </a:r>
                <a:r>
                  <a:rPr lang="en-GB" sz="2800" b="1" dirty="0">
                    <a:latin typeface="Symbol" panose="05050102010706020507" pitchFamily="18" charset="2"/>
                  </a:rPr>
                  <a:t>e</a:t>
                </a:r>
                <a:r>
                  <a:rPr lang="en-GB" sz="2800" b="1" baseline="-25000" dirty="0"/>
                  <a:t>s</a:t>
                </a:r>
                <a:r>
                  <a:rPr lang="en-GB" dirty="0"/>
                  <a:t> will be replaced by:</a:t>
                </a:r>
              </a:p>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a:rPr lang="nl-BE" sz="2000" b="1" i="1" smtClean="0">
                              <a:latin typeface="Cambria Math" panose="02040503050406030204" pitchFamily="18" charset="0"/>
                            </a:rPr>
                            <m:t>𝟏</m:t>
                          </m:r>
                        </m:num>
                        <m:den>
                          <m:d>
                            <m:dPr>
                              <m:begChr m:val="["/>
                              <m:endChr m:val="]"/>
                              <m:ctrlPr>
                                <a:rPr lang="en-GB" sz="2000" b="1" i="1" smtClean="0">
                                  <a:latin typeface="Cambria Math" panose="02040503050406030204" pitchFamily="18" charset="0"/>
                                </a:rPr>
                              </m:ctrlPr>
                            </m:dPr>
                            <m:e>
                              <m:d>
                                <m:dPr>
                                  <m:ctrlPr>
                                    <a:rPr lang="en-GB" sz="2000" b="1" i="1" smtClean="0">
                                      <a:latin typeface="Cambria Math" panose="02040503050406030204" pitchFamily="18" charset="0"/>
                                    </a:rPr>
                                  </m:ctrlPr>
                                </m:dPr>
                                <m:e>
                                  <m:f>
                                    <m:fPr>
                                      <m:ctrlPr>
                                        <a:rPr lang="en-GB" sz="2000" b="1" i="1" smtClean="0">
                                          <a:latin typeface="Cambria Math" panose="02040503050406030204" pitchFamily="18" charset="0"/>
                                        </a:rPr>
                                      </m:ctrlPr>
                                    </m:fPr>
                                    <m:num>
                                      <m:r>
                                        <a:rPr lang="nl-BE" sz="2000" b="1" i="1" smtClean="0">
                                          <a:latin typeface="Cambria Math" panose="02040503050406030204" pitchFamily="18" charset="0"/>
                                        </a:rPr>
                                        <m:t>𝟏</m:t>
                                      </m:r>
                                    </m:num>
                                    <m:den>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ea typeface="Cambria Math" panose="02040503050406030204" pitchFamily="18" charset="0"/>
                                            </a:rPr>
                                            <m:t>𝜺</m:t>
                                          </m:r>
                                        </m:e>
                                        <m:sub>
                                          <m:r>
                                            <a:rPr lang="nl-BE" sz="2000" b="1" i="1" smtClean="0">
                                              <a:latin typeface="Cambria Math" panose="02040503050406030204" pitchFamily="18" charset="0"/>
                                            </a:rPr>
                                            <m:t>𝟏</m:t>
                                          </m:r>
                                        </m:sub>
                                      </m:sSub>
                                    </m:den>
                                  </m:f>
                                </m:e>
                              </m:d>
                              <m:r>
                                <a:rPr lang="nl-BE" sz="2000" b="1" i="1" smtClean="0">
                                  <a:latin typeface="Cambria Math" panose="02040503050406030204" pitchFamily="18" charset="0"/>
                                </a:rPr>
                                <m:t>+</m:t>
                              </m:r>
                              <m:d>
                                <m:dPr>
                                  <m:ctrlPr>
                                    <a:rPr lang="nl-BE" sz="2000" b="1" i="1" smtClean="0">
                                      <a:latin typeface="Cambria Math" panose="02040503050406030204" pitchFamily="18" charset="0"/>
                                    </a:rPr>
                                  </m:ctrlPr>
                                </m:dPr>
                                <m:e>
                                  <m:f>
                                    <m:fPr>
                                      <m:ctrlPr>
                                        <a:rPr lang="nl-BE" sz="2000" b="1" i="1" smtClean="0">
                                          <a:latin typeface="Cambria Math" panose="02040503050406030204" pitchFamily="18" charset="0"/>
                                        </a:rPr>
                                      </m:ctrlPr>
                                    </m:fPr>
                                    <m:num>
                                      <m:r>
                                        <a:rPr lang="nl-BE" sz="2000" b="1" i="1" smtClean="0">
                                          <a:latin typeface="Cambria Math" panose="02040503050406030204" pitchFamily="18" charset="0"/>
                                        </a:rPr>
                                        <m:t>𝟏</m:t>
                                      </m:r>
                                    </m:num>
                                    <m:den>
                                      <m:sSub>
                                        <m:sSubPr>
                                          <m:ctrlPr>
                                            <a:rPr lang="nl-BE" sz="2000" b="1" i="1" smtClean="0">
                                              <a:latin typeface="Cambria Math" panose="02040503050406030204" pitchFamily="18" charset="0"/>
                                            </a:rPr>
                                          </m:ctrlPr>
                                        </m:sSubPr>
                                        <m:e>
                                          <m:r>
                                            <a:rPr lang="nl-BE" sz="2000" b="1" i="1" smtClean="0">
                                              <a:latin typeface="Cambria Math" panose="02040503050406030204" pitchFamily="18" charset="0"/>
                                              <a:ea typeface="Cambria Math" panose="02040503050406030204" pitchFamily="18" charset="0"/>
                                            </a:rPr>
                                            <m:t>𝜺</m:t>
                                          </m:r>
                                        </m:e>
                                        <m:sub>
                                          <m:r>
                                            <a:rPr lang="nl-BE" sz="2000" b="1" i="1" smtClean="0">
                                              <a:latin typeface="Cambria Math" panose="02040503050406030204" pitchFamily="18" charset="0"/>
                                            </a:rPr>
                                            <m:t>𝟐</m:t>
                                          </m:r>
                                        </m:sub>
                                      </m:sSub>
                                    </m:den>
                                  </m:f>
                                </m:e>
                              </m:d>
                              <m:r>
                                <a:rPr lang="nl-BE" sz="2000" b="1" i="1" smtClean="0">
                                  <a:latin typeface="Cambria Math" panose="02040503050406030204" pitchFamily="18" charset="0"/>
                                </a:rPr>
                                <m:t>−</m:t>
                              </m:r>
                              <m:r>
                                <a:rPr lang="nl-BE" sz="2000" b="1" i="1" smtClean="0">
                                  <a:latin typeface="Cambria Math" panose="02040503050406030204" pitchFamily="18" charset="0"/>
                                </a:rPr>
                                <m:t>𝟏</m:t>
                              </m:r>
                            </m:e>
                          </m:d>
                        </m:den>
                      </m:f>
                    </m:oMath>
                  </m:oMathPara>
                </a14:m>
                <a:endParaRPr lang="en-GB" b="1" dirty="0"/>
              </a:p>
            </p:txBody>
          </p:sp>
        </mc:Choice>
        <mc:Fallback xmlns="">
          <p:sp>
            <p:nvSpPr>
              <p:cNvPr id="10" name="TextBox 9">
                <a:extLst>
                  <a:ext uri="{FF2B5EF4-FFF2-40B4-BE49-F238E27FC236}">
                    <a16:creationId xmlns:a16="http://schemas.microsoft.com/office/drawing/2014/main" id="{2755FE4D-CA46-4CF2-98E3-BEF82DE57864}"/>
                  </a:ext>
                </a:extLst>
              </p:cNvPr>
              <p:cNvSpPr txBox="1">
                <a:spLocks noRot="1" noChangeAspect="1" noMove="1" noResize="1" noEditPoints="1" noAdjustHandles="1" noChangeArrowheads="1" noChangeShapeType="1" noTextEdit="1"/>
              </p:cNvSpPr>
              <p:nvPr/>
            </p:nvSpPr>
            <p:spPr>
              <a:xfrm>
                <a:off x="611560" y="4437112"/>
                <a:ext cx="7441827" cy="2236638"/>
              </a:xfrm>
              <a:prstGeom prst="rect">
                <a:avLst/>
              </a:prstGeom>
              <a:blipFill>
                <a:blip r:embed="rId4"/>
                <a:stretch>
                  <a:fillRect l="-655" t="-1635"/>
                </a:stretch>
              </a:blipFill>
            </p:spPr>
            <p:txBody>
              <a:bodyPr/>
              <a:lstStyle/>
              <a:p>
                <a:r>
                  <a:rPr lang="en-GB">
                    <a:noFill/>
                  </a:rPr>
                  <a:t> </a:t>
                </a:r>
              </a:p>
            </p:txBody>
          </p:sp>
        </mc:Fallback>
      </mc:AlternateContent>
    </p:spTree>
    <p:extLst>
      <p:ext uri="{BB962C8B-B14F-4D97-AF65-F5344CB8AC3E}">
        <p14:creationId xmlns:p14="http://schemas.microsoft.com/office/powerpoint/2010/main" val="417925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840C-76AD-4BD3-A990-B5EE9E91718D}"/>
              </a:ext>
            </a:extLst>
          </p:cNvPr>
          <p:cNvSpPr>
            <a:spLocks noGrp="1"/>
          </p:cNvSpPr>
          <p:nvPr>
            <p:ph type="title"/>
          </p:nvPr>
        </p:nvSpPr>
        <p:spPr>
          <a:xfrm>
            <a:off x="457200" y="274638"/>
            <a:ext cx="8229600" cy="850106"/>
          </a:xfrm>
        </p:spPr>
        <p:txBody>
          <a:bodyPr>
            <a:normAutofit/>
          </a:bodyPr>
          <a:lstStyle/>
          <a:p>
            <a:r>
              <a:rPr lang="fr-BE" sz="3600" b="1" dirty="0" err="1">
                <a:solidFill>
                  <a:schemeClr val="tx2"/>
                </a:solidFill>
              </a:rPr>
              <a:t>Perfect</a:t>
            </a:r>
            <a:r>
              <a:rPr lang="fr-BE" sz="3600" b="1" dirty="0">
                <a:solidFill>
                  <a:schemeClr val="tx2"/>
                </a:solidFill>
              </a:rPr>
              <a:t> Mixers &amp; Plug Flows</a:t>
            </a:r>
          </a:p>
        </p:txBody>
      </p:sp>
      <p:grpSp>
        <p:nvGrpSpPr>
          <p:cNvPr id="13" name="Group 12">
            <a:extLst>
              <a:ext uri="{FF2B5EF4-FFF2-40B4-BE49-F238E27FC236}">
                <a16:creationId xmlns:a16="http://schemas.microsoft.com/office/drawing/2014/main" id="{A5D6C091-8097-4D2C-AB0B-02EBB98194F2}"/>
              </a:ext>
            </a:extLst>
          </p:cNvPr>
          <p:cNvGrpSpPr/>
          <p:nvPr/>
        </p:nvGrpSpPr>
        <p:grpSpPr>
          <a:xfrm>
            <a:off x="1187624" y="1378818"/>
            <a:ext cx="1807978" cy="1906166"/>
            <a:chOff x="1187624" y="1666850"/>
            <a:chExt cx="1807978" cy="1906166"/>
          </a:xfrm>
        </p:grpSpPr>
        <p:grpSp>
          <p:nvGrpSpPr>
            <p:cNvPr id="11" name="Group 10">
              <a:extLst>
                <a:ext uri="{FF2B5EF4-FFF2-40B4-BE49-F238E27FC236}">
                  <a16:creationId xmlns:a16="http://schemas.microsoft.com/office/drawing/2014/main" id="{1DE862CA-7848-4BF1-9F94-2198BAC24992}"/>
                </a:ext>
              </a:extLst>
            </p:cNvPr>
            <p:cNvGrpSpPr/>
            <p:nvPr/>
          </p:nvGrpSpPr>
          <p:grpSpPr>
            <a:xfrm>
              <a:off x="1187624" y="1666850"/>
              <a:ext cx="1807978" cy="1906166"/>
              <a:chOff x="1187624" y="1666850"/>
              <a:chExt cx="1807978" cy="1906166"/>
            </a:xfrm>
          </p:grpSpPr>
          <p:sp>
            <p:nvSpPr>
              <p:cNvPr id="3" name="Rectangle 2">
                <a:extLst>
                  <a:ext uri="{FF2B5EF4-FFF2-40B4-BE49-F238E27FC236}">
                    <a16:creationId xmlns:a16="http://schemas.microsoft.com/office/drawing/2014/main" id="{8B1B43F5-25AA-4558-AD8E-FCF234CF8CC1}"/>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7CD4C829-3147-4EB5-97EA-954A8B7A6CB6}"/>
                  </a:ext>
                </a:extLst>
              </p:cNvPr>
              <p:cNvGrpSpPr/>
              <p:nvPr/>
            </p:nvGrpSpPr>
            <p:grpSpPr>
              <a:xfrm rot="1860000">
                <a:off x="1800376" y="1666850"/>
                <a:ext cx="1195226" cy="1876393"/>
                <a:chOff x="1597102" y="3816777"/>
                <a:chExt cx="936096" cy="1614441"/>
              </a:xfrm>
            </p:grpSpPr>
            <p:cxnSp>
              <p:nvCxnSpPr>
                <p:cNvPr id="6" name="Straight Connector 5">
                  <a:extLst>
                    <a:ext uri="{FF2B5EF4-FFF2-40B4-BE49-F238E27FC236}">
                      <a16:creationId xmlns:a16="http://schemas.microsoft.com/office/drawing/2014/main" id="{73217DB4-4FC8-4810-88F4-B726B5882CBA}"/>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EF3FE7-0289-4E11-BBC8-C172393776C5}"/>
                        </a:ext>
                      </a:extLst>
                    </p:cNvPr>
                    <p:cNvSpPr txBox="1"/>
                    <p:nvPr/>
                  </p:nvSpPr>
                  <p:spPr>
                    <a:xfrm>
                      <a:off x="1597102" y="4969553"/>
                      <a:ext cx="93609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8" name="TextBox 7">
                      <a:extLst>
                        <a:ext uri="{FF2B5EF4-FFF2-40B4-BE49-F238E27FC236}">
                          <a16:creationId xmlns:a16="http://schemas.microsoft.com/office/drawing/2014/main" id="{B9EF3FE7-0289-4E11-BBC8-C172393776C5}"/>
                        </a:ext>
                      </a:extLst>
                    </p:cNvPr>
                    <p:cNvSpPr txBox="1">
                      <a:spLocks noRot="1" noChangeAspect="1" noMove="1" noResize="1" noEditPoints="1" noAdjustHandles="1" noChangeArrowheads="1" noChangeShapeType="1" noTextEdit="1"/>
                    </p:cNvSpPr>
                    <p:nvPr/>
                  </p:nvSpPr>
                  <p:spPr>
                    <a:xfrm>
                      <a:off x="1597102" y="4969553"/>
                      <a:ext cx="936096" cy="461665"/>
                    </a:xfrm>
                    <a:prstGeom prst="rect">
                      <a:avLst/>
                    </a:prstGeom>
                    <a:blipFill>
                      <a:blip r:embed="rId2"/>
                      <a:stretch>
                        <a:fillRect/>
                      </a:stretch>
                    </a:blipFill>
                  </p:spPr>
                  <p:txBody>
                    <a:bodyPr/>
                    <a:lstStyle/>
                    <a:p>
                      <a:r>
                        <a:rPr lang="en-GB">
                          <a:noFill/>
                        </a:rPr>
                        <a:t> </a:t>
                      </a:r>
                    </a:p>
                  </p:txBody>
                </p:sp>
              </mc:Fallback>
            </mc:AlternateContent>
          </p:grpSp>
        </p:grpSp>
        <p:sp>
          <p:nvSpPr>
            <p:cNvPr id="12" name="Rectangle 11">
              <a:extLst>
                <a:ext uri="{FF2B5EF4-FFF2-40B4-BE49-F238E27FC236}">
                  <a16:creationId xmlns:a16="http://schemas.microsoft.com/office/drawing/2014/main" id="{A5C04F75-8A6A-4EE9-A28B-26B83FB0EF7F}"/>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21" name="Group 20">
            <a:extLst>
              <a:ext uri="{FF2B5EF4-FFF2-40B4-BE49-F238E27FC236}">
                <a16:creationId xmlns:a16="http://schemas.microsoft.com/office/drawing/2014/main" id="{FDE312D2-6C60-4971-A88A-28A35875380C}"/>
              </a:ext>
            </a:extLst>
          </p:cNvPr>
          <p:cNvGrpSpPr/>
          <p:nvPr/>
        </p:nvGrpSpPr>
        <p:grpSpPr>
          <a:xfrm>
            <a:off x="4427984" y="2060480"/>
            <a:ext cx="4248472" cy="657319"/>
            <a:chOff x="4427984" y="2060480"/>
            <a:chExt cx="4248472" cy="657319"/>
          </a:xfrm>
        </p:grpSpPr>
        <p:sp>
          <p:nvSpPr>
            <p:cNvPr id="4" name="Rectangle 3">
              <a:extLst>
                <a:ext uri="{FF2B5EF4-FFF2-40B4-BE49-F238E27FC236}">
                  <a16:creationId xmlns:a16="http://schemas.microsoft.com/office/drawing/2014/main" id="{2D11A04F-323C-4E4C-827E-973D40108622}"/>
                </a:ext>
              </a:extLst>
            </p:cNvPr>
            <p:cNvSpPr/>
            <p:nvPr/>
          </p:nvSpPr>
          <p:spPr>
            <a:xfrm>
              <a:off x="4858043" y="2060480"/>
              <a:ext cx="3386365" cy="657319"/>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t>
              </a:r>
            </a:p>
          </p:txBody>
        </p:sp>
        <p:cxnSp>
          <p:nvCxnSpPr>
            <p:cNvPr id="15" name="Straight Arrow Connector 14">
              <a:extLst>
                <a:ext uri="{FF2B5EF4-FFF2-40B4-BE49-F238E27FC236}">
                  <a16:creationId xmlns:a16="http://schemas.microsoft.com/office/drawing/2014/main" id="{61F43D7C-0A8E-4647-953E-5ADC977006E3}"/>
                </a:ext>
              </a:extLst>
            </p:cNvPr>
            <p:cNvCxnSpPr>
              <a:cxnSpLocks/>
              <a:endCxn id="4" idx="1"/>
            </p:cNvCxnSpPr>
            <p:nvPr/>
          </p:nvCxnSpPr>
          <p:spPr>
            <a:xfrm>
              <a:off x="4427984" y="2389140"/>
              <a:ext cx="4300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295DF6-B094-4A5A-8B19-F3A76D29A240}"/>
                </a:ext>
              </a:extLst>
            </p:cNvPr>
            <p:cNvCxnSpPr>
              <a:cxnSpLocks/>
            </p:cNvCxnSpPr>
            <p:nvPr/>
          </p:nvCxnSpPr>
          <p:spPr>
            <a:xfrm>
              <a:off x="8244408" y="2389140"/>
              <a:ext cx="432048" cy="6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D9A8D2D8-251C-40B3-AFEA-FB2D8F0B0FA6}"/>
              </a:ext>
            </a:extLst>
          </p:cNvPr>
          <p:cNvSpPr txBox="1"/>
          <p:nvPr/>
        </p:nvSpPr>
        <p:spPr>
          <a:xfrm>
            <a:off x="4279900" y="2060480"/>
            <a:ext cx="292100" cy="416020"/>
          </a:xfrm>
          <a:prstGeom prst="rect">
            <a:avLst/>
          </a:prstGeom>
          <a:noFill/>
        </p:spPr>
        <p:txBody>
          <a:bodyPr wrap="square" rtlCol="0">
            <a:spAutoFit/>
          </a:bodyPr>
          <a:lstStyle/>
          <a:p>
            <a:r>
              <a:rPr lang="en-GB" sz="2000" b="1" dirty="0"/>
              <a:t>F</a:t>
            </a:r>
          </a:p>
        </p:txBody>
      </p:sp>
      <p:sp>
        <p:nvSpPr>
          <p:cNvPr id="23" name="TextBox 22">
            <a:extLst>
              <a:ext uri="{FF2B5EF4-FFF2-40B4-BE49-F238E27FC236}">
                <a16:creationId xmlns:a16="http://schemas.microsoft.com/office/drawing/2014/main" id="{1622EF46-31C5-4D40-878D-99ECB1CD1454}"/>
              </a:ext>
            </a:extLst>
          </p:cNvPr>
          <p:cNvSpPr txBox="1"/>
          <p:nvPr/>
        </p:nvSpPr>
        <p:spPr>
          <a:xfrm>
            <a:off x="8515672" y="2030636"/>
            <a:ext cx="323528" cy="411460"/>
          </a:xfrm>
          <a:prstGeom prst="rect">
            <a:avLst/>
          </a:prstGeom>
          <a:noFill/>
        </p:spPr>
        <p:txBody>
          <a:bodyPr wrap="square" rtlCol="0">
            <a:spAutoFit/>
          </a:bodyPr>
          <a:lstStyle/>
          <a:p>
            <a:r>
              <a:rPr lang="en-GB" sz="2000" b="1" dirty="0"/>
              <a:t>F</a:t>
            </a:r>
          </a:p>
        </p:txBody>
      </p:sp>
      <p:sp>
        <p:nvSpPr>
          <p:cNvPr id="24" name="TextBox 23">
            <a:extLst>
              <a:ext uri="{FF2B5EF4-FFF2-40B4-BE49-F238E27FC236}">
                <a16:creationId xmlns:a16="http://schemas.microsoft.com/office/drawing/2014/main" id="{5F2E38ED-8C5B-4439-8AA0-E1F4BD5F6E32}"/>
              </a:ext>
            </a:extLst>
          </p:cNvPr>
          <p:cNvSpPr txBox="1"/>
          <p:nvPr/>
        </p:nvSpPr>
        <p:spPr>
          <a:xfrm>
            <a:off x="4283967" y="2377608"/>
            <a:ext cx="402333" cy="400110"/>
          </a:xfrm>
          <a:prstGeom prst="rect">
            <a:avLst/>
          </a:prstGeom>
          <a:noFill/>
        </p:spPr>
        <p:txBody>
          <a:bodyPr wrap="square" rtlCol="0">
            <a:spAutoFit/>
          </a:bodyPr>
          <a:lstStyle/>
          <a:p>
            <a:r>
              <a:rPr lang="en-GB" sz="2000" b="1" dirty="0"/>
              <a:t>C</a:t>
            </a:r>
            <a:r>
              <a:rPr lang="en-GB" sz="2000" b="1" baseline="-25000" dirty="0"/>
              <a:t>i</a:t>
            </a:r>
          </a:p>
        </p:txBody>
      </p:sp>
      <p:sp>
        <p:nvSpPr>
          <p:cNvPr id="25" name="TextBox 24">
            <a:extLst>
              <a:ext uri="{FF2B5EF4-FFF2-40B4-BE49-F238E27FC236}">
                <a16:creationId xmlns:a16="http://schemas.microsoft.com/office/drawing/2014/main" id="{62D9A52C-F278-423E-BF1A-E247FD439EB2}"/>
              </a:ext>
            </a:extLst>
          </p:cNvPr>
          <p:cNvSpPr txBox="1"/>
          <p:nvPr/>
        </p:nvSpPr>
        <p:spPr>
          <a:xfrm>
            <a:off x="8409755" y="2492896"/>
            <a:ext cx="429445" cy="400110"/>
          </a:xfrm>
          <a:prstGeom prst="rect">
            <a:avLst/>
          </a:prstGeom>
          <a:noFill/>
        </p:spPr>
        <p:txBody>
          <a:bodyPr wrap="square" rtlCol="0">
            <a:spAutoFit/>
          </a:bodyPr>
          <a:lstStyle/>
          <a:p>
            <a:r>
              <a:rPr lang="en-GB" sz="2000" b="1" dirty="0"/>
              <a:t>C</a:t>
            </a:r>
            <a:r>
              <a:rPr lang="en-GB" sz="2000" b="1" baseline="-25000" dirty="0"/>
              <a:t>o</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E8B6CD2-FCDC-4B09-AFCA-84ED8772F97D}"/>
                  </a:ext>
                </a:extLst>
              </p:cNvPr>
              <p:cNvSpPr txBox="1"/>
              <p:nvPr/>
            </p:nvSpPr>
            <p:spPr>
              <a:xfrm>
                <a:off x="5148064" y="2915697"/>
                <a:ext cx="281496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latin typeface="Cambria Math" panose="02040503050406030204" pitchFamily="18" charset="0"/>
                            </a:rPr>
                          </m:ctrlPr>
                        </m:sSubPr>
                        <m:e>
                          <m:r>
                            <a:rPr lang="nl-BE" sz="2400" b="1" i="1" smtClean="0">
                              <a:latin typeface="Cambria Math" panose="02040503050406030204" pitchFamily="18" charset="0"/>
                            </a:rPr>
                            <m:t>𝑪</m:t>
                          </m:r>
                        </m:e>
                        <m:sub>
                          <m:r>
                            <a:rPr lang="nl-BE" sz="2400" b="1" i="1" smtClean="0">
                              <a:latin typeface="Cambria Math" panose="02040503050406030204" pitchFamily="18" charset="0"/>
                            </a:rPr>
                            <m:t>𝒐</m:t>
                          </m:r>
                        </m:sub>
                      </m:sSub>
                      <m:d>
                        <m:dPr>
                          <m:ctrlPr>
                            <a:rPr lang="en-GB" sz="2400" b="1" i="1" smtClean="0">
                              <a:latin typeface="Cambria Math" panose="02040503050406030204" pitchFamily="18" charset="0"/>
                            </a:rPr>
                          </m:ctrlPr>
                        </m:dPr>
                        <m:e>
                          <m:r>
                            <a:rPr lang="nl-BE" sz="2400" b="1" i="1" smtClean="0">
                              <a:latin typeface="Cambria Math" panose="02040503050406030204" pitchFamily="18" charset="0"/>
                            </a:rPr>
                            <m:t>𝒕</m:t>
                          </m:r>
                        </m:e>
                      </m:d>
                      <m:r>
                        <a:rPr lang="nl-BE" sz="2400" b="1" i="1" smtClean="0">
                          <a:latin typeface="Cambria Math" panose="02040503050406030204" pitchFamily="18" charset="0"/>
                        </a:rPr>
                        <m:t>= </m:t>
                      </m:r>
                      <m:sSub>
                        <m:sSubPr>
                          <m:ctrlPr>
                            <a:rPr lang="nl-BE" sz="2400" b="1" i="1" smtClean="0">
                              <a:latin typeface="Cambria Math" panose="02040503050406030204" pitchFamily="18" charset="0"/>
                            </a:rPr>
                          </m:ctrlPr>
                        </m:sSubPr>
                        <m:e>
                          <m:r>
                            <a:rPr lang="nl-BE" sz="2400" b="1" i="1" smtClean="0">
                              <a:latin typeface="Cambria Math" panose="02040503050406030204" pitchFamily="18" charset="0"/>
                            </a:rPr>
                            <m:t>𝑪</m:t>
                          </m:r>
                        </m:e>
                        <m:sub>
                          <m:r>
                            <a:rPr lang="nl-BE" sz="2400" b="1" i="1" smtClean="0">
                              <a:latin typeface="Cambria Math" panose="02040503050406030204" pitchFamily="18" charset="0"/>
                            </a:rPr>
                            <m:t>𝒊</m:t>
                          </m:r>
                        </m:sub>
                      </m:sSub>
                      <m:d>
                        <m:dPr>
                          <m:ctrlPr>
                            <a:rPr lang="nl-BE" sz="2400" b="1" i="1" smtClean="0">
                              <a:latin typeface="Cambria Math" panose="02040503050406030204" pitchFamily="18" charset="0"/>
                            </a:rPr>
                          </m:ctrlPr>
                        </m:dPr>
                        <m:e>
                          <m:r>
                            <a:rPr lang="nl-BE" sz="2400" b="1" i="1" smtClean="0">
                              <a:latin typeface="Cambria Math" panose="02040503050406030204" pitchFamily="18" charset="0"/>
                            </a:rPr>
                            <m:t>𝒕</m:t>
                          </m:r>
                          <m:r>
                            <a:rPr lang="nl-BE" sz="2400" b="1" i="1" smtClean="0">
                              <a:latin typeface="Cambria Math" panose="02040503050406030204" pitchFamily="18" charset="0"/>
                            </a:rPr>
                            <m:t>−</m:t>
                          </m:r>
                          <m:r>
                            <a:rPr lang="nl-BE" sz="2400" b="1" i="1" smtClean="0">
                              <a:latin typeface="Cambria Math" panose="02040503050406030204" pitchFamily="18" charset="0"/>
                              <a:ea typeface="Cambria Math" panose="02040503050406030204" pitchFamily="18" charset="0"/>
                            </a:rPr>
                            <m:t>𝝉</m:t>
                          </m:r>
                        </m:e>
                      </m:d>
                    </m:oMath>
                  </m:oMathPara>
                </a14:m>
                <a:endParaRPr lang="en-GB" b="1" dirty="0"/>
              </a:p>
            </p:txBody>
          </p:sp>
        </mc:Choice>
        <mc:Fallback xmlns="">
          <p:sp>
            <p:nvSpPr>
              <p:cNvPr id="26" name="TextBox 25">
                <a:extLst>
                  <a:ext uri="{FF2B5EF4-FFF2-40B4-BE49-F238E27FC236}">
                    <a16:creationId xmlns:a16="http://schemas.microsoft.com/office/drawing/2014/main" id="{0E8B6CD2-FCDC-4B09-AFCA-84ED8772F97D}"/>
                  </a:ext>
                </a:extLst>
              </p:cNvPr>
              <p:cNvSpPr txBox="1">
                <a:spLocks noRot="1" noChangeAspect="1" noMove="1" noResize="1" noEditPoints="1" noAdjustHandles="1" noChangeArrowheads="1" noChangeShapeType="1" noTextEdit="1"/>
              </p:cNvSpPr>
              <p:nvPr/>
            </p:nvSpPr>
            <p:spPr>
              <a:xfrm>
                <a:off x="5148064" y="2915697"/>
                <a:ext cx="2814960" cy="461665"/>
              </a:xfrm>
              <a:prstGeom prst="rect">
                <a:avLst/>
              </a:prstGeom>
              <a:blipFill>
                <a:blip r:embed="rId3"/>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DD31A50-0673-45F5-BF10-FA7C104EA291}"/>
                  </a:ext>
                </a:extLst>
              </p:cNvPr>
              <p:cNvSpPr txBox="1"/>
              <p:nvPr/>
            </p:nvSpPr>
            <p:spPr>
              <a:xfrm>
                <a:off x="5588000" y="3573017"/>
                <a:ext cx="1432272" cy="666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chemeClr val="tx1"/>
                          </a:solidFill>
                          <a:latin typeface="Cambria Math" panose="02040503050406030204" pitchFamily="18" charset="0"/>
                          <a:ea typeface="Cambria Math" panose="02040503050406030204" pitchFamily="18" charset="0"/>
                        </a:rPr>
                        <m:t>𝝉</m:t>
                      </m:r>
                      <m:r>
                        <a:rPr lang="nl-BE" sz="2000" b="1" i="1" smtClean="0">
                          <a:solidFill>
                            <a:schemeClr val="tx1"/>
                          </a:solidFill>
                          <a:latin typeface="Cambria Math" panose="02040503050406030204" pitchFamily="18" charset="0"/>
                          <a:ea typeface="Cambria Math" panose="02040503050406030204" pitchFamily="18" charset="0"/>
                        </a:rPr>
                        <m:t>= </m:t>
                      </m:r>
                      <m:f>
                        <m:fPr>
                          <m:ctrlPr>
                            <a:rPr lang="nl-BE" sz="2000" b="1" i="1" smtClean="0">
                              <a:solidFill>
                                <a:schemeClr val="tx1"/>
                              </a:solidFill>
                              <a:latin typeface="Cambria Math" panose="02040503050406030204" pitchFamily="18" charset="0"/>
                              <a:ea typeface="Cambria Math" panose="02040503050406030204" pitchFamily="18" charset="0"/>
                            </a:rPr>
                          </m:ctrlPr>
                        </m:fPr>
                        <m:num>
                          <m:r>
                            <a:rPr lang="nl-BE" sz="2000" b="1" i="1" smtClean="0">
                              <a:solidFill>
                                <a:schemeClr val="tx1"/>
                              </a:solidFill>
                              <a:latin typeface="Cambria Math" panose="02040503050406030204" pitchFamily="18" charset="0"/>
                              <a:ea typeface="Cambria Math" panose="02040503050406030204" pitchFamily="18" charset="0"/>
                            </a:rPr>
                            <m:t>𝑽</m:t>
                          </m:r>
                        </m:num>
                        <m:den>
                          <m:r>
                            <a:rPr lang="nl-BE" sz="2000" b="1" i="1" smtClean="0">
                              <a:solidFill>
                                <a:schemeClr val="tx1"/>
                              </a:solidFill>
                              <a:latin typeface="Cambria Math" panose="02040503050406030204" pitchFamily="18" charset="0"/>
                              <a:ea typeface="Cambria Math" panose="02040503050406030204" pitchFamily="18" charset="0"/>
                            </a:rPr>
                            <m:t>𝑭</m:t>
                          </m:r>
                        </m:den>
                      </m:f>
                    </m:oMath>
                  </m:oMathPara>
                </a14:m>
                <a:endParaRPr lang="en-GB" sz="2000" b="1" dirty="0">
                  <a:solidFill>
                    <a:schemeClr val="tx1"/>
                  </a:solidFill>
                </a:endParaRPr>
              </a:p>
            </p:txBody>
          </p:sp>
        </mc:Choice>
        <mc:Fallback xmlns="">
          <p:sp>
            <p:nvSpPr>
              <p:cNvPr id="28" name="TextBox 27">
                <a:extLst>
                  <a:ext uri="{FF2B5EF4-FFF2-40B4-BE49-F238E27FC236}">
                    <a16:creationId xmlns:a16="http://schemas.microsoft.com/office/drawing/2014/main" id="{4DD31A50-0673-45F5-BF10-FA7C104EA291}"/>
                  </a:ext>
                </a:extLst>
              </p:cNvPr>
              <p:cNvSpPr txBox="1">
                <a:spLocks noRot="1" noChangeAspect="1" noMove="1" noResize="1" noEditPoints="1" noAdjustHandles="1" noChangeArrowheads="1" noChangeShapeType="1" noTextEdit="1"/>
              </p:cNvSpPr>
              <p:nvPr/>
            </p:nvSpPr>
            <p:spPr>
              <a:xfrm>
                <a:off x="5588000" y="3573017"/>
                <a:ext cx="1432272" cy="6665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65F53AF-E47D-4DE5-A6EE-1B283278A2E3}"/>
                  </a:ext>
                </a:extLst>
              </p:cNvPr>
              <p:cNvSpPr txBox="1"/>
              <p:nvPr/>
            </p:nvSpPr>
            <p:spPr>
              <a:xfrm>
                <a:off x="1043608" y="3933056"/>
                <a:ext cx="1432272" cy="666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chemeClr val="tx1"/>
                          </a:solidFill>
                          <a:latin typeface="Cambria Math" panose="02040503050406030204" pitchFamily="18" charset="0"/>
                          <a:ea typeface="Cambria Math" panose="02040503050406030204" pitchFamily="18" charset="0"/>
                        </a:rPr>
                        <m:t>𝝉</m:t>
                      </m:r>
                      <m:r>
                        <a:rPr lang="nl-BE" sz="2000" b="1" i="1" smtClean="0">
                          <a:solidFill>
                            <a:schemeClr val="tx1"/>
                          </a:solidFill>
                          <a:latin typeface="Cambria Math" panose="02040503050406030204" pitchFamily="18" charset="0"/>
                          <a:ea typeface="Cambria Math" panose="02040503050406030204" pitchFamily="18" charset="0"/>
                        </a:rPr>
                        <m:t>= </m:t>
                      </m:r>
                      <m:f>
                        <m:fPr>
                          <m:ctrlPr>
                            <a:rPr lang="nl-BE" sz="2000" b="1" i="1" smtClean="0">
                              <a:solidFill>
                                <a:schemeClr val="tx1"/>
                              </a:solidFill>
                              <a:latin typeface="Cambria Math" panose="02040503050406030204" pitchFamily="18" charset="0"/>
                              <a:ea typeface="Cambria Math" panose="02040503050406030204" pitchFamily="18" charset="0"/>
                            </a:rPr>
                          </m:ctrlPr>
                        </m:fPr>
                        <m:num>
                          <m:r>
                            <a:rPr lang="nl-BE" sz="2000" b="1" i="1" smtClean="0">
                              <a:solidFill>
                                <a:schemeClr val="tx1"/>
                              </a:solidFill>
                              <a:latin typeface="Cambria Math" panose="02040503050406030204" pitchFamily="18" charset="0"/>
                              <a:ea typeface="Cambria Math" panose="02040503050406030204" pitchFamily="18" charset="0"/>
                            </a:rPr>
                            <m:t>𝑽</m:t>
                          </m:r>
                        </m:num>
                        <m:den>
                          <m:r>
                            <a:rPr lang="nl-BE" sz="2000" b="1" i="1" smtClean="0">
                              <a:solidFill>
                                <a:schemeClr val="tx1"/>
                              </a:solidFill>
                              <a:latin typeface="Cambria Math" panose="02040503050406030204" pitchFamily="18" charset="0"/>
                              <a:ea typeface="Cambria Math" panose="02040503050406030204" pitchFamily="18" charset="0"/>
                            </a:rPr>
                            <m:t>𝑭</m:t>
                          </m:r>
                        </m:den>
                      </m:f>
                    </m:oMath>
                  </m:oMathPara>
                </a14:m>
                <a:endParaRPr lang="en-GB" sz="2000" b="1" dirty="0">
                  <a:solidFill>
                    <a:schemeClr val="tx1"/>
                  </a:solidFill>
                </a:endParaRPr>
              </a:p>
            </p:txBody>
          </p:sp>
        </mc:Choice>
        <mc:Fallback xmlns="">
          <p:sp>
            <p:nvSpPr>
              <p:cNvPr id="29" name="TextBox 28">
                <a:extLst>
                  <a:ext uri="{FF2B5EF4-FFF2-40B4-BE49-F238E27FC236}">
                    <a16:creationId xmlns:a16="http://schemas.microsoft.com/office/drawing/2014/main" id="{F65F53AF-E47D-4DE5-A6EE-1B283278A2E3}"/>
                  </a:ext>
                </a:extLst>
              </p:cNvPr>
              <p:cNvSpPr txBox="1">
                <a:spLocks noRot="1" noChangeAspect="1" noMove="1" noResize="1" noEditPoints="1" noAdjustHandles="1" noChangeArrowheads="1" noChangeShapeType="1" noTextEdit="1"/>
              </p:cNvSpPr>
              <p:nvPr/>
            </p:nvSpPr>
            <p:spPr>
              <a:xfrm>
                <a:off x="1043608" y="3933056"/>
                <a:ext cx="1432272" cy="666529"/>
              </a:xfrm>
              <a:prstGeom prst="rect">
                <a:avLst/>
              </a:prstGeom>
              <a:blipFill>
                <a:blip r:embed="rId5"/>
                <a:stretch>
                  <a:fillRect/>
                </a:stretch>
              </a:blipFill>
            </p:spPr>
            <p:txBody>
              <a:bodyPr/>
              <a:lstStyle/>
              <a:p>
                <a:r>
                  <a:rPr lang="en-GB">
                    <a:noFill/>
                  </a:rPr>
                  <a:t> </a:t>
                </a:r>
              </a:p>
            </p:txBody>
          </p:sp>
        </mc:Fallback>
      </mc:AlternateContent>
      <p:sp>
        <p:nvSpPr>
          <p:cNvPr id="30" name="TextBox 29">
            <a:extLst>
              <a:ext uri="{FF2B5EF4-FFF2-40B4-BE49-F238E27FC236}">
                <a16:creationId xmlns:a16="http://schemas.microsoft.com/office/drawing/2014/main" id="{404A2579-D475-43F5-B7FA-7D4AB20B906C}"/>
              </a:ext>
            </a:extLst>
          </p:cNvPr>
          <p:cNvSpPr txBox="1"/>
          <p:nvPr/>
        </p:nvSpPr>
        <p:spPr>
          <a:xfrm>
            <a:off x="1187624" y="908720"/>
            <a:ext cx="292100" cy="416020"/>
          </a:xfrm>
          <a:prstGeom prst="rect">
            <a:avLst/>
          </a:prstGeom>
          <a:noFill/>
        </p:spPr>
        <p:txBody>
          <a:bodyPr wrap="square" rtlCol="0">
            <a:spAutoFit/>
          </a:bodyPr>
          <a:lstStyle/>
          <a:p>
            <a:r>
              <a:rPr lang="en-GB" sz="2000" b="1" dirty="0"/>
              <a:t>F</a:t>
            </a:r>
          </a:p>
        </p:txBody>
      </p:sp>
      <p:sp>
        <p:nvSpPr>
          <p:cNvPr id="31" name="TextBox 30">
            <a:extLst>
              <a:ext uri="{FF2B5EF4-FFF2-40B4-BE49-F238E27FC236}">
                <a16:creationId xmlns:a16="http://schemas.microsoft.com/office/drawing/2014/main" id="{C23D51F7-4144-4CAE-BD1E-19B591965914}"/>
              </a:ext>
            </a:extLst>
          </p:cNvPr>
          <p:cNvSpPr txBox="1"/>
          <p:nvPr/>
        </p:nvSpPr>
        <p:spPr>
          <a:xfrm>
            <a:off x="785291" y="1124744"/>
            <a:ext cx="402333" cy="400110"/>
          </a:xfrm>
          <a:prstGeom prst="rect">
            <a:avLst/>
          </a:prstGeom>
          <a:noFill/>
        </p:spPr>
        <p:txBody>
          <a:bodyPr wrap="square" rtlCol="0">
            <a:spAutoFit/>
          </a:bodyPr>
          <a:lstStyle/>
          <a:p>
            <a:r>
              <a:rPr lang="en-GB" sz="2000" b="1" dirty="0"/>
              <a:t>C</a:t>
            </a:r>
            <a:r>
              <a:rPr lang="en-GB" sz="2000" b="1" baseline="-25000" dirty="0"/>
              <a:t>i</a:t>
            </a:r>
          </a:p>
        </p:txBody>
      </p:sp>
      <p:sp>
        <p:nvSpPr>
          <p:cNvPr id="32" name="TextBox 31">
            <a:extLst>
              <a:ext uri="{FF2B5EF4-FFF2-40B4-BE49-F238E27FC236}">
                <a16:creationId xmlns:a16="http://schemas.microsoft.com/office/drawing/2014/main" id="{34CC1C65-AA5C-48EC-9D62-121C2E77C44D}"/>
              </a:ext>
            </a:extLst>
          </p:cNvPr>
          <p:cNvSpPr txBox="1"/>
          <p:nvPr/>
        </p:nvSpPr>
        <p:spPr>
          <a:xfrm>
            <a:off x="3275856" y="3030860"/>
            <a:ext cx="339327" cy="398140"/>
          </a:xfrm>
          <a:prstGeom prst="rect">
            <a:avLst/>
          </a:prstGeom>
          <a:noFill/>
        </p:spPr>
        <p:txBody>
          <a:bodyPr wrap="square" rtlCol="0">
            <a:spAutoFit/>
          </a:bodyPr>
          <a:lstStyle/>
          <a:p>
            <a:r>
              <a:rPr lang="en-GB" sz="2000" b="1" dirty="0"/>
              <a:t>F</a:t>
            </a:r>
          </a:p>
        </p:txBody>
      </p:sp>
      <p:sp>
        <p:nvSpPr>
          <p:cNvPr id="33" name="TextBox 32">
            <a:extLst>
              <a:ext uri="{FF2B5EF4-FFF2-40B4-BE49-F238E27FC236}">
                <a16:creationId xmlns:a16="http://schemas.microsoft.com/office/drawing/2014/main" id="{EA8860E4-2424-4BB0-AE0B-8E315EFCFF3A}"/>
              </a:ext>
            </a:extLst>
          </p:cNvPr>
          <p:cNvSpPr txBox="1"/>
          <p:nvPr/>
        </p:nvSpPr>
        <p:spPr>
          <a:xfrm>
            <a:off x="2843808" y="3316922"/>
            <a:ext cx="429445" cy="400110"/>
          </a:xfrm>
          <a:prstGeom prst="rect">
            <a:avLst/>
          </a:prstGeom>
          <a:noFill/>
        </p:spPr>
        <p:txBody>
          <a:bodyPr wrap="square" rtlCol="0">
            <a:spAutoFit/>
          </a:bodyPr>
          <a:lstStyle/>
          <a:p>
            <a:r>
              <a:rPr lang="en-GB" sz="2000" b="1" dirty="0"/>
              <a:t>C</a:t>
            </a:r>
            <a:r>
              <a:rPr lang="en-GB" sz="2000" b="1" baseline="-25000" dirty="0"/>
              <a:t>o</a:t>
            </a:r>
          </a:p>
        </p:txBody>
      </p:sp>
      <p:cxnSp>
        <p:nvCxnSpPr>
          <p:cNvPr id="45" name="Straight Arrow Connector 44">
            <a:extLst>
              <a:ext uri="{FF2B5EF4-FFF2-40B4-BE49-F238E27FC236}">
                <a16:creationId xmlns:a16="http://schemas.microsoft.com/office/drawing/2014/main" id="{C2DA1F19-DC3C-473C-97C3-CAEEECD866A1}"/>
              </a:ext>
            </a:extLst>
          </p:cNvPr>
          <p:cNvCxnSpPr/>
          <p:nvPr/>
        </p:nvCxnSpPr>
        <p:spPr>
          <a:xfrm>
            <a:off x="1017960" y="1124744"/>
            <a:ext cx="457696" cy="7172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0F68BF4-EE3A-480D-B451-0D09DE06C6E8}"/>
              </a:ext>
            </a:extLst>
          </p:cNvPr>
          <p:cNvCxnSpPr/>
          <p:nvPr/>
        </p:nvCxnSpPr>
        <p:spPr>
          <a:xfrm>
            <a:off x="2962176" y="2999794"/>
            <a:ext cx="457696" cy="7172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E88D8B-1095-4EFA-8EAA-E54AAB5F5322}"/>
                  </a:ext>
                </a:extLst>
              </p:cNvPr>
              <p:cNvSpPr txBox="1"/>
              <p:nvPr/>
            </p:nvSpPr>
            <p:spPr>
              <a:xfrm>
                <a:off x="539552" y="3284984"/>
                <a:ext cx="2229048" cy="624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latin typeface="Cambria Math" panose="02040503050406030204" pitchFamily="18" charset="0"/>
                            </a:rPr>
                          </m:ctrlPr>
                        </m:sSubPr>
                        <m:e>
                          <m:r>
                            <a:rPr lang="nl-BE" sz="2400" b="1" i="1" smtClean="0">
                              <a:latin typeface="Cambria Math" panose="02040503050406030204" pitchFamily="18" charset="0"/>
                            </a:rPr>
                            <m:t>𝑪</m:t>
                          </m:r>
                        </m:e>
                        <m:sub>
                          <m:r>
                            <a:rPr lang="nl-BE" sz="2400" b="1" i="1" smtClean="0">
                              <a:latin typeface="Cambria Math" panose="02040503050406030204" pitchFamily="18" charset="0"/>
                            </a:rPr>
                            <m:t>𝒐</m:t>
                          </m:r>
                        </m:sub>
                      </m:sSub>
                      <m:r>
                        <a:rPr lang="nl-BE" sz="2400" b="1" i="1" smtClean="0">
                          <a:latin typeface="Cambria Math" panose="02040503050406030204" pitchFamily="18" charset="0"/>
                        </a:rPr>
                        <m:t>=</m:t>
                      </m:r>
                      <m:sSub>
                        <m:sSubPr>
                          <m:ctrlPr>
                            <a:rPr lang="nl-BE" sz="2400" b="1" i="1" smtClean="0">
                              <a:latin typeface="Cambria Math" panose="02040503050406030204" pitchFamily="18" charset="0"/>
                            </a:rPr>
                          </m:ctrlPr>
                        </m:sSubPr>
                        <m:e>
                          <m:r>
                            <a:rPr lang="nl-BE" sz="2400" b="1" i="1" smtClean="0">
                              <a:latin typeface="Cambria Math" panose="02040503050406030204" pitchFamily="18" charset="0"/>
                            </a:rPr>
                            <m:t>𝑪</m:t>
                          </m:r>
                        </m:e>
                        <m:sub>
                          <m:r>
                            <a:rPr lang="nl-BE" sz="2400" b="1" i="1" smtClean="0">
                              <a:latin typeface="Cambria Math" panose="02040503050406030204" pitchFamily="18" charset="0"/>
                            </a:rPr>
                            <m:t>𝒊</m:t>
                          </m:r>
                        </m:sub>
                      </m:sSub>
                      <m:sSup>
                        <m:sSupPr>
                          <m:ctrlPr>
                            <a:rPr lang="nl-BE" sz="2400" b="1" i="1" smtClean="0">
                              <a:latin typeface="Cambria Math" panose="02040503050406030204" pitchFamily="18" charset="0"/>
                            </a:rPr>
                          </m:ctrlPr>
                        </m:sSupPr>
                        <m:e>
                          <m:r>
                            <a:rPr lang="nl-BE" sz="2400" b="1" i="1" smtClean="0">
                              <a:latin typeface="Cambria Math" panose="02040503050406030204" pitchFamily="18" charset="0"/>
                            </a:rPr>
                            <m:t>𝒆</m:t>
                          </m:r>
                        </m:e>
                        <m:sup>
                          <m:r>
                            <a:rPr lang="nl-BE" sz="2400" b="1" i="1" smtClean="0">
                              <a:latin typeface="Cambria Math" panose="02040503050406030204" pitchFamily="18" charset="0"/>
                            </a:rPr>
                            <m:t>−</m:t>
                          </m:r>
                          <m:f>
                            <m:fPr>
                              <m:ctrlPr>
                                <a:rPr lang="nl-BE" sz="2400" b="1" i="1" smtClean="0">
                                  <a:latin typeface="Cambria Math" panose="02040503050406030204" pitchFamily="18" charset="0"/>
                                </a:rPr>
                              </m:ctrlPr>
                            </m:fPr>
                            <m:num>
                              <m:r>
                                <a:rPr lang="nl-BE" sz="2400" b="1" i="1" smtClean="0">
                                  <a:latin typeface="Cambria Math" panose="02040503050406030204" pitchFamily="18" charset="0"/>
                                </a:rPr>
                                <m:t>𝒕</m:t>
                              </m:r>
                            </m:num>
                            <m:den>
                              <m:r>
                                <a:rPr lang="nl-BE" sz="2400" b="1" i="1" smtClean="0">
                                  <a:latin typeface="Cambria Math" panose="02040503050406030204" pitchFamily="18" charset="0"/>
                                  <a:ea typeface="Cambria Math" panose="02040503050406030204" pitchFamily="18" charset="0"/>
                                </a:rPr>
                                <m:t>𝝉</m:t>
                              </m:r>
                            </m:den>
                          </m:f>
                        </m:sup>
                      </m:sSup>
                    </m:oMath>
                  </m:oMathPara>
                </a14:m>
                <a:endParaRPr lang="en-GB" b="1" dirty="0"/>
              </a:p>
            </p:txBody>
          </p:sp>
        </mc:Choice>
        <mc:Fallback xmlns="">
          <p:sp>
            <p:nvSpPr>
              <p:cNvPr id="47" name="TextBox 46">
                <a:extLst>
                  <a:ext uri="{FF2B5EF4-FFF2-40B4-BE49-F238E27FC236}">
                    <a16:creationId xmlns:a16="http://schemas.microsoft.com/office/drawing/2014/main" id="{CAE88D8B-1095-4EFA-8EAA-E54AAB5F5322}"/>
                  </a:ext>
                </a:extLst>
              </p:cNvPr>
              <p:cNvSpPr txBox="1">
                <a:spLocks noRot="1" noChangeAspect="1" noMove="1" noResize="1" noEditPoints="1" noAdjustHandles="1" noChangeArrowheads="1" noChangeShapeType="1" noTextEdit="1"/>
              </p:cNvSpPr>
              <p:nvPr/>
            </p:nvSpPr>
            <p:spPr>
              <a:xfrm>
                <a:off x="539552" y="3284984"/>
                <a:ext cx="2229048" cy="624082"/>
              </a:xfrm>
              <a:prstGeom prst="rect">
                <a:avLst/>
              </a:prstGeom>
              <a:blipFill>
                <a:blip r:embed="rId6"/>
                <a:stretch>
                  <a:fillRect/>
                </a:stretch>
              </a:blipFill>
            </p:spPr>
            <p:txBody>
              <a:bodyPr/>
              <a:lstStyle/>
              <a:p>
                <a:r>
                  <a:rPr lang="en-GB">
                    <a:noFill/>
                  </a:rPr>
                  <a:t> </a:t>
                </a:r>
              </a:p>
            </p:txBody>
          </p:sp>
        </mc:Fallback>
      </mc:AlternateContent>
      <p:sp>
        <p:nvSpPr>
          <p:cNvPr id="5" name="Callout: Line 4">
            <a:extLst>
              <a:ext uri="{FF2B5EF4-FFF2-40B4-BE49-F238E27FC236}">
                <a16:creationId xmlns:a16="http://schemas.microsoft.com/office/drawing/2014/main" id="{01A8F9A9-A906-492D-A0E4-672D54EC4155}"/>
              </a:ext>
            </a:extLst>
          </p:cNvPr>
          <p:cNvSpPr/>
          <p:nvPr/>
        </p:nvSpPr>
        <p:spPr>
          <a:xfrm>
            <a:off x="8161868" y="3429000"/>
            <a:ext cx="831222" cy="657578"/>
          </a:xfrm>
          <a:prstGeom prst="borderCallout1">
            <a:avLst>
              <a:gd name="adj1" fmla="val 18750"/>
              <a:gd name="adj2" fmla="val -8333"/>
              <a:gd name="adj3" fmla="val -21841"/>
              <a:gd name="adj4" fmla="val -71346"/>
            </a:avLst>
          </a:prstGeom>
          <a:solidFill>
            <a:schemeClr val="accent6">
              <a:lumMod val="40000"/>
              <a:lumOff val="60000"/>
            </a:schemeClr>
          </a:solid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Time-delay</a:t>
            </a:r>
          </a:p>
        </p:txBody>
      </p:sp>
      <p:grpSp>
        <p:nvGrpSpPr>
          <p:cNvPr id="109" name="Group 108">
            <a:extLst>
              <a:ext uri="{FF2B5EF4-FFF2-40B4-BE49-F238E27FC236}">
                <a16:creationId xmlns:a16="http://schemas.microsoft.com/office/drawing/2014/main" id="{87D017C7-1B70-4255-91AD-B0A7B6D0FD6E}"/>
              </a:ext>
            </a:extLst>
          </p:cNvPr>
          <p:cNvGrpSpPr/>
          <p:nvPr/>
        </p:nvGrpSpPr>
        <p:grpSpPr>
          <a:xfrm>
            <a:off x="755576" y="4636243"/>
            <a:ext cx="7936498" cy="2151361"/>
            <a:chOff x="1910252" y="4636243"/>
            <a:chExt cx="7936498" cy="2151361"/>
          </a:xfrm>
        </p:grpSpPr>
        <p:grpSp>
          <p:nvGrpSpPr>
            <p:cNvPr id="108" name="Group 107">
              <a:extLst>
                <a:ext uri="{FF2B5EF4-FFF2-40B4-BE49-F238E27FC236}">
                  <a16:creationId xmlns:a16="http://schemas.microsoft.com/office/drawing/2014/main" id="{D0CF7FA1-2D55-407A-905D-23E5F6707BF6}"/>
                </a:ext>
              </a:extLst>
            </p:cNvPr>
            <p:cNvGrpSpPr/>
            <p:nvPr/>
          </p:nvGrpSpPr>
          <p:grpSpPr>
            <a:xfrm>
              <a:off x="1910252" y="4636243"/>
              <a:ext cx="7936498" cy="2151361"/>
              <a:chOff x="1910252" y="4636243"/>
              <a:chExt cx="7936498" cy="2151361"/>
            </a:xfrm>
          </p:grpSpPr>
          <p:sp>
            <p:nvSpPr>
              <p:cNvPr id="107" name="Rectangle 106">
                <a:extLst>
                  <a:ext uri="{FF2B5EF4-FFF2-40B4-BE49-F238E27FC236}">
                    <a16:creationId xmlns:a16="http://schemas.microsoft.com/office/drawing/2014/main" id="{CEE5D2CA-BC2A-410E-8071-6CC3250AF359}"/>
                  </a:ext>
                </a:extLst>
              </p:cNvPr>
              <p:cNvSpPr/>
              <p:nvPr/>
            </p:nvSpPr>
            <p:spPr>
              <a:xfrm>
                <a:off x="1910252" y="4636243"/>
                <a:ext cx="7936498" cy="21513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5206A6DD-6D24-4F92-8A19-15BAB5950815}"/>
                  </a:ext>
                </a:extLst>
              </p:cNvPr>
              <p:cNvGrpSpPr/>
              <p:nvPr/>
            </p:nvGrpSpPr>
            <p:grpSpPr>
              <a:xfrm>
                <a:off x="3329993" y="4733539"/>
                <a:ext cx="835608" cy="666529"/>
                <a:chOff x="1187624" y="1657983"/>
                <a:chExt cx="1800200" cy="1915033"/>
              </a:xfrm>
            </p:grpSpPr>
            <p:grpSp>
              <p:nvGrpSpPr>
                <p:cNvPr id="35" name="Group 34">
                  <a:extLst>
                    <a:ext uri="{FF2B5EF4-FFF2-40B4-BE49-F238E27FC236}">
                      <a16:creationId xmlns:a16="http://schemas.microsoft.com/office/drawing/2014/main" id="{3B31FD8E-6D48-48A9-B06C-B61A219DC0DE}"/>
                    </a:ext>
                  </a:extLst>
                </p:cNvPr>
                <p:cNvGrpSpPr/>
                <p:nvPr/>
              </p:nvGrpSpPr>
              <p:grpSpPr>
                <a:xfrm>
                  <a:off x="1187624" y="1657983"/>
                  <a:ext cx="1800200" cy="1915033"/>
                  <a:chOff x="1187624" y="1657983"/>
                  <a:chExt cx="1800200" cy="1915033"/>
                </a:xfrm>
              </p:grpSpPr>
              <p:sp>
                <p:nvSpPr>
                  <p:cNvPr id="37" name="Rectangle 36">
                    <a:extLst>
                      <a:ext uri="{FF2B5EF4-FFF2-40B4-BE49-F238E27FC236}">
                        <a16:creationId xmlns:a16="http://schemas.microsoft.com/office/drawing/2014/main" id="{CF84678F-2412-4B6B-A096-5CB0CCB0F895}"/>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a:extLst>
                      <a:ext uri="{FF2B5EF4-FFF2-40B4-BE49-F238E27FC236}">
                        <a16:creationId xmlns:a16="http://schemas.microsoft.com/office/drawing/2014/main" id="{54FA31AD-4750-4DC4-9C6C-1632EFFDD50D}"/>
                      </a:ext>
                    </a:extLst>
                  </p:cNvPr>
                  <p:cNvGrpSpPr/>
                  <p:nvPr/>
                </p:nvGrpSpPr>
                <p:grpSpPr>
                  <a:xfrm rot="1860000">
                    <a:off x="1798099" y="1657983"/>
                    <a:ext cx="1165513" cy="1893469"/>
                    <a:chOff x="1597104" y="3816777"/>
                    <a:chExt cx="912825" cy="1629132"/>
                  </a:xfrm>
                </p:grpSpPr>
                <p:cxnSp>
                  <p:nvCxnSpPr>
                    <p:cNvPr id="39" name="Straight Connector 38">
                      <a:extLst>
                        <a:ext uri="{FF2B5EF4-FFF2-40B4-BE49-F238E27FC236}">
                          <a16:creationId xmlns:a16="http://schemas.microsoft.com/office/drawing/2014/main" id="{FBC63E4D-4BE6-49E5-9B2F-9CFAF544F968}"/>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8F1CFCF-177C-450A-8613-EEDBFBA63669}"/>
                            </a:ext>
                          </a:extLst>
                        </p:cNvPr>
                        <p:cNvSpPr txBox="1"/>
                        <p:nvPr/>
                      </p:nvSpPr>
                      <p:spPr>
                        <a:xfrm>
                          <a:off x="1597104" y="4946981"/>
                          <a:ext cx="912825" cy="498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m:t>
                                </m:r>
                              </m:oMath>
                            </m:oMathPara>
                          </a14:m>
                          <a:endParaRPr lang="en-GB" sz="1100" b="1" dirty="0"/>
                        </a:p>
                      </p:txBody>
                    </p:sp>
                  </mc:Choice>
                  <mc:Fallback xmlns="">
                    <p:sp>
                      <p:nvSpPr>
                        <p:cNvPr id="40" name="TextBox 39">
                          <a:extLst>
                            <a:ext uri="{FF2B5EF4-FFF2-40B4-BE49-F238E27FC236}">
                              <a16:creationId xmlns:a16="http://schemas.microsoft.com/office/drawing/2014/main" id="{A8F1CFCF-177C-450A-8613-EEDBFBA63669}"/>
                            </a:ext>
                          </a:extLst>
                        </p:cNvPr>
                        <p:cNvSpPr txBox="1">
                          <a:spLocks noRot="1" noChangeAspect="1" noMove="1" noResize="1" noEditPoints="1" noAdjustHandles="1" noChangeArrowheads="1" noChangeShapeType="1" noTextEdit="1"/>
                        </p:cNvSpPr>
                        <p:nvPr/>
                      </p:nvSpPr>
                      <p:spPr>
                        <a:xfrm>
                          <a:off x="1597104" y="4946981"/>
                          <a:ext cx="912825" cy="498928"/>
                        </a:xfrm>
                        <a:prstGeom prst="rect">
                          <a:avLst/>
                        </a:prstGeom>
                        <a:blipFill>
                          <a:blip r:embed="rId7"/>
                          <a:stretch>
                            <a:fillRect/>
                          </a:stretch>
                        </a:blipFill>
                      </p:spPr>
                      <p:txBody>
                        <a:bodyPr/>
                        <a:lstStyle/>
                        <a:p>
                          <a:r>
                            <a:rPr lang="en-GB">
                              <a:noFill/>
                            </a:rPr>
                            <a:t> </a:t>
                          </a:r>
                        </a:p>
                      </p:txBody>
                    </p:sp>
                  </mc:Fallback>
                </mc:AlternateContent>
              </p:grpSp>
            </p:grpSp>
            <p:sp>
              <p:nvSpPr>
                <p:cNvPr id="36" name="Rectangle 35">
                  <a:extLst>
                    <a:ext uri="{FF2B5EF4-FFF2-40B4-BE49-F238E27FC236}">
                      <a16:creationId xmlns:a16="http://schemas.microsoft.com/office/drawing/2014/main" id="{D1D9164B-1334-4B90-8B78-90853A600A8E}"/>
                    </a:ext>
                  </a:extLst>
                </p:cNvPr>
                <p:cNvSpPr/>
                <p:nvPr/>
              </p:nvSpPr>
              <p:spPr>
                <a:xfrm>
                  <a:off x="1406344" y="2027360"/>
                  <a:ext cx="991557" cy="1061144"/>
                </a:xfrm>
                <a:prstGeom prst="rect">
                  <a:avLst/>
                </a:prstGeom>
              </p:spPr>
              <p:txBody>
                <a:bodyPr wrap="square">
                  <a:spAutoFit/>
                </a:bodyPr>
                <a:lstStyle/>
                <a:p>
                  <a:pPr algn="ctr"/>
                  <a:r>
                    <a:rPr lang="en-GB" b="1" dirty="0"/>
                    <a:t>V</a:t>
                  </a:r>
                  <a:r>
                    <a:rPr lang="en-GB" b="1" baseline="-25000" dirty="0"/>
                    <a:t>i</a:t>
                  </a:r>
                </a:p>
              </p:txBody>
            </p:sp>
          </p:grpSp>
          <p:grpSp>
            <p:nvGrpSpPr>
              <p:cNvPr id="66" name="Group 65">
                <a:extLst>
                  <a:ext uri="{FF2B5EF4-FFF2-40B4-BE49-F238E27FC236}">
                    <a16:creationId xmlns:a16="http://schemas.microsoft.com/office/drawing/2014/main" id="{C0394FBC-943E-4A47-B908-07FBBC812181}"/>
                  </a:ext>
                </a:extLst>
              </p:cNvPr>
              <p:cNvGrpSpPr/>
              <p:nvPr/>
            </p:nvGrpSpPr>
            <p:grpSpPr>
              <a:xfrm>
                <a:off x="3635896" y="6021288"/>
                <a:ext cx="4248472" cy="657319"/>
                <a:chOff x="4427984" y="2060480"/>
                <a:chExt cx="4248472" cy="657319"/>
              </a:xfrm>
            </p:grpSpPr>
            <p:sp>
              <p:nvSpPr>
                <p:cNvPr id="67" name="Rectangle 66">
                  <a:extLst>
                    <a:ext uri="{FF2B5EF4-FFF2-40B4-BE49-F238E27FC236}">
                      <a16:creationId xmlns:a16="http://schemas.microsoft.com/office/drawing/2014/main" id="{6E602B56-A446-4A9A-A721-BDA038C1DC36}"/>
                    </a:ext>
                  </a:extLst>
                </p:cNvPr>
                <p:cNvSpPr/>
                <p:nvPr/>
              </p:nvSpPr>
              <p:spPr>
                <a:xfrm>
                  <a:off x="4858043" y="2060480"/>
                  <a:ext cx="3386365" cy="657319"/>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 </a:t>
                  </a:r>
                  <a:r>
                    <a:rPr lang="en-GB" sz="3600" b="1" dirty="0">
                      <a:solidFill>
                        <a:schemeClr val="tx1"/>
                      </a:solidFill>
                      <a:latin typeface="Symbol" panose="05050102010706020507" pitchFamily="18" charset="2"/>
                    </a:rPr>
                    <a:t>S</a:t>
                  </a:r>
                  <a:r>
                    <a:rPr lang="en-GB" sz="2400" b="1" dirty="0">
                      <a:solidFill>
                        <a:schemeClr val="tx1"/>
                      </a:solidFill>
                    </a:rPr>
                    <a:t> V</a:t>
                  </a:r>
                  <a:r>
                    <a:rPr lang="en-GB" sz="2400" b="1" baseline="-25000" dirty="0">
                      <a:solidFill>
                        <a:schemeClr val="tx1"/>
                      </a:solidFill>
                    </a:rPr>
                    <a:t>i</a:t>
                  </a:r>
                </a:p>
              </p:txBody>
            </p:sp>
            <p:cxnSp>
              <p:nvCxnSpPr>
                <p:cNvPr id="68" name="Straight Arrow Connector 67">
                  <a:extLst>
                    <a:ext uri="{FF2B5EF4-FFF2-40B4-BE49-F238E27FC236}">
                      <a16:creationId xmlns:a16="http://schemas.microsoft.com/office/drawing/2014/main" id="{A02239C2-3FD7-4709-BFBA-AA7B99092137}"/>
                    </a:ext>
                  </a:extLst>
                </p:cNvPr>
                <p:cNvCxnSpPr>
                  <a:cxnSpLocks/>
                  <a:endCxn id="67" idx="1"/>
                </p:cNvCxnSpPr>
                <p:nvPr/>
              </p:nvCxnSpPr>
              <p:spPr>
                <a:xfrm>
                  <a:off x="4427984" y="2389140"/>
                  <a:ext cx="4300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5F1FA34-0969-4A84-8530-D0C4680776D5}"/>
                    </a:ext>
                  </a:extLst>
                </p:cNvPr>
                <p:cNvCxnSpPr>
                  <a:cxnSpLocks/>
                </p:cNvCxnSpPr>
                <p:nvPr/>
              </p:nvCxnSpPr>
              <p:spPr>
                <a:xfrm>
                  <a:off x="8244408" y="2389140"/>
                  <a:ext cx="432048" cy="63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81CC1CC7-A0E6-4CBC-BEEB-3EB6D4D784EE}"/>
                  </a:ext>
                </a:extLst>
              </p:cNvPr>
              <p:cNvGrpSpPr/>
              <p:nvPr/>
            </p:nvGrpSpPr>
            <p:grpSpPr>
              <a:xfrm>
                <a:off x="4350747" y="4725144"/>
                <a:ext cx="655849" cy="666529"/>
                <a:chOff x="1370922" y="1657983"/>
                <a:chExt cx="1800200" cy="1915033"/>
              </a:xfrm>
            </p:grpSpPr>
            <p:grpSp>
              <p:nvGrpSpPr>
                <p:cNvPr id="71" name="Group 70">
                  <a:extLst>
                    <a:ext uri="{FF2B5EF4-FFF2-40B4-BE49-F238E27FC236}">
                      <a16:creationId xmlns:a16="http://schemas.microsoft.com/office/drawing/2014/main" id="{F4DE7555-1D24-4982-8241-DEE6D56D439E}"/>
                    </a:ext>
                  </a:extLst>
                </p:cNvPr>
                <p:cNvGrpSpPr/>
                <p:nvPr/>
              </p:nvGrpSpPr>
              <p:grpSpPr>
                <a:xfrm>
                  <a:off x="1370922" y="1657983"/>
                  <a:ext cx="1800200" cy="1915033"/>
                  <a:chOff x="1370922" y="1657983"/>
                  <a:chExt cx="1800200" cy="1915033"/>
                </a:xfrm>
              </p:grpSpPr>
              <p:sp>
                <p:nvSpPr>
                  <p:cNvPr id="73" name="Rectangle 72">
                    <a:extLst>
                      <a:ext uri="{FF2B5EF4-FFF2-40B4-BE49-F238E27FC236}">
                        <a16:creationId xmlns:a16="http://schemas.microsoft.com/office/drawing/2014/main" id="{5DE9FF68-C6CC-4821-856D-82AA2393E11B}"/>
                      </a:ext>
                    </a:extLst>
                  </p:cNvPr>
                  <p:cNvSpPr/>
                  <p:nvPr/>
                </p:nvSpPr>
                <p:spPr>
                  <a:xfrm>
                    <a:off x="1370922"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4" name="Group 73">
                    <a:extLst>
                      <a:ext uri="{FF2B5EF4-FFF2-40B4-BE49-F238E27FC236}">
                        <a16:creationId xmlns:a16="http://schemas.microsoft.com/office/drawing/2014/main" id="{0D3630F1-0C4E-4E5D-AEDC-88CF7074EF60}"/>
                      </a:ext>
                    </a:extLst>
                  </p:cNvPr>
                  <p:cNvGrpSpPr/>
                  <p:nvPr/>
                </p:nvGrpSpPr>
                <p:grpSpPr>
                  <a:xfrm rot="1860000">
                    <a:off x="1798099" y="1657983"/>
                    <a:ext cx="1165513" cy="1893469"/>
                    <a:chOff x="1597104" y="3816777"/>
                    <a:chExt cx="912825" cy="1629132"/>
                  </a:xfrm>
                </p:grpSpPr>
                <p:cxnSp>
                  <p:nvCxnSpPr>
                    <p:cNvPr id="75" name="Straight Connector 74">
                      <a:extLst>
                        <a:ext uri="{FF2B5EF4-FFF2-40B4-BE49-F238E27FC236}">
                          <a16:creationId xmlns:a16="http://schemas.microsoft.com/office/drawing/2014/main" id="{C388A800-ECED-42FB-B88E-DFA7DCF7CFA7}"/>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67AF666-12F5-4418-948D-6C718CC6F61C}"/>
                            </a:ext>
                          </a:extLst>
                        </p:cNvPr>
                        <p:cNvSpPr txBox="1"/>
                        <p:nvPr/>
                      </p:nvSpPr>
                      <p:spPr>
                        <a:xfrm>
                          <a:off x="1597104" y="4946981"/>
                          <a:ext cx="912825" cy="498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m:t>
                                </m:r>
                              </m:oMath>
                            </m:oMathPara>
                          </a14:m>
                          <a:endParaRPr lang="en-GB" sz="1100" b="1" dirty="0"/>
                        </a:p>
                      </p:txBody>
                    </p:sp>
                  </mc:Choice>
                  <mc:Fallback xmlns="">
                    <p:sp>
                      <p:nvSpPr>
                        <p:cNvPr id="76" name="TextBox 75">
                          <a:extLst>
                            <a:ext uri="{FF2B5EF4-FFF2-40B4-BE49-F238E27FC236}">
                              <a16:creationId xmlns:a16="http://schemas.microsoft.com/office/drawing/2014/main" id="{367AF666-12F5-4418-948D-6C718CC6F61C}"/>
                            </a:ext>
                          </a:extLst>
                        </p:cNvPr>
                        <p:cNvSpPr txBox="1">
                          <a:spLocks noRot="1" noChangeAspect="1" noMove="1" noResize="1" noEditPoints="1" noAdjustHandles="1" noChangeArrowheads="1" noChangeShapeType="1" noTextEdit="1"/>
                        </p:cNvSpPr>
                        <p:nvPr/>
                      </p:nvSpPr>
                      <p:spPr>
                        <a:xfrm>
                          <a:off x="1597104" y="4946981"/>
                          <a:ext cx="912825" cy="498928"/>
                        </a:xfrm>
                        <a:prstGeom prst="rect">
                          <a:avLst/>
                        </a:prstGeom>
                        <a:blipFill>
                          <a:blip r:embed="rId8"/>
                          <a:stretch>
                            <a:fillRect/>
                          </a:stretch>
                        </a:blipFill>
                      </p:spPr>
                      <p:txBody>
                        <a:bodyPr/>
                        <a:lstStyle/>
                        <a:p>
                          <a:r>
                            <a:rPr lang="en-GB">
                              <a:noFill/>
                            </a:rPr>
                            <a:t> </a:t>
                          </a:r>
                        </a:p>
                      </p:txBody>
                    </p:sp>
                  </mc:Fallback>
                </mc:AlternateContent>
              </p:grpSp>
            </p:grpSp>
            <p:sp>
              <p:nvSpPr>
                <p:cNvPr id="72" name="Rectangle 71">
                  <a:extLst>
                    <a:ext uri="{FF2B5EF4-FFF2-40B4-BE49-F238E27FC236}">
                      <a16:creationId xmlns:a16="http://schemas.microsoft.com/office/drawing/2014/main" id="{B9F2DAC9-0BDE-421F-9F12-E42964E9BA4F}"/>
                    </a:ext>
                  </a:extLst>
                </p:cNvPr>
                <p:cNvSpPr/>
                <p:nvPr/>
              </p:nvSpPr>
              <p:spPr>
                <a:xfrm>
                  <a:off x="1406344" y="2027360"/>
                  <a:ext cx="991557" cy="1061144"/>
                </a:xfrm>
                <a:prstGeom prst="rect">
                  <a:avLst/>
                </a:prstGeom>
              </p:spPr>
              <p:txBody>
                <a:bodyPr wrap="square">
                  <a:spAutoFit/>
                </a:bodyPr>
                <a:lstStyle/>
                <a:p>
                  <a:pPr algn="ctr"/>
                  <a:r>
                    <a:rPr lang="en-GB" b="1" dirty="0"/>
                    <a:t>V</a:t>
                  </a:r>
                  <a:r>
                    <a:rPr lang="en-GB" b="1" baseline="-25000" dirty="0"/>
                    <a:t>i</a:t>
                  </a:r>
                </a:p>
              </p:txBody>
            </p:sp>
          </p:grpSp>
          <p:grpSp>
            <p:nvGrpSpPr>
              <p:cNvPr id="84" name="Group 83">
                <a:extLst>
                  <a:ext uri="{FF2B5EF4-FFF2-40B4-BE49-F238E27FC236}">
                    <a16:creationId xmlns:a16="http://schemas.microsoft.com/office/drawing/2014/main" id="{31EB7439-B662-4418-B5F6-8891CAADB2E1}"/>
                  </a:ext>
                </a:extLst>
              </p:cNvPr>
              <p:cNvGrpSpPr/>
              <p:nvPr/>
            </p:nvGrpSpPr>
            <p:grpSpPr>
              <a:xfrm>
                <a:off x="6724463" y="4725144"/>
                <a:ext cx="655849" cy="666529"/>
                <a:chOff x="1187624" y="1657983"/>
                <a:chExt cx="1800200" cy="1915033"/>
              </a:xfrm>
            </p:grpSpPr>
            <p:grpSp>
              <p:nvGrpSpPr>
                <p:cNvPr id="85" name="Group 84">
                  <a:extLst>
                    <a:ext uri="{FF2B5EF4-FFF2-40B4-BE49-F238E27FC236}">
                      <a16:creationId xmlns:a16="http://schemas.microsoft.com/office/drawing/2014/main" id="{88641685-3231-47A4-BD8C-4604FE91C652}"/>
                    </a:ext>
                  </a:extLst>
                </p:cNvPr>
                <p:cNvGrpSpPr/>
                <p:nvPr/>
              </p:nvGrpSpPr>
              <p:grpSpPr>
                <a:xfrm>
                  <a:off x="1187624" y="1657983"/>
                  <a:ext cx="1800200" cy="1915033"/>
                  <a:chOff x="1187624" y="1657983"/>
                  <a:chExt cx="1800200" cy="1915033"/>
                </a:xfrm>
              </p:grpSpPr>
              <p:sp>
                <p:nvSpPr>
                  <p:cNvPr id="87" name="Rectangle 86">
                    <a:extLst>
                      <a:ext uri="{FF2B5EF4-FFF2-40B4-BE49-F238E27FC236}">
                        <a16:creationId xmlns:a16="http://schemas.microsoft.com/office/drawing/2014/main" id="{88B3C5BD-64FF-4353-97D2-950B6B0E936B}"/>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8" name="Group 87">
                    <a:extLst>
                      <a:ext uri="{FF2B5EF4-FFF2-40B4-BE49-F238E27FC236}">
                        <a16:creationId xmlns:a16="http://schemas.microsoft.com/office/drawing/2014/main" id="{E36A9444-CA98-4780-82B1-D47C0A789CE9}"/>
                      </a:ext>
                    </a:extLst>
                  </p:cNvPr>
                  <p:cNvGrpSpPr/>
                  <p:nvPr/>
                </p:nvGrpSpPr>
                <p:grpSpPr>
                  <a:xfrm rot="1860000">
                    <a:off x="1798099" y="1657983"/>
                    <a:ext cx="1165513" cy="1893469"/>
                    <a:chOff x="1597104" y="3816777"/>
                    <a:chExt cx="912825" cy="1629132"/>
                  </a:xfrm>
                </p:grpSpPr>
                <p:cxnSp>
                  <p:nvCxnSpPr>
                    <p:cNvPr id="89" name="Straight Connector 88">
                      <a:extLst>
                        <a:ext uri="{FF2B5EF4-FFF2-40B4-BE49-F238E27FC236}">
                          <a16:creationId xmlns:a16="http://schemas.microsoft.com/office/drawing/2014/main" id="{3E9AF25E-8A09-4DE7-8E48-A9C6B0654C9B}"/>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0A0F9F3-72A4-4647-8DFF-0B0A4FA10705}"/>
                            </a:ext>
                          </a:extLst>
                        </p:cNvPr>
                        <p:cNvSpPr txBox="1"/>
                        <p:nvPr/>
                      </p:nvSpPr>
                      <p:spPr>
                        <a:xfrm>
                          <a:off x="1597104" y="4946981"/>
                          <a:ext cx="912825" cy="498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m:t>
                                </m:r>
                              </m:oMath>
                            </m:oMathPara>
                          </a14:m>
                          <a:endParaRPr lang="en-GB" sz="1100" b="1" dirty="0"/>
                        </a:p>
                      </p:txBody>
                    </p:sp>
                  </mc:Choice>
                  <mc:Fallback xmlns="">
                    <p:sp>
                      <p:nvSpPr>
                        <p:cNvPr id="90" name="TextBox 89">
                          <a:extLst>
                            <a:ext uri="{FF2B5EF4-FFF2-40B4-BE49-F238E27FC236}">
                              <a16:creationId xmlns:a16="http://schemas.microsoft.com/office/drawing/2014/main" id="{30A0F9F3-72A4-4647-8DFF-0B0A4FA10705}"/>
                            </a:ext>
                          </a:extLst>
                        </p:cNvPr>
                        <p:cNvSpPr txBox="1">
                          <a:spLocks noRot="1" noChangeAspect="1" noMove="1" noResize="1" noEditPoints="1" noAdjustHandles="1" noChangeArrowheads="1" noChangeShapeType="1" noTextEdit="1"/>
                        </p:cNvSpPr>
                        <p:nvPr/>
                      </p:nvSpPr>
                      <p:spPr>
                        <a:xfrm>
                          <a:off x="1597104" y="4946981"/>
                          <a:ext cx="912825" cy="498928"/>
                        </a:xfrm>
                        <a:prstGeom prst="rect">
                          <a:avLst/>
                        </a:prstGeom>
                        <a:blipFill>
                          <a:blip r:embed="rId9"/>
                          <a:stretch>
                            <a:fillRect/>
                          </a:stretch>
                        </a:blipFill>
                      </p:spPr>
                      <p:txBody>
                        <a:bodyPr/>
                        <a:lstStyle/>
                        <a:p>
                          <a:r>
                            <a:rPr lang="en-GB">
                              <a:noFill/>
                            </a:rPr>
                            <a:t> </a:t>
                          </a:r>
                        </a:p>
                      </p:txBody>
                    </p:sp>
                  </mc:Fallback>
                </mc:AlternateContent>
              </p:grpSp>
            </p:grpSp>
            <p:sp>
              <p:nvSpPr>
                <p:cNvPr id="86" name="Rectangle 85">
                  <a:extLst>
                    <a:ext uri="{FF2B5EF4-FFF2-40B4-BE49-F238E27FC236}">
                      <a16:creationId xmlns:a16="http://schemas.microsoft.com/office/drawing/2014/main" id="{A2799A5B-50EA-4DBB-A0E6-E25B2E8E82C4}"/>
                    </a:ext>
                  </a:extLst>
                </p:cNvPr>
                <p:cNvSpPr/>
                <p:nvPr/>
              </p:nvSpPr>
              <p:spPr>
                <a:xfrm>
                  <a:off x="1406344" y="2027360"/>
                  <a:ext cx="991557" cy="1061144"/>
                </a:xfrm>
                <a:prstGeom prst="rect">
                  <a:avLst/>
                </a:prstGeom>
              </p:spPr>
              <p:txBody>
                <a:bodyPr wrap="square">
                  <a:spAutoFit/>
                </a:bodyPr>
                <a:lstStyle/>
                <a:p>
                  <a:pPr algn="ctr"/>
                  <a:r>
                    <a:rPr lang="en-GB" b="1" dirty="0"/>
                    <a:t>V</a:t>
                  </a:r>
                  <a:r>
                    <a:rPr lang="en-GB" b="1" baseline="-25000" dirty="0"/>
                    <a:t>i</a:t>
                  </a:r>
                </a:p>
              </p:txBody>
            </p:sp>
          </p:grpSp>
          <p:grpSp>
            <p:nvGrpSpPr>
              <p:cNvPr id="91" name="Group 90">
                <a:extLst>
                  <a:ext uri="{FF2B5EF4-FFF2-40B4-BE49-F238E27FC236}">
                    <a16:creationId xmlns:a16="http://schemas.microsoft.com/office/drawing/2014/main" id="{906B039C-8FF0-4476-A7E7-AAD9B87A1F37}"/>
                  </a:ext>
                </a:extLst>
              </p:cNvPr>
              <p:cNvGrpSpPr/>
              <p:nvPr/>
            </p:nvGrpSpPr>
            <p:grpSpPr>
              <a:xfrm>
                <a:off x="7588559" y="4725144"/>
                <a:ext cx="655849" cy="666529"/>
                <a:chOff x="1187624" y="1657983"/>
                <a:chExt cx="1800200" cy="1915033"/>
              </a:xfrm>
            </p:grpSpPr>
            <p:grpSp>
              <p:nvGrpSpPr>
                <p:cNvPr id="92" name="Group 91">
                  <a:extLst>
                    <a:ext uri="{FF2B5EF4-FFF2-40B4-BE49-F238E27FC236}">
                      <a16:creationId xmlns:a16="http://schemas.microsoft.com/office/drawing/2014/main" id="{7CA8EF00-81DA-479E-B624-0571DA0EE9D2}"/>
                    </a:ext>
                  </a:extLst>
                </p:cNvPr>
                <p:cNvGrpSpPr/>
                <p:nvPr/>
              </p:nvGrpSpPr>
              <p:grpSpPr>
                <a:xfrm>
                  <a:off x="1187624" y="1657983"/>
                  <a:ext cx="1800200" cy="1915033"/>
                  <a:chOff x="1187624" y="1657983"/>
                  <a:chExt cx="1800200" cy="1915033"/>
                </a:xfrm>
              </p:grpSpPr>
              <p:sp>
                <p:nvSpPr>
                  <p:cNvPr id="94" name="Rectangle 93">
                    <a:extLst>
                      <a:ext uri="{FF2B5EF4-FFF2-40B4-BE49-F238E27FC236}">
                        <a16:creationId xmlns:a16="http://schemas.microsoft.com/office/drawing/2014/main" id="{60B82F19-27DC-41FF-9F46-F975D695C132}"/>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5" name="Group 94">
                    <a:extLst>
                      <a:ext uri="{FF2B5EF4-FFF2-40B4-BE49-F238E27FC236}">
                        <a16:creationId xmlns:a16="http://schemas.microsoft.com/office/drawing/2014/main" id="{DB64D4EB-A721-452D-A742-2EC120CAD639}"/>
                      </a:ext>
                    </a:extLst>
                  </p:cNvPr>
                  <p:cNvGrpSpPr/>
                  <p:nvPr/>
                </p:nvGrpSpPr>
                <p:grpSpPr>
                  <a:xfrm rot="1860000">
                    <a:off x="1798099" y="1657983"/>
                    <a:ext cx="1165513" cy="1893469"/>
                    <a:chOff x="1597104" y="3816777"/>
                    <a:chExt cx="912825" cy="1629132"/>
                  </a:xfrm>
                </p:grpSpPr>
                <p:cxnSp>
                  <p:nvCxnSpPr>
                    <p:cNvPr id="96" name="Straight Connector 95">
                      <a:extLst>
                        <a:ext uri="{FF2B5EF4-FFF2-40B4-BE49-F238E27FC236}">
                          <a16:creationId xmlns:a16="http://schemas.microsoft.com/office/drawing/2014/main" id="{F7BB315B-F104-4CF3-9CA4-703D7F8F9926}"/>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42AFB191-029F-4668-BBAE-2D552D67FB1A}"/>
                            </a:ext>
                          </a:extLst>
                        </p:cNvPr>
                        <p:cNvSpPr txBox="1"/>
                        <p:nvPr/>
                      </p:nvSpPr>
                      <p:spPr>
                        <a:xfrm>
                          <a:off x="1597104" y="4946981"/>
                          <a:ext cx="912825" cy="498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m:t>
                                </m:r>
                              </m:oMath>
                            </m:oMathPara>
                          </a14:m>
                          <a:endParaRPr lang="en-GB" sz="1100" b="1" dirty="0"/>
                        </a:p>
                      </p:txBody>
                    </p:sp>
                  </mc:Choice>
                  <mc:Fallback xmlns="">
                    <p:sp>
                      <p:nvSpPr>
                        <p:cNvPr id="97" name="TextBox 96">
                          <a:extLst>
                            <a:ext uri="{FF2B5EF4-FFF2-40B4-BE49-F238E27FC236}">
                              <a16:creationId xmlns:a16="http://schemas.microsoft.com/office/drawing/2014/main" id="{42AFB191-029F-4668-BBAE-2D552D67FB1A}"/>
                            </a:ext>
                          </a:extLst>
                        </p:cNvPr>
                        <p:cNvSpPr txBox="1">
                          <a:spLocks noRot="1" noChangeAspect="1" noMove="1" noResize="1" noEditPoints="1" noAdjustHandles="1" noChangeArrowheads="1" noChangeShapeType="1" noTextEdit="1"/>
                        </p:cNvSpPr>
                        <p:nvPr/>
                      </p:nvSpPr>
                      <p:spPr>
                        <a:xfrm>
                          <a:off x="1597104" y="4946981"/>
                          <a:ext cx="912825" cy="498928"/>
                        </a:xfrm>
                        <a:prstGeom prst="rect">
                          <a:avLst/>
                        </a:prstGeom>
                        <a:blipFill>
                          <a:blip r:embed="rId10"/>
                          <a:stretch>
                            <a:fillRect/>
                          </a:stretch>
                        </a:blipFill>
                      </p:spPr>
                      <p:txBody>
                        <a:bodyPr/>
                        <a:lstStyle/>
                        <a:p>
                          <a:r>
                            <a:rPr lang="en-GB">
                              <a:noFill/>
                            </a:rPr>
                            <a:t> </a:t>
                          </a:r>
                        </a:p>
                      </p:txBody>
                    </p:sp>
                  </mc:Fallback>
                </mc:AlternateContent>
              </p:grpSp>
            </p:grpSp>
            <p:sp>
              <p:nvSpPr>
                <p:cNvPr id="93" name="Rectangle 92">
                  <a:extLst>
                    <a:ext uri="{FF2B5EF4-FFF2-40B4-BE49-F238E27FC236}">
                      <a16:creationId xmlns:a16="http://schemas.microsoft.com/office/drawing/2014/main" id="{89E44DB1-8D5B-4FF5-9BC2-28503C9A910E}"/>
                    </a:ext>
                  </a:extLst>
                </p:cNvPr>
                <p:cNvSpPr/>
                <p:nvPr/>
              </p:nvSpPr>
              <p:spPr>
                <a:xfrm>
                  <a:off x="1406344" y="2027360"/>
                  <a:ext cx="991557" cy="1061144"/>
                </a:xfrm>
                <a:prstGeom prst="rect">
                  <a:avLst/>
                </a:prstGeom>
              </p:spPr>
              <p:txBody>
                <a:bodyPr wrap="square">
                  <a:spAutoFit/>
                </a:bodyPr>
                <a:lstStyle/>
                <a:p>
                  <a:pPr algn="ctr"/>
                  <a:r>
                    <a:rPr lang="en-GB" b="1" dirty="0"/>
                    <a:t>V</a:t>
                  </a:r>
                  <a:r>
                    <a:rPr lang="en-GB" b="1" baseline="-25000" dirty="0"/>
                    <a:t>i</a:t>
                  </a:r>
                </a:p>
              </p:txBody>
            </p:sp>
          </p:grpSp>
          <p:cxnSp>
            <p:nvCxnSpPr>
              <p:cNvPr id="98" name="Straight Arrow Connector 97">
                <a:extLst>
                  <a:ext uri="{FF2B5EF4-FFF2-40B4-BE49-F238E27FC236}">
                    <a16:creationId xmlns:a16="http://schemas.microsoft.com/office/drawing/2014/main" id="{0DBAE450-940F-4F41-9AB5-D1CB34248AA8}"/>
                  </a:ext>
                </a:extLst>
              </p:cNvPr>
              <p:cNvCxnSpPr>
                <a:cxnSpLocks/>
                <a:endCxn id="37" idx="1"/>
              </p:cNvCxnSpPr>
              <p:nvPr/>
            </p:nvCxnSpPr>
            <p:spPr>
              <a:xfrm>
                <a:off x="2984295" y="5124381"/>
                <a:ext cx="3456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A2B6DC9-1FEA-41BA-A02D-6DA6F260AF19}"/>
                  </a:ext>
                </a:extLst>
              </p:cNvPr>
              <p:cNvCxnSpPr>
                <a:cxnSpLocks/>
                <a:stCxn id="87" idx="3"/>
                <a:endCxn id="94" idx="1"/>
              </p:cNvCxnSpPr>
              <p:nvPr/>
            </p:nvCxnSpPr>
            <p:spPr>
              <a:xfrm>
                <a:off x="7380312" y="5115986"/>
                <a:ext cx="20824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9EC657E-43C7-4744-AE61-23F76E14884C}"/>
                  </a:ext>
                </a:extLst>
              </p:cNvPr>
              <p:cNvCxnSpPr>
                <a:cxnSpLocks/>
                <a:stCxn id="94" idx="3"/>
              </p:cNvCxnSpPr>
              <p:nvPr/>
            </p:nvCxnSpPr>
            <p:spPr>
              <a:xfrm>
                <a:off x="8244408" y="5115986"/>
                <a:ext cx="44239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FE471C42-F2C1-4424-B7BA-14376B0773B6}"/>
                  </a:ext>
                </a:extLst>
              </p:cNvPr>
              <p:cNvSpPr txBox="1"/>
              <p:nvPr/>
            </p:nvSpPr>
            <p:spPr>
              <a:xfrm>
                <a:off x="5004048" y="4880449"/>
                <a:ext cx="472777" cy="461665"/>
              </a:xfrm>
              <a:prstGeom prst="rect">
                <a:avLst/>
              </a:prstGeom>
              <a:noFill/>
            </p:spPr>
            <p:txBody>
              <a:bodyPr wrap="square" rtlCol="0">
                <a:spAutoFit/>
              </a:bodyPr>
              <a:lstStyle/>
              <a:p>
                <a:r>
                  <a:rPr lang="en-GB" sz="2400" b="1" dirty="0"/>
                  <a:t>---</a:t>
                </a:r>
              </a:p>
            </p:txBody>
          </p:sp>
          <p:sp>
            <p:nvSpPr>
              <p:cNvPr id="105" name="TextBox 104">
                <a:extLst>
                  <a:ext uri="{FF2B5EF4-FFF2-40B4-BE49-F238E27FC236}">
                    <a16:creationId xmlns:a16="http://schemas.microsoft.com/office/drawing/2014/main" id="{216B38BC-41E9-4EDD-8158-5738D3D3950D}"/>
                  </a:ext>
                </a:extLst>
              </p:cNvPr>
              <p:cNvSpPr txBox="1"/>
              <p:nvPr/>
            </p:nvSpPr>
            <p:spPr>
              <a:xfrm>
                <a:off x="6262758" y="4880449"/>
                <a:ext cx="472777" cy="461665"/>
              </a:xfrm>
              <a:prstGeom prst="rect">
                <a:avLst/>
              </a:prstGeom>
              <a:noFill/>
            </p:spPr>
            <p:txBody>
              <a:bodyPr wrap="square" rtlCol="0">
                <a:spAutoFit/>
              </a:bodyPr>
              <a:lstStyle/>
              <a:p>
                <a:r>
                  <a:rPr lang="en-GB" sz="2400" b="1" dirty="0"/>
                  <a:t>---</a:t>
                </a:r>
              </a:p>
            </p:txBody>
          </p:sp>
          <p:sp>
            <p:nvSpPr>
              <p:cNvPr id="106" name="TextBox 105">
                <a:extLst>
                  <a:ext uri="{FF2B5EF4-FFF2-40B4-BE49-F238E27FC236}">
                    <a16:creationId xmlns:a16="http://schemas.microsoft.com/office/drawing/2014/main" id="{5CDDD03D-7208-4C31-BA6E-2853FB0B40E6}"/>
                  </a:ext>
                </a:extLst>
              </p:cNvPr>
              <p:cNvSpPr txBox="1"/>
              <p:nvPr/>
            </p:nvSpPr>
            <p:spPr>
              <a:xfrm>
                <a:off x="4749017" y="5487615"/>
                <a:ext cx="2199247" cy="461665"/>
              </a:xfrm>
              <a:prstGeom prst="rect">
                <a:avLst/>
              </a:prstGeom>
              <a:noFill/>
            </p:spPr>
            <p:txBody>
              <a:bodyPr wrap="square" rtlCol="0">
                <a:spAutoFit/>
              </a:bodyPr>
              <a:lstStyle/>
              <a:p>
                <a:r>
                  <a:rPr lang="en-GB" sz="2400" b="1" dirty="0">
                    <a:solidFill>
                      <a:srgbClr val="FF0000"/>
                    </a:solidFill>
                  </a:rPr>
                  <a:t>Equivalent to</a:t>
                </a:r>
              </a:p>
            </p:txBody>
          </p:sp>
        </p:grpSp>
        <p:grpSp>
          <p:nvGrpSpPr>
            <p:cNvPr id="77" name="Group 76">
              <a:extLst>
                <a:ext uri="{FF2B5EF4-FFF2-40B4-BE49-F238E27FC236}">
                  <a16:creationId xmlns:a16="http://schemas.microsoft.com/office/drawing/2014/main" id="{8F58B2A3-E036-442A-9944-D7F06CD9C17F}"/>
                </a:ext>
              </a:extLst>
            </p:cNvPr>
            <p:cNvGrpSpPr/>
            <p:nvPr/>
          </p:nvGrpSpPr>
          <p:grpSpPr>
            <a:xfrm>
              <a:off x="5500327" y="4725144"/>
              <a:ext cx="655849" cy="666529"/>
              <a:chOff x="1187624" y="1657983"/>
              <a:chExt cx="1800200" cy="1915033"/>
            </a:xfrm>
          </p:grpSpPr>
          <p:grpSp>
            <p:nvGrpSpPr>
              <p:cNvPr id="78" name="Group 77">
                <a:extLst>
                  <a:ext uri="{FF2B5EF4-FFF2-40B4-BE49-F238E27FC236}">
                    <a16:creationId xmlns:a16="http://schemas.microsoft.com/office/drawing/2014/main" id="{6CE5CBCC-F567-4F40-B8A1-5F4D17888A02}"/>
                  </a:ext>
                </a:extLst>
              </p:cNvPr>
              <p:cNvGrpSpPr/>
              <p:nvPr/>
            </p:nvGrpSpPr>
            <p:grpSpPr>
              <a:xfrm>
                <a:off x="1187624" y="1657983"/>
                <a:ext cx="1800200" cy="1915033"/>
                <a:chOff x="1187624" y="1657983"/>
                <a:chExt cx="1800200" cy="1915033"/>
              </a:xfrm>
            </p:grpSpPr>
            <p:sp>
              <p:nvSpPr>
                <p:cNvPr id="80" name="Rectangle 79">
                  <a:extLst>
                    <a:ext uri="{FF2B5EF4-FFF2-40B4-BE49-F238E27FC236}">
                      <a16:creationId xmlns:a16="http://schemas.microsoft.com/office/drawing/2014/main" id="{B62D7EEC-6843-41D6-AC1A-800994D8472E}"/>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1" name="Group 80">
                  <a:extLst>
                    <a:ext uri="{FF2B5EF4-FFF2-40B4-BE49-F238E27FC236}">
                      <a16:creationId xmlns:a16="http://schemas.microsoft.com/office/drawing/2014/main" id="{220AECD2-C71C-4E9F-A879-87050565E746}"/>
                    </a:ext>
                  </a:extLst>
                </p:cNvPr>
                <p:cNvGrpSpPr/>
                <p:nvPr/>
              </p:nvGrpSpPr>
              <p:grpSpPr>
                <a:xfrm rot="1860000">
                  <a:off x="1798099" y="1657983"/>
                  <a:ext cx="1165513" cy="1893469"/>
                  <a:chOff x="1597104" y="3816777"/>
                  <a:chExt cx="912825" cy="1629132"/>
                </a:xfrm>
              </p:grpSpPr>
              <p:cxnSp>
                <p:nvCxnSpPr>
                  <p:cNvPr id="82" name="Straight Connector 81">
                    <a:extLst>
                      <a:ext uri="{FF2B5EF4-FFF2-40B4-BE49-F238E27FC236}">
                        <a16:creationId xmlns:a16="http://schemas.microsoft.com/office/drawing/2014/main" id="{6A01BB23-BFB9-424F-ADA6-7039D8E989D0}"/>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D917298-F52B-4B1F-9AD2-53B028222A00}"/>
                          </a:ext>
                        </a:extLst>
                      </p:cNvPr>
                      <p:cNvSpPr txBox="1"/>
                      <p:nvPr/>
                    </p:nvSpPr>
                    <p:spPr>
                      <a:xfrm>
                        <a:off x="1597104" y="4946981"/>
                        <a:ext cx="912825" cy="498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m:t>
                              </m:r>
                            </m:oMath>
                          </m:oMathPara>
                        </a14:m>
                        <a:endParaRPr lang="en-GB" sz="1100" b="1" dirty="0"/>
                      </a:p>
                    </p:txBody>
                  </p:sp>
                </mc:Choice>
                <mc:Fallback xmlns="">
                  <p:sp>
                    <p:nvSpPr>
                      <p:cNvPr id="83" name="TextBox 82">
                        <a:extLst>
                          <a:ext uri="{FF2B5EF4-FFF2-40B4-BE49-F238E27FC236}">
                            <a16:creationId xmlns:a16="http://schemas.microsoft.com/office/drawing/2014/main" id="{2D917298-F52B-4B1F-9AD2-53B028222A00}"/>
                          </a:ext>
                        </a:extLst>
                      </p:cNvPr>
                      <p:cNvSpPr txBox="1">
                        <a:spLocks noRot="1" noChangeAspect="1" noMove="1" noResize="1" noEditPoints="1" noAdjustHandles="1" noChangeArrowheads="1" noChangeShapeType="1" noTextEdit="1"/>
                      </p:cNvSpPr>
                      <p:nvPr/>
                    </p:nvSpPr>
                    <p:spPr>
                      <a:xfrm>
                        <a:off x="1597104" y="4946981"/>
                        <a:ext cx="912825" cy="498928"/>
                      </a:xfrm>
                      <a:prstGeom prst="rect">
                        <a:avLst/>
                      </a:prstGeom>
                      <a:blipFill>
                        <a:blip r:embed="rId11"/>
                        <a:stretch>
                          <a:fillRect/>
                        </a:stretch>
                      </a:blipFill>
                    </p:spPr>
                    <p:txBody>
                      <a:bodyPr/>
                      <a:lstStyle/>
                      <a:p>
                        <a:r>
                          <a:rPr lang="en-GB">
                            <a:noFill/>
                          </a:rPr>
                          <a:t> </a:t>
                        </a:r>
                      </a:p>
                    </p:txBody>
                  </p:sp>
                </mc:Fallback>
              </mc:AlternateContent>
            </p:grpSp>
          </p:grpSp>
          <p:sp>
            <p:nvSpPr>
              <p:cNvPr id="79" name="Rectangle 78">
                <a:extLst>
                  <a:ext uri="{FF2B5EF4-FFF2-40B4-BE49-F238E27FC236}">
                    <a16:creationId xmlns:a16="http://schemas.microsoft.com/office/drawing/2014/main" id="{84B3C930-90F2-44F4-A2B6-401B082E7C9B}"/>
                  </a:ext>
                </a:extLst>
              </p:cNvPr>
              <p:cNvSpPr/>
              <p:nvPr/>
            </p:nvSpPr>
            <p:spPr>
              <a:xfrm>
                <a:off x="1406344" y="2027360"/>
                <a:ext cx="991557" cy="1061144"/>
              </a:xfrm>
              <a:prstGeom prst="rect">
                <a:avLst/>
              </a:prstGeom>
            </p:spPr>
            <p:txBody>
              <a:bodyPr wrap="square">
                <a:spAutoFit/>
              </a:bodyPr>
              <a:lstStyle/>
              <a:p>
                <a:pPr algn="ctr"/>
                <a:r>
                  <a:rPr lang="en-GB" b="1" dirty="0"/>
                  <a:t>V</a:t>
                </a:r>
                <a:r>
                  <a:rPr lang="en-GB" b="1" baseline="-25000" dirty="0"/>
                  <a:t>i</a:t>
                </a:r>
              </a:p>
            </p:txBody>
          </p:sp>
        </p:grpSp>
        <p:cxnSp>
          <p:nvCxnSpPr>
            <p:cNvPr id="99" name="Straight Arrow Connector 98">
              <a:extLst>
                <a:ext uri="{FF2B5EF4-FFF2-40B4-BE49-F238E27FC236}">
                  <a16:creationId xmlns:a16="http://schemas.microsoft.com/office/drawing/2014/main" id="{E894635E-C768-47A8-9848-0593821F334E}"/>
                </a:ext>
              </a:extLst>
            </p:cNvPr>
            <p:cNvCxnSpPr>
              <a:cxnSpLocks/>
              <a:stCxn id="37" idx="3"/>
              <a:endCxn id="73" idx="1"/>
            </p:cNvCxnSpPr>
            <p:nvPr/>
          </p:nvCxnSpPr>
          <p:spPr>
            <a:xfrm flipV="1">
              <a:off x="4165601" y="5115986"/>
              <a:ext cx="185146" cy="83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302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par>
                                <p:cTn id="23" presetID="6" presetClass="entr" presetSubtype="16"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circle(in)">
                                      <p:cBhvr>
                                        <p:cTn id="25" dur="2000"/>
                                        <p:tgtEl>
                                          <p:spTgt spid="45"/>
                                        </p:tgtEl>
                                      </p:cBhvr>
                                    </p:animEffect>
                                  </p:childTnLst>
                                </p:cTn>
                              </p:par>
                              <p:par>
                                <p:cTn id="26" presetID="6" presetClass="entr" presetSubtype="16"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ircle(in)">
                                      <p:cBhvr>
                                        <p:cTn id="28" dur="2000"/>
                                        <p:tgtEl>
                                          <p:spTgt spid="4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circle(in)">
                                      <p:cBhvr>
                                        <p:cTn id="31" dur="20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in)">
                                      <p:cBhvr>
                                        <p:cTn id="45" dur="2000"/>
                                        <p:tgtEl>
                                          <p:spTgt spid="2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in)">
                                      <p:cBhvr>
                                        <p:cTn id="48" dur="2000"/>
                                        <p:tgtEl>
                                          <p:spTgt spid="25"/>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20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1000" fill="hold"/>
                                        <p:tgtEl>
                                          <p:spTgt spid="5"/>
                                        </p:tgtEl>
                                        <p:attrNameLst>
                                          <p:attrName>ppt_w</p:attrName>
                                        </p:attrNameLst>
                                      </p:cBhvr>
                                      <p:tavLst>
                                        <p:tav tm="0">
                                          <p:val>
                                            <p:fltVal val="0"/>
                                          </p:val>
                                        </p:tav>
                                        <p:tav tm="100000">
                                          <p:val>
                                            <p:strVal val="#ppt_w"/>
                                          </p:val>
                                        </p:tav>
                                      </p:tavLst>
                                    </p:anim>
                                    <p:anim calcmode="lin" valueType="num">
                                      <p:cBhvr>
                                        <p:cTn id="60" dur="1000" fill="hold"/>
                                        <p:tgtEl>
                                          <p:spTgt spid="5"/>
                                        </p:tgtEl>
                                        <p:attrNameLst>
                                          <p:attrName>ppt_h</p:attrName>
                                        </p:attrNameLst>
                                      </p:cBhvr>
                                      <p:tavLst>
                                        <p:tav tm="0">
                                          <p:val>
                                            <p:fltVal val="0"/>
                                          </p:val>
                                        </p:tav>
                                        <p:tav tm="100000">
                                          <p:val>
                                            <p:strVal val="#ppt_h"/>
                                          </p:val>
                                        </p:tav>
                                      </p:tavLst>
                                    </p:anim>
                                    <p:anim calcmode="lin" valueType="num">
                                      <p:cBhvr>
                                        <p:cTn id="61" dur="1000" fill="hold"/>
                                        <p:tgtEl>
                                          <p:spTgt spid="5"/>
                                        </p:tgtEl>
                                        <p:attrNameLst>
                                          <p:attrName>style.rotation</p:attrName>
                                        </p:attrNameLst>
                                      </p:cBhvr>
                                      <p:tavLst>
                                        <p:tav tm="0">
                                          <p:val>
                                            <p:fltVal val="90"/>
                                          </p:val>
                                        </p:tav>
                                        <p:tav tm="100000">
                                          <p:val>
                                            <p:fltVal val="0"/>
                                          </p:val>
                                        </p:tav>
                                      </p:tavLst>
                                    </p:anim>
                                    <p:animEffect transition="in" filter="fade">
                                      <p:cBhvr>
                                        <p:cTn id="62" dur="1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ppt_x"/>
                                          </p:val>
                                        </p:tav>
                                        <p:tav tm="100000">
                                          <p:val>
                                            <p:strVal val="#ppt_x"/>
                                          </p:val>
                                        </p:tav>
                                      </p:tavLst>
                                    </p:anim>
                                    <p:anim calcmode="lin" valueType="num">
                                      <p:cBhvr additive="base">
                                        <p:cTn id="6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8" grpId="0"/>
      <p:bldP spid="29" grpId="0"/>
      <p:bldP spid="30" grpId="0"/>
      <p:bldP spid="31" grpId="0"/>
      <p:bldP spid="32" grpId="0"/>
      <p:bldP spid="33" grpId="0"/>
      <p:bldP spid="47" grpId="0"/>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468F-CDFF-48DC-B56B-53E45291AF9A}"/>
              </a:ext>
            </a:extLst>
          </p:cNvPr>
          <p:cNvSpPr>
            <a:spLocks noGrp="1"/>
          </p:cNvSpPr>
          <p:nvPr>
            <p:ph type="title"/>
          </p:nvPr>
        </p:nvSpPr>
        <p:spPr>
          <a:xfrm>
            <a:off x="462844" y="304800"/>
            <a:ext cx="8223956" cy="1112838"/>
          </a:xfrm>
        </p:spPr>
        <p:txBody>
          <a:bodyPr>
            <a:normAutofit/>
          </a:bodyPr>
          <a:lstStyle/>
          <a:p>
            <a:r>
              <a:rPr lang="fr-BE" sz="3600" b="1" dirty="0">
                <a:solidFill>
                  <a:schemeClr val="tx2"/>
                </a:solidFill>
              </a:rPr>
              <a:t>A </a:t>
            </a:r>
            <a:r>
              <a:rPr lang="fr-BE" sz="3600" b="1" dirty="0" err="1">
                <a:solidFill>
                  <a:schemeClr val="tx2"/>
                </a:solidFill>
              </a:rPr>
              <a:t>simplified</a:t>
            </a:r>
            <a:r>
              <a:rPr lang="fr-BE" sz="3600" b="1" dirty="0">
                <a:solidFill>
                  <a:schemeClr val="tx2"/>
                </a:solidFill>
              </a:rPr>
              <a:t> « </a:t>
            </a:r>
            <a:r>
              <a:rPr lang="fr-BE" sz="3600" b="1" dirty="0" err="1">
                <a:solidFill>
                  <a:schemeClr val="tx2"/>
                </a:solidFill>
              </a:rPr>
              <a:t>climate</a:t>
            </a:r>
            <a:r>
              <a:rPr lang="fr-BE" sz="3600" b="1" dirty="0">
                <a:solidFill>
                  <a:schemeClr val="tx2"/>
                </a:solidFill>
              </a:rPr>
              <a:t> » </a:t>
            </a:r>
            <a:r>
              <a:rPr lang="fr-BE" sz="3600" b="1" dirty="0" err="1">
                <a:solidFill>
                  <a:schemeClr val="tx2"/>
                </a:solidFill>
              </a:rPr>
              <a:t>dynamical</a:t>
            </a:r>
            <a:r>
              <a:rPr lang="fr-BE" sz="3600" b="1" dirty="0">
                <a:solidFill>
                  <a:schemeClr val="tx2"/>
                </a:solidFill>
              </a:rPr>
              <a:t> model</a:t>
            </a:r>
          </a:p>
        </p:txBody>
      </p:sp>
      <p:grpSp>
        <p:nvGrpSpPr>
          <p:cNvPr id="138" name="Group 137">
            <a:extLst>
              <a:ext uri="{FF2B5EF4-FFF2-40B4-BE49-F238E27FC236}">
                <a16:creationId xmlns:a16="http://schemas.microsoft.com/office/drawing/2014/main" id="{E1B0342F-7D8A-4CB6-AA46-D77D05879D4C}"/>
              </a:ext>
            </a:extLst>
          </p:cNvPr>
          <p:cNvGrpSpPr/>
          <p:nvPr/>
        </p:nvGrpSpPr>
        <p:grpSpPr>
          <a:xfrm>
            <a:off x="385192" y="1256060"/>
            <a:ext cx="8507288" cy="5341292"/>
            <a:chOff x="385192" y="1256060"/>
            <a:chExt cx="8507288" cy="5341292"/>
          </a:xfrm>
        </p:grpSpPr>
        <p:sp>
          <p:nvSpPr>
            <p:cNvPr id="8" name="Rectangle 7">
              <a:extLst>
                <a:ext uri="{FF2B5EF4-FFF2-40B4-BE49-F238E27FC236}">
                  <a16:creationId xmlns:a16="http://schemas.microsoft.com/office/drawing/2014/main" id="{592970A6-EAD4-48AA-B778-5FF053354983}"/>
                </a:ext>
              </a:extLst>
            </p:cNvPr>
            <p:cNvSpPr/>
            <p:nvPr/>
          </p:nvSpPr>
          <p:spPr>
            <a:xfrm>
              <a:off x="3043886" y="2894856"/>
              <a:ext cx="1772297" cy="572244"/>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t>
              </a:r>
            </a:p>
          </p:txBody>
        </p:sp>
        <p:sp>
          <p:nvSpPr>
            <p:cNvPr id="16" name="Rectangle 15">
              <a:extLst>
                <a:ext uri="{FF2B5EF4-FFF2-40B4-BE49-F238E27FC236}">
                  <a16:creationId xmlns:a16="http://schemas.microsoft.com/office/drawing/2014/main" id="{2E0C069F-55B5-48E8-A653-E25061355EA6}"/>
                </a:ext>
              </a:extLst>
            </p:cNvPr>
            <p:cNvSpPr/>
            <p:nvPr/>
          </p:nvSpPr>
          <p:spPr>
            <a:xfrm>
              <a:off x="3068885" y="4656956"/>
              <a:ext cx="1772297" cy="572244"/>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t>
              </a:r>
            </a:p>
          </p:txBody>
        </p:sp>
        <p:sp>
          <p:nvSpPr>
            <p:cNvPr id="20" name="Rectangle 19">
              <a:extLst>
                <a:ext uri="{FF2B5EF4-FFF2-40B4-BE49-F238E27FC236}">
                  <a16:creationId xmlns:a16="http://schemas.microsoft.com/office/drawing/2014/main" id="{CA1E8A6F-0046-4E5A-BCD4-44C9F6BA9E01}"/>
                </a:ext>
              </a:extLst>
            </p:cNvPr>
            <p:cNvSpPr/>
            <p:nvPr/>
          </p:nvSpPr>
          <p:spPr>
            <a:xfrm flipH="1">
              <a:off x="3069405" y="5809084"/>
              <a:ext cx="1772297" cy="572244"/>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t>
              </a:r>
            </a:p>
          </p:txBody>
        </p:sp>
        <p:cxnSp>
          <p:nvCxnSpPr>
            <p:cNvPr id="24" name="Straight Connector 23">
              <a:extLst>
                <a:ext uri="{FF2B5EF4-FFF2-40B4-BE49-F238E27FC236}">
                  <a16:creationId xmlns:a16="http://schemas.microsoft.com/office/drawing/2014/main" id="{444BB7A5-55CC-493E-A9E6-7FC4C3CCC931}"/>
                </a:ext>
              </a:extLst>
            </p:cNvPr>
            <p:cNvCxnSpPr/>
            <p:nvPr/>
          </p:nvCxnSpPr>
          <p:spPr>
            <a:xfrm flipV="1">
              <a:off x="385192" y="4077072"/>
              <a:ext cx="8507288" cy="7200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4C1C0C2-88E4-4FAE-B2F8-7DC6D65B39B1}"/>
                </a:ext>
              </a:extLst>
            </p:cNvPr>
            <p:cNvSpPr txBox="1"/>
            <p:nvPr/>
          </p:nvSpPr>
          <p:spPr>
            <a:xfrm>
              <a:off x="7454900" y="3645024"/>
              <a:ext cx="1375916" cy="381000"/>
            </a:xfrm>
            <a:prstGeom prst="rect">
              <a:avLst/>
            </a:prstGeom>
            <a:noFill/>
          </p:spPr>
          <p:txBody>
            <a:bodyPr wrap="square" rtlCol="0">
              <a:spAutoFit/>
            </a:bodyPr>
            <a:lstStyle/>
            <a:p>
              <a:r>
                <a:rPr lang="en-GB" b="1" dirty="0"/>
                <a:t>Atmosphere</a:t>
              </a:r>
            </a:p>
          </p:txBody>
        </p:sp>
        <p:sp>
          <p:nvSpPr>
            <p:cNvPr id="30" name="TextBox 29">
              <a:extLst>
                <a:ext uri="{FF2B5EF4-FFF2-40B4-BE49-F238E27FC236}">
                  <a16:creationId xmlns:a16="http://schemas.microsoft.com/office/drawing/2014/main" id="{FFFEEDDC-ACF4-4F5E-AC56-6EA5BAD888D9}"/>
                </a:ext>
              </a:extLst>
            </p:cNvPr>
            <p:cNvSpPr txBox="1"/>
            <p:nvPr/>
          </p:nvSpPr>
          <p:spPr>
            <a:xfrm>
              <a:off x="7452320" y="4081512"/>
              <a:ext cx="1375916" cy="381000"/>
            </a:xfrm>
            <a:prstGeom prst="rect">
              <a:avLst/>
            </a:prstGeom>
            <a:noFill/>
          </p:spPr>
          <p:txBody>
            <a:bodyPr wrap="square" rtlCol="0">
              <a:spAutoFit/>
            </a:bodyPr>
            <a:lstStyle/>
            <a:p>
              <a:pPr algn="ctr"/>
              <a:r>
                <a:rPr lang="en-GB" b="1" dirty="0"/>
                <a:t>Ocean</a:t>
              </a:r>
            </a:p>
          </p:txBody>
        </p:sp>
        <p:sp>
          <p:nvSpPr>
            <p:cNvPr id="32" name="Rectangle 31">
              <a:extLst>
                <a:ext uri="{FF2B5EF4-FFF2-40B4-BE49-F238E27FC236}">
                  <a16:creationId xmlns:a16="http://schemas.microsoft.com/office/drawing/2014/main" id="{2A781B7B-6061-4858-A9C6-76CFA011F256}"/>
                </a:ext>
              </a:extLst>
            </p:cNvPr>
            <p:cNvSpPr/>
            <p:nvPr/>
          </p:nvSpPr>
          <p:spPr>
            <a:xfrm flipH="1">
              <a:off x="3069926" y="1632620"/>
              <a:ext cx="1772297" cy="572244"/>
            </a:xfrm>
            <a:prstGeom prst="rect">
              <a:avLst/>
            </a:prstGeom>
            <a:solidFill>
              <a:schemeClr val="bg1">
                <a:lumMod val="7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t>
              </a:r>
            </a:p>
          </p:txBody>
        </p:sp>
        <p:grpSp>
          <p:nvGrpSpPr>
            <p:cNvPr id="35" name="Group 34">
              <a:extLst>
                <a:ext uri="{FF2B5EF4-FFF2-40B4-BE49-F238E27FC236}">
                  <a16:creationId xmlns:a16="http://schemas.microsoft.com/office/drawing/2014/main" id="{062FB65C-0E68-4A4A-882B-8F86AC4A0411}"/>
                </a:ext>
              </a:extLst>
            </p:cNvPr>
            <p:cNvGrpSpPr/>
            <p:nvPr/>
          </p:nvGrpSpPr>
          <p:grpSpPr>
            <a:xfrm>
              <a:off x="611560" y="2526280"/>
              <a:ext cx="1290568" cy="1145286"/>
              <a:chOff x="1187624" y="1606775"/>
              <a:chExt cx="1800200" cy="2038406"/>
            </a:xfrm>
          </p:grpSpPr>
          <p:grpSp>
            <p:nvGrpSpPr>
              <p:cNvPr id="36" name="Group 35">
                <a:extLst>
                  <a:ext uri="{FF2B5EF4-FFF2-40B4-BE49-F238E27FC236}">
                    <a16:creationId xmlns:a16="http://schemas.microsoft.com/office/drawing/2014/main" id="{DB9A355B-24B3-487C-93D7-A5C2E5ED34DE}"/>
                  </a:ext>
                </a:extLst>
              </p:cNvPr>
              <p:cNvGrpSpPr/>
              <p:nvPr/>
            </p:nvGrpSpPr>
            <p:grpSpPr>
              <a:xfrm>
                <a:off x="1187624" y="1606775"/>
                <a:ext cx="1800200" cy="2038406"/>
                <a:chOff x="1187624" y="1606775"/>
                <a:chExt cx="1800200" cy="2038406"/>
              </a:xfrm>
            </p:grpSpPr>
            <p:sp>
              <p:nvSpPr>
                <p:cNvPr id="38" name="Rectangle 37">
                  <a:extLst>
                    <a:ext uri="{FF2B5EF4-FFF2-40B4-BE49-F238E27FC236}">
                      <a16:creationId xmlns:a16="http://schemas.microsoft.com/office/drawing/2014/main" id="{CF903FEA-E610-42B4-B76D-80CC1369C2FE}"/>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77E5B130-2564-4275-AC8D-A4C80D027D93}"/>
                    </a:ext>
                  </a:extLst>
                </p:cNvPr>
                <p:cNvGrpSpPr/>
                <p:nvPr/>
              </p:nvGrpSpPr>
              <p:grpSpPr>
                <a:xfrm rot="1860000">
                  <a:off x="1677937" y="1606775"/>
                  <a:ext cx="1195226" cy="2038406"/>
                  <a:chOff x="1523348" y="3816777"/>
                  <a:chExt cx="936096" cy="1753838"/>
                </a:xfrm>
              </p:grpSpPr>
              <p:cxnSp>
                <p:nvCxnSpPr>
                  <p:cNvPr id="40" name="Straight Connector 39">
                    <a:extLst>
                      <a:ext uri="{FF2B5EF4-FFF2-40B4-BE49-F238E27FC236}">
                        <a16:creationId xmlns:a16="http://schemas.microsoft.com/office/drawing/2014/main" id="{0279AE0E-D440-476D-8CD4-2D359596980B}"/>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7DAB063-4865-481B-9CB1-D2C28FD170CF}"/>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41" name="TextBox 40">
                        <a:extLst>
                          <a:ext uri="{FF2B5EF4-FFF2-40B4-BE49-F238E27FC236}">
                            <a16:creationId xmlns:a16="http://schemas.microsoft.com/office/drawing/2014/main" id="{37DAB063-4865-481B-9CB1-D2C28FD170CF}"/>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2"/>
                        <a:stretch>
                          <a:fillRect/>
                        </a:stretch>
                      </a:blipFill>
                    </p:spPr>
                    <p:txBody>
                      <a:bodyPr/>
                      <a:lstStyle/>
                      <a:p>
                        <a:r>
                          <a:rPr lang="en-GB">
                            <a:noFill/>
                          </a:rPr>
                          <a:t> </a:t>
                        </a:r>
                      </a:p>
                    </p:txBody>
                  </p:sp>
                </mc:Fallback>
              </mc:AlternateContent>
            </p:grpSp>
          </p:grpSp>
          <p:sp>
            <p:nvSpPr>
              <p:cNvPr id="37" name="Rectangle 36">
                <a:extLst>
                  <a:ext uri="{FF2B5EF4-FFF2-40B4-BE49-F238E27FC236}">
                    <a16:creationId xmlns:a16="http://schemas.microsoft.com/office/drawing/2014/main" id="{0C68542E-4480-4158-8E57-37CAED8880CC}"/>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42" name="Group 41">
              <a:extLst>
                <a:ext uri="{FF2B5EF4-FFF2-40B4-BE49-F238E27FC236}">
                  <a16:creationId xmlns:a16="http://schemas.microsoft.com/office/drawing/2014/main" id="{154A9F4B-DC18-4851-BC40-A20CDD91539D}"/>
                </a:ext>
              </a:extLst>
            </p:cNvPr>
            <p:cNvGrpSpPr/>
            <p:nvPr/>
          </p:nvGrpSpPr>
          <p:grpSpPr>
            <a:xfrm>
              <a:off x="611560" y="1268760"/>
              <a:ext cx="1290568" cy="1145286"/>
              <a:chOff x="1187624" y="1606775"/>
              <a:chExt cx="1800200" cy="2038406"/>
            </a:xfrm>
          </p:grpSpPr>
          <p:grpSp>
            <p:nvGrpSpPr>
              <p:cNvPr id="43" name="Group 42">
                <a:extLst>
                  <a:ext uri="{FF2B5EF4-FFF2-40B4-BE49-F238E27FC236}">
                    <a16:creationId xmlns:a16="http://schemas.microsoft.com/office/drawing/2014/main" id="{EFA4C80F-4072-411D-9E5D-D86DBCD74095}"/>
                  </a:ext>
                </a:extLst>
              </p:cNvPr>
              <p:cNvGrpSpPr/>
              <p:nvPr/>
            </p:nvGrpSpPr>
            <p:grpSpPr>
              <a:xfrm>
                <a:off x="1187624" y="1606775"/>
                <a:ext cx="1800200" cy="2038406"/>
                <a:chOff x="1187624" y="1606775"/>
                <a:chExt cx="1800200" cy="2038406"/>
              </a:xfrm>
            </p:grpSpPr>
            <p:sp>
              <p:nvSpPr>
                <p:cNvPr id="45" name="Rectangle 44">
                  <a:extLst>
                    <a:ext uri="{FF2B5EF4-FFF2-40B4-BE49-F238E27FC236}">
                      <a16:creationId xmlns:a16="http://schemas.microsoft.com/office/drawing/2014/main" id="{5576689D-CF05-4EB8-9BFE-E24DF9F4C581}"/>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6" name="Group 45">
                  <a:extLst>
                    <a:ext uri="{FF2B5EF4-FFF2-40B4-BE49-F238E27FC236}">
                      <a16:creationId xmlns:a16="http://schemas.microsoft.com/office/drawing/2014/main" id="{4253A24A-000D-4C05-AF53-5CFC53702CDB}"/>
                    </a:ext>
                  </a:extLst>
                </p:cNvPr>
                <p:cNvGrpSpPr/>
                <p:nvPr/>
              </p:nvGrpSpPr>
              <p:grpSpPr>
                <a:xfrm rot="1860000">
                  <a:off x="1677937" y="1606775"/>
                  <a:ext cx="1195226" cy="2038406"/>
                  <a:chOff x="1523348" y="3816777"/>
                  <a:chExt cx="936096" cy="1753838"/>
                </a:xfrm>
              </p:grpSpPr>
              <p:cxnSp>
                <p:nvCxnSpPr>
                  <p:cNvPr id="47" name="Straight Connector 46">
                    <a:extLst>
                      <a:ext uri="{FF2B5EF4-FFF2-40B4-BE49-F238E27FC236}">
                        <a16:creationId xmlns:a16="http://schemas.microsoft.com/office/drawing/2014/main" id="{CEDD575A-3A4C-4A38-9430-9E340EB5E326}"/>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36049CE-B0D9-453F-817B-E4E6A2CFBA99}"/>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48" name="TextBox 47">
                        <a:extLst>
                          <a:ext uri="{FF2B5EF4-FFF2-40B4-BE49-F238E27FC236}">
                            <a16:creationId xmlns:a16="http://schemas.microsoft.com/office/drawing/2014/main" id="{B36049CE-B0D9-453F-817B-E4E6A2CFBA99}"/>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3"/>
                        <a:stretch>
                          <a:fillRect/>
                        </a:stretch>
                      </a:blipFill>
                    </p:spPr>
                    <p:txBody>
                      <a:bodyPr/>
                      <a:lstStyle/>
                      <a:p>
                        <a:r>
                          <a:rPr lang="en-GB">
                            <a:noFill/>
                          </a:rPr>
                          <a:t> </a:t>
                        </a:r>
                      </a:p>
                    </p:txBody>
                  </p:sp>
                </mc:Fallback>
              </mc:AlternateContent>
            </p:grpSp>
          </p:grpSp>
          <p:sp>
            <p:nvSpPr>
              <p:cNvPr id="44" name="Rectangle 43">
                <a:extLst>
                  <a:ext uri="{FF2B5EF4-FFF2-40B4-BE49-F238E27FC236}">
                    <a16:creationId xmlns:a16="http://schemas.microsoft.com/office/drawing/2014/main" id="{91AD4E0C-2F12-4AB7-BED2-3E8C95D21395}"/>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49" name="Group 48">
              <a:extLst>
                <a:ext uri="{FF2B5EF4-FFF2-40B4-BE49-F238E27FC236}">
                  <a16:creationId xmlns:a16="http://schemas.microsoft.com/office/drawing/2014/main" id="{9ABE4BDD-1122-44B5-9B6B-91F86F259E13}"/>
                </a:ext>
              </a:extLst>
            </p:cNvPr>
            <p:cNvGrpSpPr/>
            <p:nvPr/>
          </p:nvGrpSpPr>
          <p:grpSpPr>
            <a:xfrm>
              <a:off x="611560" y="4293096"/>
              <a:ext cx="1290568" cy="1145286"/>
              <a:chOff x="1187624" y="1606775"/>
              <a:chExt cx="1800200" cy="2038406"/>
            </a:xfrm>
          </p:grpSpPr>
          <p:grpSp>
            <p:nvGrpSpPr>
              <p:cNvPr id="50" name="Group 49">
                <a:extLst>
                  <a:ext uri="{FF2B5EF4-FFF2-40B4-BE49-F238E27FC236}">
                    <a16:creationId xmlns:a16="http://schemas.microsoft.com/office/drawing/2014/main" id="{F188B1AE-063A-41DD-AF8F-45DACBA1D1A2}"/>
                  </a:ext>
                </a:extLst>
              </p:cNvPr>
              <p:cNvGrpSpPr/>
              <p:nvPr/>
            </p:nvGrpSpPr>
            <p:grpSpPr>
              <a:xfrm>
                <a:off x="1187624" y="1606775"/>
                <a:ext cx="1800200" cy="2038406"/>
                <a:chOff x="1187624" y="1606775"/>
                <a:chExt cx="1800200" cy="2038406"/>
              </a:xfrm>
            </p:grpSpPr>
            <p:sp>
              <p:nvSpPr>
                <p:cNvPr id="52" name="Rectangle 51">
                  <a:extLst>
                    <a:ext uri="{FF2B5EF4-FFF2-40B4-BE49-F238E27FC236}">
                      <a16:creationId xmlns:a16="http://schemas.microsoft.com/office/drawing/2014/main" id="{FF20B7C0-3560-4437-830F-9F213EF78D2D}"/>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3" name="Group 52">
                  <a:extLst>
                    <a:ext uri="{FF2B5EF4-FFF2-40B4-BE49-F238E27FC236}">
                      <a16:creationId xmlns:a16="http://schemas.microsoft.com/office/drawing/2014/main" id="{C7012FC1-CAD7-44FD-A2CD-76E504D95416}"/>
                    </a:ext>
                  </a:extLst>
                </p:cNvPr>
                <p:cNvGrpSpPr/>
                <p:nvPr/>
              </p:nvGrpSpPr>
              <p:grpSpPr>
                <a:xfrm rot="1860000">
                  <a:off x="1677937" y="1606775"/>
                  <a:ext cx="1195226" cy="2038406"/>
                  <a:chOff x="1523348" y="3816777"/>
                  <a:chExt cx="936096" cy="1753838"/>
                </a:xfrm>
              </p:grpSpPr>
              <p:cxnSp>
                <p:nvCxnSpPr>
                  <p:cNvPr id="54" name="Straight Connector 53">
                    <a:extLst>
                      <a:ext uri="{FF2B5EF4-FFF2-40B4-BE49-F238E27FC236}">
                        <a16:creationId xmlns:a16="http://schemas.microsoft.com/office/drawing/2014/main" id="{E41CBBC4-C9FA-494C-BC51-3F0D275E0B43}"/>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48E2FB9-B385-4BA9-9BFE-24B07336DBDA}"/>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55" name="TextBox 54">
                        <a:extLst>
                          <a:ext uri="{FF2B5EF4-FFF2-40B4-BE49-F238E27FC236}">
                            <a16:creationId xmlns:a16="http://schemas.microsoft.com/office/drawing/2014/main" id="{C48E2FB9-B385-4BA9-9BFE-24B07336DBDA}"/>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4"/>
                        <a:stretch>
                          <a:fillRect/>
                        </a:stretch>
                      </a:blipFill>
                    </p:spPr>
                    <p:txBody>
                      <a:bodyPr/>
                      <a:lstStyle/>
                      <a:p>
                        <a:r>
                          <a:rPr lang="en-GB">
                            <a:noFill/>
                          </a:rPr>
                          <a:t> </a:t>
                        </a:r>
                      </a:p>
                    </p:txBody>
                  </p:sp>
                </mc:Fallback>
              </mc:AlternateContent>
            </p:grpSp>
          </p:grpSp>
          <p:sp>
            <p:nvSpPr>
              <p:cNvPr id="51" name="Rectangle 50">
                <a:extLst>
                  <a:ext uri="{FF2B5EF4-FFF2-40B4-BE49-F238E27FC236}">
                    <a16:creationId xmlns:a16="http://schemas.microsoft.com/office/drawing/2014/main" id="{F4EE5486-F6BF-471E-883C-99A4E0DDB36F}"/>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56" name="Group 55">
              <a:extLst>
                <a:ext uri="{FF2B5EF4-FFF2-40B4-BE49-F238E27FC236}">
                  <a16:creationId xmlns:a16="http://schemas.microsoft.com/office/drawing/2014/main" id="{78D51FE6-97A0-428D-89FB-2213F678FF30}"/>
                </a:ext>
              </a:extLst>
            </p:cNvPr>
            <p:cNvGrpSpPr/>
            <p:nvPr/>
          </p:nvGrpSpPr>
          <p:grpSpPr>
            <a:xfrm>
              <a:off x="6089744" y="1256060"/>
              <a:ext cx="1290568" cy="1145286"/>
              <a:chOff x="1187624" y="1606775"/>
              <a:chExt cx="1800200" cy="2038406"/>
            </a:xfrm>
          </p:grpSpPr>
          <p:grpSp>
            <p:nvGrpSpPr>
              <p:cNvPr id="57" name="Group 56">
                <a:extLst>
                  <a:ext uri="{FF2B5EF4-FFF2-40B4-BE49-F238E27FC236}">
                    <a16:creationId xmlns:a16="http://schemas.microsoft.com/office/drawing/2014/main" id="{22CC49B5-FCCA-4E3B-9213-B6118C86604B}"/>
                  </a:ext>
                </a:extLst>
              </p:cNvPr>
              <p:cNvGrpSpPr/>
              <p:nvPr/>
            </p:nvGrpSpPr>
            <p:grpSpPr>
              <a:xfrm>
                <a:off x="1187624" y="1606775"/>
                <a:ext cx="1800200" cy="2038406"/>
                <a:chOff x="1187624" y="1606775"/>
                <a:chExt cx="1800200" cy="2038406"/>
              </a:xfrm>
            </p:grpSpPr>
            <p:sp>
              <p:nvSpPr>
                <p:cNvPr id="59" name="Rectangle 58">
                  <a:extLst>
                    <a:ext uri="{FF2B5EF4-FFF2-40B4-BE49-F238E27FC236}">
                      <a16:creationId xmlns:a16="http://schemas.microsoft.com/office/drawing/2014/main" id="{B6679DA3-E1A8-4195-98AD-FA1F1D4727B3}"/>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0" name="Group 59">
                  <a:extLst>
                    <a:ext uri="{FF2B5EF4-FFF2-40B4-BE49-F238E27FC236}">
                      <a16:creationId xmlns:a16="http://schemas.microsoft.com/office/drawing/2014/main" id="{0D971BDB-9267-4379-A26F-EAC1D1C62A56}"/>
                    </a:ext>
                  </a:extLst>
                </p:cNvPr>
                <p:cNvGrpSpPr/>
                <p:nvPr/>
              </p:nvGrpSpPr>
              <p:grpSpPr>
                <a:xfrm rot="1860000">
                  <a:off x="1677937" y="1606775"/>
                  <a:ext cx="1195226" cy="2038406"/>
                  <a:chOff x="1523348" y="3816777"/>
                  <a:chExt cx="936096" cy="1753838"/>
                </a:xfrm>
              </p:grpSpPr>
              <p:cxnSp>
                <p:nvCxnSpPr>
                  <p:cNvPr id="61" name="Straight Connector 60">
                    <a:extLst>
                      <a:ext uri="{FF2B5EF4-FFF2-40B4-BE49-F238E27FC236}">
                        <a16:creationId xmlns:a16="http://schemas.microsoft.com/office/drawing/2014/main" id="{B2A1331D-18D2-4FE7-B4B1-37EB3A8EE3B1}"/>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65146BB-71FC-4741-BBC9-A3286F963F54}"/>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62" name="TextBox 61">
                        <a:extLst>
                          <a:ext uri="{FF2B5EF4-FFF2-40B4-BE49-F238E27FC236}">
                            <a16:creationId xmlns:a16="http://schemas.microsoft.com/office/drawing/2014/main" id="{465146BB-71FC-4741-BBC9-A3286F963F54}"/>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5"/>
                        <a:stretch>
                          <a:fillRect/>
                        </a:stretch>
                      </a:blipFill>
                    </p:spPr>
                    <p:txBody>
                      <a:bodyPr/>
                      <a:lstStyle/>
                      <a:p>
                        <a:r>
                          <a:rPr lang="en-GB">
                            <a:noFill/>
                          </a:rPr>
                          <a:t> </a:t>
                        </a:r>
                      </a:p>
                    </p:txBody>
                  </p:sp>
                </mc:Fallback>
              </mc:AlternateContent>
            </p:grpSp>
          </p:grpSp>
          <p:sp>
            <p:nvSpPr>
              <p:cNvPr id="58" name="Rectangle 57">
                <a:extLst>
                  <a:ext uri="{FF2B5EF4-FFF2-40B4-BE49-F238E27FC236}">
                    <a16:creationId xmlns:a16="http://schemas.microsoft.com/office/drawing/2014/main" id="{DAE5969F-0D7B-4DDB-9A23-88A92DA6D80E}"/>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63" name="Group 62">
              <a:extLst>
                <a:ext uri="{FF2B5EF4-FFF2-40B4-BE49-F238E27FC236}">
                  <a16:creationId xmlns:a16="http://schemas.microsoft.com/office/drawing/2014/main" id="{89D8AD38-DE4C-4B25-85F0-450248607209}"/>
                </a:ext>
              </a:extLst>
            </p:cNvPr>
            <p:cNvGrpSpPr/>
            <p:nvPr/>
          </p:nvGrpSpPr>
          <p:grpSpPr>
            <a:xfrm>
              <a:off x="6089744" y="2533646"/>
              <a:ext cx="1290568" cy="1145286"/>
              <a:chOff x="1187624" y="1606775"/>
              <a:chExt cx="1800200" cy="2038406"/>
            </a:xfrm>
          </p:grpSpPr>
          <p:grpSp>
            <p:nvGrpSpPr>
              <p:cNvPr id="64" name="Group 63">
                <a:extLst>
                  <a:ext uri="{FF2B5EF4-FFF2-40B4-BE49-F238E27FC236}">
                    <a16:creationId xmlns:a16="http://schemas.microsoft.com/office/drawing/2014/main" id="{6D23B480-4206-4E25-AD83-0CF7FBD43E71}"/>
                  </a:ext>
                </a:extLst>
              </p:cNvPr>
              <p:cNvGrpSpPr/>
              <p:nvPr/>
            </p:nvGrpSpPr>
            <p:grpSpPr>
              <a:xfrm>
                <a:off x="1187624" y="1606775"/>
                <a:ext cx="1800200" cy="2038406"/>
                <a:chOff x="1187624" y="1606775"/>
                <a:chExt cx="1800200" cy="2038406"/>
              </a:xfrm>
            </p:grpSpPr>
            <p:sp>
              <p:nvSpPr>
                <p:cNvPr id="66" name="Rectangle 65">
                  <a:extLst>
                    <a:ext uri="{FF2B5EF4-FFF2-40B4-BE49-F238E27FC236}">
                      <a16:creationId xmlns:a16="http://schemas.microsoft.com/office/drawing/2014/main" id="{72E64156-9984-4E38-9AB4-40F293153DEB}"/>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7" name="Group 66">
                  <a:extLst>
                    <a:ext uri="{FF2B5EF4-FFF2-40B4-BE49-F238E27FC236}">
                      <a16:creationId xmlns:a16="http://schemas.microsoft.com/office/drawing/2014/main" id="{D2BA2570-A61F-4961-ACD0-3A6E7E273B40}"/>
                    </a:ext>
                  </a:extLst>
                </p:cNvPr>
                <p:cNvGrpSpPr/>
                <p:nvPr/>
              </p:nvGrpSpPr>
              <p:grpSpPr>
                <a:xfrm rot="1860000">
                  <a:off x="1677937" y="1606775"/>
                  <a:ext cx="1195226" cy="2038406"/>
                  <a:chOff x="1523348" y="3816777"/>
                  <a:chExt cx="936096" cy="1753838"/>
                </a:xfrm>
              </p:grpSpPr>
              <p:cxnSp>
                <p:nvCxnSpPr>
                  <p:cNvPr id="68" name="Straight Connector 67">
                    <a:extLst>
                      <a:ext uri="{FF2B5EF4-FFF2-40B4-BE49-F238E27FC236}">
                        <a16:creationId xmlns:a16="http://schemas.microsoft.com/office/drawing/2014/main" id="{1F442016-2334-4EE8-BA77-439680216E0D}"/>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5A0F709-DB1D-4F2B-9B69-E49D833D2777}"/>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69" name="TextBox 68">
                        <a:extLst>
                          <a:ext uri="{FF2B5EF4-FFF2-40B4-BE49-F238E27FC236}">
                            <a16:creationId xmlns:a16="http://schemas.microsoft.com/office/drawing/2014/main" id="{15A0F709-DB1D-4F2B-9B69-E49D833D2777}"/>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6"/>
                        <a:stretch>
                          <a:fillRect/>
                        </a:stretch>
                      </a:blipFill>
                    </p:spPr>
                    <p:txBody>
                      <a:bodyPr/>
                      <a:lstStyle/>
                      <a:p>
                        <a:r>
                          <a:rPr lang="en-GB">
                            <a:noFill/>
                          </a:rPr>
                          <a:t> </a:t>
                        </a:r>
                      </a:p>
                    </p:txBody>
                  </p:sp>
                </mc:Fallback>
              </mc:AlternateContent>
            </p:grpSp>
          </p:grpSp>
          <p:sp>
            <p:nvSpPr>
              <p:cNvPr id="65" name="Rectangle 64">
                <a:extLst>
                  <a:ext uri="{FF2B5EF4-FFF2-40B4-BE49-F238E27FC236}">
                    <a16:creationId xmlns:a16="http://schemas.microsoft.com/office/drawing/2014/main" id="{D5EF4AE8-BC6A-4DE8-9A0E-1B3BFCB8441D}"/>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70" name="Group 69">
              <a:extLst>
                <a:ext uri="{FF2B5EF4-FFF2-40B4-BE49-F238E27FC236}">
                  <a16:creationId xmlns:a16="http://schemas.microsoft.com/office/drawing/2014/main" id="{69003740-BE5E-46F3-8A7D-E4AD9753AFC6}"/>
                </a:ext>
              </a:extLst>
            </p:cNvPr>
            <p:cNvGrpSpPr/>
            <p:nvPr/>
          </p:nvGrpSpPr>
          <p:grpSpPr>
            <a:xfrm>
              <a:off x="611560" y="5452066"/>
              <a:ext cx="1290568" cy="1145286"/>
              <a:chOff x="1187624" y="1606775"/>
              <a:chExt cx="1800200" cy="2038406"/>
            </a:xfrm>
          </p:grpSpPr>
          <p:grpSp>
            <p:nvGrpSpPr>
              <p:cNvPr id="71" name="Group 70">
                <a:extLst>
                  <a:ext uri="{FF2B5EF4-FFF2-40B4-BE49-F238E27FC236}">
                    <a16:creationId xmlns:a16="http://schemas.microsoft.com/office/drawing/2014/main" id="{39CCABA3-AFBE-4200-9B1F-8C810D66A3A2}"/>
                  </a:ext>
                </a:extLst>
              </p:cNvPr>
              <p:cNvGrpSpPr/>
              <p:nvPr/>
            </p:nvGrpSpPr>
            <p:grpSpPr>
              <a:xfrm>
                <a:off x="1187624" y="1606775"/>
                <a:ext cx="1800200" cy="2038406"/>
                <a:chOff x="1187624" y="1606775"/>
                <a:chExt cx="1800200" cy="2038406"/>
              </a:xfrm>
            </p:grpSpPr>
            <p:sp>
              <p:nvSpPr>
                <p:cNvPr id="73" name="Rectangle 72">
                  <a:extLst>
                    <a:ext uri="{FF2B5EF4-FFF2-40B4-BE49-F238E27FC236}">
                      <a16:creationId xmlns:a16="http://schemas.microsoft.com/office/drawing/2014/main" id="{75205E25-1E7A-4352-A5B8-38822A075845}"/>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4" name="Group 73">
                  <a:extLst>
                    <a:ext uri="{FF2B5EF4-FFF2-40B4-BE49-F238E27FC236}">
                      <a16:creationId xmlns:a16="http://schemas.microsoft.com/office/drawing/2014/main" id="{0D16C2A9-01EF-4447-A0E7-638D7A2E0DF8}"/>
                    </a:ext>
                  </a:extLst>
                </p:cNvPr>
                <p:cNvGrpSpPr/>
                <p:nvPr/>
              </p:nvGrpSpPr>
              <p:grpSpPr>
                <a:xfrm rot="1860000">
                  <a:off x="1677937" y="1606775"/>
                  <a:ext cx="1195226" cy="2038406"/>
                  <a:chOff x="1523348" y="3816777"/>
                  <a:chExt cx="936096" cy="1753838"/>
                </a:xfrm>
              </p:grpSpPr>
              <p:cxnSp>
                <p:nvCxnSpPr>
                  <p:cNvPr id="75" name="Straight Connector 74">
                    <a:extLst>
                      <a:ext uri="{FF2B5EF4-FFF2-40B4-BE49-F238E27FC236}">
                        <a16:creationId xmlns:a16="http://schemas.microsoft.com/office/drawing/2014/main" id="{A0BDEF26-9D25-4EFD-A59D-06BC91F4FC90}"/>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7B046AF-76A4-4CD3-BA99-DFF255E89777}"/>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76" name="TextBox 75">
                        <a:extLst>
                          <a:ext uri="{FF2B5EF4-FFF2-40B4-BE49-F238E27FC236}">
                            <a16:creationId xmlns:a16="http://schemas.microsoft.com/office/drawing/2014/main" id="{E7B046AF-76A4-4CD3-BA99-DFF255E89777}"/>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7"/>
                        <a:stretch>
                          <a:fillRect/>
                        </a:stretch>
                      </a:blipFill>
                    </p:spPr>
                    <p:txBody>
                      <a:bodyPr/>
                      <a:lstStyle/>
                      <a:p>
                        <a:r>
                          <a:rPr lang="en-GB">
                            <a:noFill/>
                          </a:rPr>
                          <a:t> </a:t>
                        </a:r>
                      </a:p>
                    </p:txBody>
                  </p:sp>
                </mc:Fallback>
              </mc:AlternateContent>
            </p:grpSp>
          </p:grpSp>
          <p:sp>
            <p:nvSpPr>
              <p:cNvPr id="72" name="Rectangle 71">
                <a:extLst>
                  <a:ext uri="{FF2B5EF4-FFF2-40B4-BE49-F238E27FC236}">
                    <a16:creationId xmlns:a16="http://schemas.microsoft.com/office/drawing/2014/main" id="{3D870040-BE25-4160-9E2E-DD8E4B2BE697}"/>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77" name="Group 76">
              <a:extLst>
                <a:ext uri="{FF2B5EF4-FFF2-40B4-BE49-F238E27FC236}">
                  <a16:creationId xmlns:a16="http://schemas.microsoft.com/office/drawing/2014/main" id="{051029A5-866C-450C-9BC0-339087C63B77}"/>
                </a:ext>
              </a:extLst>
            </p:cNvPr>
            <p:cNvGrpSpPr/>
            <p:nvPr/>
          </p:nvGrpSpPr>
          <p:grpSpPr>
            <a:xfrm>
              <a:off x="6089744" y="4221088"/>
              <a:ext cx="1390556" cy="1237262"/>
              <a:chOff x="1187624" y="1606775"/>
              <a:chExt cx="1800200" cy="2038406"/>
            </a:xfrm>
          </p:grpSpPr>
          <p:grpSp>
            <p:nvGrpSpPr>
              <p:cNvPr id="78" name="Group 77">
                <a:extLst>
                  <a:ext uri="{FF2B5EF4-FFF2-40B4-BE49-F238E27FC236}">
                    <a16:creationId xmlns:a16="http://schemas.microsoft.com/office/drawing/2014/main" id="{8AED606B-21CD-447B-87A7-C60E4517269C}"/>
                  </a:ext>
                </a:extLst>
              </p:cNvPr>
              <p:cNvGrpSpPr/>
              <p:nvPr/>
            </p:nvGrpSpPr>
            <p:grpSpPr>
              <a:xfrm>
                <a:off x="1187624" y="1606775"/>
                <a:ext cx="1800200" cy="2038406"/>
                <a:chOff x="1187624" y="1606775"/>
                <a:chExt cx="1800200" cy="2038406"/>
              </a:xfrm>
            </p:grpSpPr>
            <p:sp>
              <p:nvSpPr>
                <p:cNvPr id="80" name="Rectangle 79">
                  <a:extLst>
                    <a:ext uri="{FF2B5EF4-FFF2-40B4-BE49-F238E27FC236}">
                      <a16:creationId xmlns:a16="http://schemas.microsoft.com/office/drawing/2014/main" id="{1172E045-F942-4306-B6A8-AF959835BAE2}"/>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1" name="Group 80">
                  <a:extLst>
                    <a:ext uri="{FF2B5EF4-FFF2-40B4-BE49-F238E27FC236}">
                      <a16:creationId xmlns:a16="http://schemas.microsoft.com/office/drawing/2014/main" id="{0E7CE7B5-639A-423C-843B-1A96BFBF853D}"/>
                    </a:ext>
                  </a:extLst>
                </p:cNvPr>
                <p:cNvGrpSpPr/>
                <p:nvPr/>
              </p:nvGrpSpPr>
              <p:grpSpPr>
                <a:xfrm rot="1860000">
                  <a:off x="1677937" y="1606775"/>
                  <a:ext cx="1195226" cy="2038406"/>
                  <a:chOff x="1523348" y="3816777"/>
                  <a:chExt cx="936096" cy="1753838"/>
                </a:xfrm>
              </p:grpSpPr>
              <p:cxnSp>
                <p:nvCxnSpPr>
                  <p:cNvPr id="82" name="Straight Connector 81">
                    <a:extLst>
                      <a:ext uri="{FF2B5EF4-FFF2-40B4-BE49-F238E27FC236}">
                        <a16:creationId xmlns:a16="http://schemas.microsoft.com/office/drawing/2014/main" id="{D487FD88-3A3D-4E51-8982-7CE4CFE94AA5}"/>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CDB52673-9CDC-418C-9916-7CB7786FEFD3}"/>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83" name="TextBox 82">
                        <a:extLst>
                          <a:ext uri="{FF2B5EF4-FFF2-40B4-BE49-F238E27FC236}">
                            <a16:creationId xmlns:a16="http://schemas.microsoft.com/office/drawing/2014/main" id="{CDB52673-9CDC-418C-9916-7CB7786FEFD3}"/>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8"/>
                        <a:stretch>
                          <a:fillRect/>
                        </a:stretch>
                      </a:blipFill>
                    </p:spPr>
                    <p:txBody>
                      <a:bodyPr/>
                      <a:lstStyle/>
                      <a:p>
                        <a:r>
                          <a:rPr lang="en-GB">
                            <a:noFill/>
                          </a:rPr>
                          <a:t> </a:t>
                        </a:r>
                      </a:p>
                    </p:txBody>
                  </p:sp>
                </mc:Fallback>
              </mc:AlternateContent>
            </p:grpSp>
          </p:grpSp>
          <p:sp>
            <p:nvSpPr>
              <p:cNvPr id="79" name="Rectangle 78">
                <a:extLst>
                  <a:ext uri="{FF2B5EF4-FFF2-40B4-BE49-F238E27FC236}">
                    <a16:creationId xmlns:a16="http://schemas.microsoft.com/office/drawing/2014/main" id="{E82D2714-41A0-4206-825A-604EDBB67EDB}"/>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grpSp>
          <p:nvGrpSpPr>
            <p:cNvPr id="84" name="Group 83">
              <a:extLst>
                <a:ext uri="{FF2B5EF4-FFF2-40B4-BE49-F238E27FC236}">
                  <a16:creationId xmlns:a16="http://schemas.microsoft.com/office/drawing/2014/main" id="{E3481B9C-3C19-4CD7-A2A8-571694A371A9}"/>
                </a:ext>
              </a:extLst>
            </p:cNvPr>
            <p:cNvGrpSpPr/>
            <p:nvPr/>
          </p:nvGrpSpPr>
          <p:grpSpPr>
            <a:xfrm>
              <a:off x="6084168" y="5426666"/>
              <a:ext cx="1390556" cy="1145286"/>
              <a:chOff x="1187624" y="1606775"/>
              <a:chExt cx="1800200" cy="2038406"/>
            </a:xfrm>
          </p:grpSpPr>
          <p:grpSp>
            <p:nvGrpSpPr>
              <p:cNvPr id="85" name="Group 84">
                <a:extLst>
                  <a:ext uri="{FF2B5EF4-FFF2-40B4-BE49-F238E27FC236}">
                    <a16:creationId xmlns:a16="http://schemas.microsoft.com/office/drawing/2014/main" id="{EC8F58C2-E644-4017-ACB5-405C19695985}"/>
                  </a:ext>
                </a:extLst>
              </p:cNvPr>
              <p:cNvGrpSpPr/>
              <p:nvPr/>
            </p:nvGrpSpPr>
            <p:grpSpPr>
              <a:xfrm>
                <a:off x="1187624" y="1606775"/>
                <a:ext cx="1800200" cy="2038406"/>
                <a:chOff x="1187624" y="1606775"/>
                <a:chExt cx="1800200" cy="2038406"/>
              </a:xfrm>
            </p:grpSpPr>
            <p:sp>
              <p:nvSpPr>
                <p:cNvPr id="87" name="Rectangle 86">
                  <a:extLst>
                    <a:ext uri="{FF2B5EF4-FFF2-40B4-BE49-F238E27FC236}">
                      <a16:creationId xmlns:a16="http://schemas.microsoft.com/office/drawing/2014/main" id="{ACE5C2F9-A644-4001-9112-75CFC647DCEF}"/>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8" name="Group 87">
                  <a:extLst>
                    <a:ext uri="{FF2B5EF4-FFF2-40B4-BE49-F238E27FC236}">
                      <a16:creationId xmlns:a16="http://schemas.microsoft.com/office/drawing/2014/main" id="{7ADD3FFD-4077-4892-892A-E6985997253F}"/>
                    </a:ext>
                  </a:extLst>
                </p:cNvPr>
                <p:cNvGrpSpPr/>
                <p:nvPr/>
              </p:nvGrpSpPr>
              <p:grpSpPr>
                <a:xfrm rot="1860000">
                  <a:off x="1677937" y="1606775"/>
                  <a:ext cx="1195226" cy="2038406"/>
                  <a:chOff x="1523348" y="3816777"/>
                  <a:chExt cx="936096" cy="1753838"/>
                </a:xfrm>
              </p:grpSpPr>
              <p:cxnSp>
                <p:nvCxnSpPr>
                  <p:cNvPr id="89" name="Straight Connector 88">
                    <a:extLst>
                      <a:ext uri="{FF2B5EF4-FFF2-40B4-BE49-F238E27FC236}">
                        <a16:creationId xmlns:a16="http://schemas.microsoft.com/office/drawing/2014/main" id="{67185129-086C-4DBD-9BCB-C8F5B53F41AA}"/>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0F649B0-C671-4095-9B5A-B74B4B0ED396}"/>
                          </a:ext>
                        </a:extLst>
                      </p:cNvPr>
                      <p:cNvSpPr txBox="1"/>
                      <p:nvPr/>
                    </p:nvSpPr>
                    <p:spPr>
                      <a:xfrm>
                        <a:off x="1523348" y="4863643"/>
                        <a:ext cx="936096" cy="70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90" name="TextBox 89">
                        <a:extLst>
                          <a:ext uri="{FF2B5EF4-FFF2-40B4-BE49-F238E27FC236}">
                            <a16:creationId xmlns:a16="http://schemas.microsoft.com/office/drawing/2014/main" id="{30F649B0-C671-4095-9B5A-B74B4B0ED396}"/>
                          </a:ext>
                        </a:extLst>
                      </p:cNvPr>
                      <p:cNvSpPr txBox="1">
                        <a:spLocks noRot="1" noChangeAspect="1" noMove="1" noResize="1" noEditPoints="1" noAdjustHandles="1" noChangeArrowheads="1" noChangeShapeType="1" noTextEdit="1"/>
                      </p:cNvSpPr>
                      <p:nvPr/>
                    </p:nvSpPr>
                    <p:spPr>
                      <a:xfrm>
                        <a:off x="1523348" y="4863643"/>
                        <a:ext cx="936096" cy="706972"/>
                      </a:xfrm>
                      <a:prstGeom prst="rect">
                        <a:avLst/>
                      </a:prstGeom>
                      <a:blipFill>
                        <a:blip r:embed="rId9"/>
                        <a:stretch>
                          <a:fillRect/>
                        </a:stretch>
                      </a:blipFill>
                    </p:spPr>
                    <p:txBody>
                      <a:bodyPr/>
                      <a:lstStyle/>
                      <a:p>
                        <a:r>
                          <a:rPr lang="en-GB">
                            <a:noFill/>
                          </a:rPr>
                          <a:t> </a:t>
                        </a:r>
                      </a:p>
                    </p:txBody>
                  </p:sp>
                </mc:Fallback>
              </mc:AlternateContent>
            </p:grpSp>
          </p:grpSp>
          <p:sp>
            <p:nvSpPr>
              <p:cNvPr id="86" name="Rectangle 85">
                <a:extLst>
                  <a:ext uri="{FF2B5EF4-FFF2-40B4-BE49-F238E27FC236}">
                    <a16:creationId xmlns:a16="http://schemas.microsoft.com/office/drawing/2014/main" id="{887DC831-F039-4E29-B66B-3294D6A844DB}"/>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cxnSp>
          <p:nvCxnSpPr>
            <p:cNvPr id="92" name="Straight Connector 91">
              <a:extLst>
                <a:ext uri="{FF2B5EF4-FFF2-40B4-BE49-F238E27FC236}">
                  <a16:creationId xmlns:a16="http://schemas.microsoft.com/office/drawing/2014/main" id="{5CF51039-7CC6-41E9-A54F-5EAF04F88B88}"/>
                </a:ext>
              </a:extLst>
            </p:cNvPr>
            <p:cNvCxnSpPr>
              <a:cxnSpLocks/>
              <a:stCxn id="32" idx="3"/>
              <a:endCxn id="45" idx="3"/>
            </p:cNvCxnSpPr>
            <p:nvPr/>
          </p:nvCxnSpPr>
          <p:spPr>
            <a:xfrm flipH="1">
              <a:off x="1902128" y="1918742"/>
              <a:ext cx="1167798" cy="972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9377BCC-E869-4B28-A137-5BB1B6FB5426}"/>
                </a:ext>
              </a:extLst>
            </p:cNvPr>
            <p:cNvCxnSpPr>
              <a:cxnSpLocks/>
              <a:stCxn id="59" idx="1"/>
              <a:endCxn id="32" idx="1"/>
            </p:cNvCxnSpPr>
            <p:nvPr/>
          </p:nvCxnSpPr>
          <p:spPr>
            <a:xfrm flipH="1">
              <a:off x="4842223" y="1915763"/>
              <a:ext cx="1247521" cy="2979"/>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5BF42CD-1298-45EC-8C0A-564D621BDB9A}"/>
                </a:ext>
              </a:extLst>
            </p:cNvPr>
            <p:cNvCxnSpPr>
              <a:cxnSpLocks/>
              <a:stCxn id="87" idx="1"/>
              <a:endCxn id="20" idx="1"/>
            </p:cNvCxnSpPr>
            <p:nvPr/>
          </p:nvCxnSpPr>
          <p:spPr>
            <a:xfrm flipH="1">
              <a:off x="4841702" y="6086369"/>
              <a:ext cx="1242466" cy="8837"/>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6A7BAD5-BEAD-4781-BD8D-CF1F4869E67C}"/>
                </a:ext>
              </a:extLst>
            </p:cNvPr>
            <p:cNvCxnSpPr>
              <a:cxnSpLocks/>
              <a:stCxn id="20" idx="3"/>
              <a:endCxn id="73" idx="3"/>
            </p:cNvCxnSpPr>
            <p:nvPr/>
          </p:nvCxnSpPr>
          <p:spPr>
            <a:xfrm flipH="1">
              <a:off x="1902128" y="6095206"/>
              <a:ext cx="1167277" cy="1656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69F5C67-3838-406D-97EB-0F23777EA350}"/>
                </a:ext>
              </a:extLst>
            </p:cNvPr>
            <p:cNvCxnSpPr>
              <a:cxnSpLocks/>
              <a:stCxn id="38" idx="3"/>
              <a:endCxn id="8" idx="1"/>
            </p:cNvCxnSpPr>
            <p:nvPr/>
          </p:nvCxnSpPr>
          <p:spPr>
            <a:xfrm flipV="1">
              <a:off x="1902128" y="3180978"/>
              <a:ext cx="1141758" cy="500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F68A420-F9D4-411F-AC9D-ACD78DA0B0C2}"/>
                </a:ext>
              </a:extLst>
            </p:cNvPr>
            <p:cNvCxnSpPr>
              <a:cxnSpLocks/>
              <a:stCxn id="8" idx="3"/>
              <a:endCxn id="66" idx="1"/>
            </p:cNvCxnSpPr>
            <p:nvPr/>
          </p:nvCxnSpPr>
          <p:spPr>
            <a:xfrm>
              <a:off x="4816183" y="3180978"/>
              <a:ext cx="1273561" cy="1237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59B6C8A-3995-42BA-BDCE-A30F71F8B0BA}"/>
                </a:ext>
              </a:extLst>
            </p:cNvPr>
            <p:cNvCxnSpPr>
              <a:cxnSpLocks/>
              <a:stCxn id="52" idx="3"/>
              <a:endCxn id="16" idx="1"/>
            </p:cNvCxnSpPr>
            <p:nvPr/>
          </p:nvCxnSpPr>
          <p:spPr>
            <a:xfrm flipV="1">
              <a:off x="1902128" y="4943078"/>
              <a:ext cx="1166757" cy="972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C0C845A-3209-4944-BF03-485D9C3B9A39}"/>
                </a:ext>
              </a:extLst>
            </p:cNvPr>
            <p:cNvCxnSpPr>
              <a:cxnSpLocks/>
              <a:stCxn id="16" idx="3"/>
              <a:endCxn id="80" idx="1"/>
            </p:cNvCxnSpPr>
            <p:nvPr/>
          </p:nvCxnSpPr>
          <p:spPr>
            <a:xfrm flipV="1">
              <a:off x="4841182" y="4933770"/>
              <a:ext cx="1248562" cy="9308"/>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57C1928-D3B8-472A-873F-E1D78F87BE5B}"/>
                </a:ext>
              </a:extLst>
            </p:cNvPr>
            <p:cNvCxnSpPr>
              <a:cxnSpLocks/>
              <a:endCxn id="38" idx="0"/>
            </p:cNvCxnSpPr>
            <p:nvPr/>
          </p:nvCxnSpPr>
          <p:spPr>
            <a:xfrm flipH="1">
              <a:off x="1256844" y="2387600"/>
              <a:ext cx="13156" cy="35334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45BE1AF-E864-409F-AA50-30B0ED314096}"/>
                </a:ext>
              </a:extLst>
            </p:cNvPr>
            <p:cNvCxnSpPr>
              <a:cxnSpLocks/>
              <a:stCxn id="66" idx="0"/>
            </p:cNvCxnSpPr>
            <p:nvPr/>
          </p:nvCxnSpPr>
          <p:spPr>
            <a:xfrm flipH="1" flipV="1">
              <a:off x="6717018" y="2360801"/>
              <a:ext cx="18010" cy="38751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DC51D50-9B7F-495F-A148-509CC7A0A2DB}"/>
                </a:ext>
              </a:extLst>
            </p:cNvPr>
            <p:cNvCxnSpPr>
              <a:cxnSpLocks/>
              <a:stCxn id="73" idx="0"/>
            </p:cNvCxnSpPr>
            <p:nvPr/>
          </p:nvCxnSpPr>
          <p:spPr>
            <a:xfrm flipV="1">
              <a:off x="1256844" y="5397836"/>
              <a:ext cx="13156" cy="26889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DEA14E2-2ED5-46AA-A978-BD8BBD24A9D3}"/>
                </a:ext>
              </a:extLst>
            </p:cNvPr>
            <p:cNvCxnSpPr>
              <a:cxnSpLocks/>
              <a:endCxn id="87" idx="0"/>
            </p:cNvCxnSpPr>
            <p:nvPr/>
          </p:nvCxnSpPr>
          <p:spPr>
            <a:xfrm>
              <a:off x="6779446" y="5435866"/>
              <a:ext cx="0" cy="20546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Arrow: Up-Down 135">
              <a:extLst>
                <a:ext uri="{FF2B5EF4-FFF2-40B4-BE49-F238E27FC236}">
                  <a16:creationId xmlns:a16="http://schemas.microsoft.com/office/drawing/2014/main" id="{5DC11427-8A84-4662-87F6-980EE82ED8E5}"/>
                </a:ext>
              </a:extLst>
            </p:cNvPr>
            <p:cNvSpPr/>
            <p:nvPr/>
          </p:nvSpPr>
          <p:spPr>
            <a:xfrm>
              <a:off x="1173443" y="3645024"/>
              <a:ext cx="230205" cy="828217"/>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Arrow: Up-Down 136">
              <a:extLst>
                <a:ext uri="{FF2B5EF4-FFF2-40B4-BE49-F238E27FC236}">
                  <a16:creationId xmlns:a16="http://schemas.microsoft.com/office/drawing/2014/main" id="{25199C49-958A-480C-80A7-8E11FFE8672E}"/>
                </a:ext>
              </a:extLst>
            </p:cNvPr>
            <p:cNvSpPr/>
            <p:nvPr/>
          </p:nvSpPr>
          <p:spPr>
            <a:xfrm>
              <a:off x="6658751" y="3632324"/>
              <a:ext cx="230205" cy="811853"/>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48609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924F5-5E87-436E-8E9A-E813D2E1AF63}"/>
              </a:ext>
            </a:extLst>
          </p:cNvPr>
          <p:cNvPicPr>
            <a:picLocks noChangeAspect="1"/>
          </p:cNvPicPr>
          <p:nvPr/>
        </p:nvPicPr>
        <p:blipFill>
          <a:blip r:embed="rId2"/>
          <a:stretch>
            <a:fillRect/>
          </a:stretch>
        </p:blipFill>
        <p:spPr>
          <a:xfrm>
            <a:off x="6530510" y="1714351"/>
            <a:ext cx="2289962" cy="1717471"/>
          </a:xfrm>
          <a:prstGeom prst="rect">
            <a:avLst/>
          </a:prstGeom>
          <a:ln>
            <a:solidFill>
              <a:schemeClr val="tx1"/>
            </a:solidFill>
          </a:ln>
        </p:spPr>
      </p:pic>
      <p:pic>
        <p:nvPicPr>
          <p:cNvPr id="3" name="Picture 2">
            <a:extLst>
              <a:ext uri="{FF2B5EF4-FFF2-40B4-BE49-F238E27FC236}">
                <a16:creationId xmlns:a16="http://schemas.microsoft.com/office/drawing/2014/main" id="{8BAA31B4-C021-4AA0-BD24-EDCB7CD4ECA1}"/>
              </a:ext>
            </a:extLst>
          </p:cNvPr>
          <p:cNvPicPr>
            <a:picLocks noChangeAspect="1"/>
          </p:cNvPicPr>
          <p:nvPr/>
        </p:nvPicPr>
        <p:blipFill>
          <a:blip r:embed="rId2"/>
          <a:stretch>
            <a:fillRect/>
          </a:stretch>
        </p:blipFill>
        <p:spPr>
          <a:xfrm>
            <a:off x="395536" y="1711529"/>
            <a:ext cx="2289962" cy="1717471"/>
          </a:xfrm>
          <a:prstGeom prst="rect">
            <a:avLst/>
          </a:prstGeom>
          <a:ln>
            <a:solidFill>
              <a:schemeClr val="tx1"/>
            </a:solidFill>
          </a:ln>
        </p:spPr>
      </p:pic>
      <p:pic>
        <p:nvPicPr>
          <p:cNvPr id="4" name="Picture 3">
            <a:extLst>
              <a:ext uri="{FF2B5EF4-FFF2-40B4-BE49-F238E27FC236}">
                <a16:creationId xmlns:a16="http://schemas.microsoft.com/office/drawing/2014/main" id="{0FD516A5-52AF-492D-AD5C-7024264F9EC8}"/>
              </a:ext>
            </a:extLst>
          </p:cNvPr>
          <p:cNvPicPr>
            <a:picLocks noChangeAspect="1"/>
          </p:cNvPicPr>
          <p:nvPr/>
        </p:nvPicPr>
        <p:blipFill>
          <a:blip r:embed="rId3"/>
          <a:stretch>
            <a:fillRect/>
          </a:stretch>
        </p:blipFill>
        <p:spPr>
          <a:xfrm>
            <a:off x="3419872" y="1700808"/>
            <a:ext cx="2316681" cy="1743607"/>
          </a:xfrm>
          <a:prstGeom prst="rect">
            <a:avLst/>
          </a:prstGeom>
        </p:spPr>
      </p:pic>
      <p:grpSp>
        <p:nvGrpSpPr>
          <p:cNvPr id="5" name="Group 4">
            <a:extLst>
              <a:ext uri="{FF2B5EF4-FFF2-40B4-BE49-F238E27FC236}">
                <a16:creationId xmlns:a16="http://schemas.microsoft.com/office/drawing/2014/main" id="{605E340E-802C-4FCF-B9FB-A48122071EB1}"/>
              </a:ext>
            </a:extLst>
          </p:cNvPr>
          <p:cNvGrpSpPr/>
          <p:nvPr/>
        </p:nvGrpSpPr>
        <p:grpSpPr>
          <a:xfrm>
            <a:off x="3779912" y="4437112"/>
            <a:ext cx="1584176" cy="1258094"/>
            <a:chOff x="1187624" y="1666850"/>
            <a:chExt cx="1807978" cy="1906166"/>
          </a:xfrm>
        </p:grpSpPr>
        <p:grpSp>
          <p:nvGrpSpPr>
            <p:cNvPr id="6" name="Group 5">
              <a:extLst>
                <a:ext uri="{FF2B5EF4-FFF2-40B4-BE49-F238E27FC236}">
                  <a16:creationId xmlns:a16="http://schemas.microsoft.com/office/drawing/2014/main" id="{84D1637E-6C2D-4435-B310-E81A6608A953}"/>
                </a:ext>
              </a:extLst>
            </p:cNvPr>
            <p:cNvGrpSpPr/>
            <p:nvPr/>
          </p:nvGrpSpPr>
          <p:grpSpPr>
            <a:xfrm>
              <a:off x="1187624" y="1666850"/>
              <a:ext cx="1807978" cy="1906166"/>
              <a:chOff x="1187624" y="1666850"/>
              <a:chExt cx="1807978" cy="1906166"/>
            </a:xfrm>
          </p:grpSpPr>
          <p:sp>
            <p:nvSpPr>
              <p:cNvPr id="8" name="Rectangle 7">
                <a:extLst>
                  <a:ext uri="{FF2B5EF4-FFF2-40B4-BE49-F238E27FC236}">
                    <a16:creationId xmlns:a16="http://schemas.microsoft.com/office/drawing/2014/main" id="{34B258F7-AF30-4A96-9999-AF0BC7982FFF}"/>
                  </a:ext>
                </a:extLst>
              </p:cNvPr>
              <p:cNvSpPr/>
              <p:nvPr/>
            </p:nvSpPr>
            <p:spPr>
              <a:xfrm>
                <a:off x="1187624" y="1988840"/>
                <a:ext cx="1800200" cy="1584176"/>
              </a:xfrm>
              <a:prstGeom prst="rect">
                <a:avLst/>
              </a:prstGeom>
              <a:solidFill>
                <a:schemeClr val="bg1">
                  <a:lumMod val="75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EB17573E-D6C4-45C4-9D39-76AA3B0B2845}"/>
                  </a:ext>
                </a:extLst>
              </p:cNvPr>
              <p:cNvGrpSpPr/>
              <p:nvPr/>
            </p:nvGrpSpPr>
            <p:grpSpPr>
              <a:xfrm rot="1860000">
                <a:off x="1800376" y="1666850"/>
                <a:ext cx="1195226" cy="1876393"/>
                <a:chOff x="1597102" y="3816777"/>
                <a:chExt cx="936096" cy="1614441"/>
              </a:xfrm>
            </p:grpSpPr>
            <p:cxnSp>
              <p:nvCxnSpPr>
                <p:cNvPr id="10" name="Straight Connector 9">
                  <a:extLst>
                    <a:ext uri="{FF2B5EF4-FFF2-40B4-BE49-F238E27FC236}">
                      <a16:creationId xmlns:a16="http://schemas.microsoft.com/office/drawing/2014/main" id="{F4118379-671C-4F44-9BC3-51282EF35AAD}"/>
                    </a:ext>
                  </a:extLst>
                </p:cNvPr>
                <p:cNvCxnSpPr>
                  <a:cxnSpLocks/>
                </p:cNvCxnSpPr>
                <p:nvPr/>
              </p:nvCxnSpPr>
              <p:spPr>
                <a:xfrm rot="19740000" flipH="1">
                  <a:off x="1699095" y="3816777"/>
                  <a:ext cx="749906" cy="1275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207C90-26E0-461E-8C0F-7294174CC59E}"/>
                        </a:ext>
                      </a:extLst>
                    </p:cNvPr>
                    <p:cNvSpPr txBox="1"/>
                    <p:nvPr/>
                  </p:nvSpPr>
                  <p:spPr>
                    <a:xfrm>
                      <a:off x="1597102" y="4969553"/>
                      <a:ext cx="93609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m:t>
                            </m:r>
                          </m:oMath>
                        </m:oMathPara>
                      </a14:m>
                      <a:endParaRPr lang="en-GB" sz="2400" b="1" dirty="0"/>
                    </a:p>
                  </p:txBody>
                </p:sp>
              </mc:Choice>
              <mc:Fallback xmlns="">
                <p:sp>
                  <p:nvSpPr>
                    <p:cNvPr id="8" name="TextBox 7">
                      <a:extLst>
                        <a:ext uri="{FF2B5EF4-FFF2-40B4-BE49-F238E27FC236}">
                          <a16:creationId xmlns:a16="http://schemas.microsoft.com/office/drawing/2014/main" id="{B9EF3FE7-0289-4E11-BBC8-C172393776C5}"/>
                        </a:ext>
                      </a:extLst>
                    </p:cNvPr>
                    <p:cNvSpPr txBox="1">
                      <a:spLocks noRot="1" noChangeAspect="1" noMove="1" noResize="1" noEditPoints="1" noAdjustHandles="1" noChangeArrowheads="1" noChangeShapeType="1" noTextEdit="1"/>
                    </p:cNvSpPr>
                    <p:nvPr/>
                  </p:nvSpPr>
                  <p:spPr>
                    <a:xfrm>
                      <a:off x="1597102" y="4969553"/>
                      <a:ext cx="936096" cy="461665"/>
                    </a:xfrm>
                    <a:prstGeom prst="rect">
                      <a:avLst/>
                    </a:prstGeom>
                    <a:blipFill>
                      <a:blip r:embed="rId4"/>
                      <a:stretch>
                        <a:fillRect/>
                      </a:stretch>
                    </a:blipFill>
                  </p:spPr>
                  <p:txBody>
                    <a:bodyPr/>
                    <a:lstStyle/>
                    <a:p>
                      <a:r>
                        <a:rPr lang="en-GB">
                          <a:noFill/>
                        </a:rPr>
                        <a:t> </a:t>
                      </a:r>
                    </a:p>
                  </p:txBody>
                </p:sp>
              </mc:Fallback>
            </mc:AlternateContent>
          </p:grpSp>
        </p:grpSp>
        <p:sp>
          <p:nvSpPr>
            <p:cNvPr id="7" name="Rectangle 6">
              <a:extLst>
                <a:ext uri="{FF2B5EF4-FFF2-40B4-BE49-F238E27FC236}">
                  <a16:creationId xmlns:a16="http://schemas.microsoft.com/office/drawing/2014/main" id="{B894D74C-DB3E-455D-A9BE-10E1F64D2B1C}"/>
                </a:ext>
              </a:extLst>
            </p:cNvPr>
            <p:cNvSpPr/>
            <p:nvPr/>
          </p:nvSpPr>
          <p:spPr>
            <a:xfrm>
              <a:off x="1874626" y="2348880"/>
              <a:ext cx="321110" cy="374602"/>
            </a:xfrm>
            <a:prstGeom prst="rect">
              <a:avLst/>
            </a:prstGeom>
          </p:spPr>
          <p:txBody>
            <a:bodyPr wrap="square">
              <a:spAutoFit/>
            </a:bodyPr>
            <a:lstStyle/>
            <a:p>
              <a:pPr algn="ctr"/>
              <a:r>
                <a:rPr lang="en-GB" b="1" dirty="0"/>
                <a:t>V</a:t>
              </a:r>
            </a:p>
          </p:txBody>
        </p:sp>
      </p:grpSp>
      <p:sp>
        <p:nvSpPr>
          <p:cNvPr id="12" name="TextBox 11">
            <a:extLst>
              <a:ext uri="{FF2B5EF4-FFF2-40B4-BE49-F238E27FC236}">
                <a16:creationId xmlns:a16="http://schemas.microsoft.com/office/drawing/2014/main" id="{7BB21963-806D-4055-9C3A-ECF65A53BD5F}"/>
              </a:ext>
            </a:extLst>
          </p:cNvPr>
          <p:cNvSpPr txBox="1"/>
          <p:nvPr/>
        </p:nvSpPr>
        <p:spPr>
          <a:xfrm>
            <a:off x="3923928" y="5867980"/>
            <a:ext cx="1356732" cy="369332"/>
          </a:xfrm>
          <a:prstGeom prst="rect">
            <a:avLst/>
          </a:prstGeom>
          <a:noFill/>
        </p:spPr>
        <p:txBody>
          <a:bodyPr wrap="square" rtlCol="0">
            <a:spAutoFit/>
          </a:bodyPr>
          <a:lstStyle/>
          <a:p>
            <a:pPr algn="ctr"/>
            <a:r>
              <a:rPr lang="en-GB" b="1" dirty="0"/>
              <a:t>Dead zones</a:t>
            </a:r>
          </a:p>
        </p:txBody>
      </p:sp>
      <p:sp>
        <p:nvSpPr>
          <p:cNvPr id="13" name="Arrow: Left-Right 12">
            <a:extLst>
              <a:ext uri="{FF2B5EF4-FFF2-40B4-BE49-F238E27FC236}">
                <a16:creationId xmlns:a16="http://schemas.microsoft.com/office/drawing/2014/main" id="{DBBD9066-6259-4A80-964A-E4733F3327BD}"/>
              </a:ext>
            </a:extLst>
          </p:cNvPr>
          <p:cNvSpPr/>
          <p:nvPr/>
        </p:nvSpPr>
        <p:spPr>
          <a:xfrm>
            <a:off x="2771800" y="2564903"/>
            <a:ext cx="576064" cy="2911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p-Down 13">
            <a:extLst>
              <a:ext uri="{FF2B5EF4-FFF2-40B4-BE49-F238E27FC236}">
                <a16:creationId xmlns:a16="http://schemas.microsoft.com/office/drawing/2014/main" id="{5989C3F1-3AFD-4D46-B910-D7779DBB7DE6}"/>
              </a:ext>
            </a:extLst>
          </p:cNvPr>
          <p:cNvSpPr/>
          <p:nvPr/>
        </p:nvSpPr>
        <p:spPr>
          <a:xfrm>
            <a:off x="4424382" y="3645024"/>
            <a:ext cx="363642" cy="8270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Left-Right 14">
            <a:extLst>
              <a:ext uri="{FF2B5EF4-FFF2-40B4-BE49-F238E27FC236}">
                <a16:creationId xmlns:a16="http://schemas.microsoft.com/office/drawing/2014/main" id="{99137617-E587-48B2-878B-00B75C01D576}"/>
              </a:ext>
            </a:extLst>
          </p:cNvPr>
          <p:cNvSpPr/>
          <p:nvPr/>
        </p:nvSpPr>
        <p:spPr>
          <a:xfrm>
            <a:off x="5868144" y="2614334"/>
            <a:ext cx="576064" cy="2911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2A9668A6-86C4-45C0-992A-F70C54602E65}"/>
              </a:ext>
            </a:extLst>
          </p:cNvPr>
          <p:cNvSpPr/>
          <p:nvPr/>
        </p:nvSpPr>
        <p:spPr>
          <a:xfrm>
            <a:off x="4424382" y="819130"/>
            <a:ext cx="363642" cy="66565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76EF9D83-1464-4489-80A7-F2E934CF07DC}"/>
              </a:ext>
            </a:extLst>
          </p:cNvPr>
          <p:cNvSpPr/>
          <p:nvPr/>
        </p:nvSpPr>
        <p:spPr>
          <a:xfrm>
            <a:off x="5080763" y="204204"/>
            <a:ext cx="2439963" cy="891309"/>
          </a:xfrm>
          <a:prstGeom prst="cloudCallout">
            <a:avLst>
              <a:gd name="adj1" fmla="val -62936"/>
              <a:gd name="adj2" fmla="val 54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SPACE</a:t>
            </a:r>
          </a:p>
        </p:txBody>
      </p:sp>
      <p:sp>
        <p:nvSpPr>
          <p:cNvPr id="21" name="Flowchart: Punched Tape 20">
            <a:extLst>
              <a:ext uri="{FF2B5EF4-FFF2-40B4-BE49-F238E27FC236}">
                <a16:creationId xmlns:a16="http://schemas.microsoft.com/office/drawing/2014/main" id="{8DB2FC6C-7FF3-45BD-92EC-B925E15ED3EA}"/>
              </a:ext>
            </a:extLst>
          </p:cNvPr>
          <p:cNvSpPr/>
          <p:nvPr/>
        </p:nvSpPr>
        <p:spPr>
          <a:xfrm>
            <a:off x="611560" y="4551081"/>
            <a:ext cx="1944216" cy="107078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Geological </a:t>
            </a:r>
          </a:p>
          <a:p>
            <a:pPr algn="ctr"/>
            <a:r>
              <a:rPr lang="en-GB" dirty="0"/>
              <a:t>Sink &amp; Source</a:t>
            </a:r>
          </a:p>
        </p:txBody>
      </p:sp>
      <p:sp>
        <p:nvSpPr>
          <p:cNvPr id="22" name="Flowchart: Punched Tape 21">
            <a:extLst>
              <a:ext uri="{FF2B5EF4-FFF2-40B4-BE49-F238E27FC236}">
                <a16:creationId xmlns:a16="http://schemas.microsoft.com/office/drawing/2014/main" id="{E8459741-F392-43F4-9283-9DB38B0834E9}"/>
              </a:ext>
            </a:extLst>
          </p:cNvPr>
          <p:cNvSpPr/>
          <p:nvPr/>
        </p:nvSpPr>
        <p:spPr>
          <a:xfrm>
            <a:off x="6732240" y="4581128"/>
            <a:ext cx="1944216" cy="107078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Biological </a:t>
            </a:r>
          </a:p>
          <a:p>
            <a:pPr algn="ctr"/>
            <a:r>
              <a:rPr lang="en-GB" dirty="0"/>
              <a:t>Sink &amp; Source</a:t>
            </a:r>
          </a:p>
        </p:txBody>
      </p:sp>
      <p:sp>
        <p:nvSpPr>
          <p:cNvPr id="23" name="Arrow: Up-Down 22">
            <a:extLst>
              <a:ext uri="{FF2B5EF4-FFF2-40B4-BE49-F238E27FC236}">
                <a16:creationId xmlns:a16="http://schemas.microsoft.com/office/drawing/2014/main" id="{7852DC2D-EB11-43F0-AB49-8EB5CF462611}"/>
              </a:ext>
            </a:extLst>
          </p:cNvPr>
          <p:cNvSpPr/>
          <p:nvPr/>
        </p:nvSpPr>
        <p:spPr>
          <a:xfrm>
            <a:off x="7448718" y="3645024"/>
            <a:ext cx="363642" cy="827074"/>
          </a:xfrm>
          <a:prstGeom prst="up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Up-Down 23">
            <a:extLst>
              <a:ext uri="{FF2B5EF4-FFF2-40B4-BE49-F238E27FC236}">
                <a16:creationId xmlns:a16="http://schemas.microsoft.com/office/drawing/2014/main" id="{3A66E28A-F5F7-412B-9DA3-5092FB3306AB}"/>
              </a:ext>
            </a:extLst>
          </p:cNvPr>
          <p:cNvSpPr/>
          <p:nvPr/>
        </p:nvSpPr>
        <p:spPr>
          <a:xfrm>
            <a:off x="1403648" y="3701469"/>
            <a:ext cx="363642" cy="827074"/>
          </a:xfrm>
          <a:prstGeom prst="up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1">
            <a:extLst>
              <a:ext uri="{FF2B5EF4-FFF2-40B4-BE49-F238E27FC236}">
                <a16:creationId xmlns:a16="http://schemas.microsoft.com/office/drawing/2014/main" id="{DB518739-19E3-4CBD-AEC4-0837F38F209B}"/>
              </a:ext>
            </a:extLst>
          </p:cNvPr>
          <p:cNvSpPr txBox="1">
            <a:spLocks/>
          </p:cNvSpPr>
          <p:nvPr/>
        </p:nvSpPr>
        <p:spPr>
          <a:xfrm>
            <a:off x="395536" y="304800"/>
            <a:ext cx="2885020" cy="931333"/>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600" b="1" dirty="0">
                <a:solidFill>
                  <a:schemeClr val="tx2"/>
                </a:solidFill>
              </a:rPr>
              <a:t>More</a:t>
            </a:r>
          </a:p>
          <a:p>
            <a:r>
              <a:rPr lang="fr-BE" sz="3600" b="1" dirty="0" err="1">
                <a:solidFill>
                  <a:schemeClr val="tx2"/>
                </a:solidFill>
              </a:rPr>
              <a:t>Sophisitcation</a:t>
            </a:r>
            <a:r>
              <a:rPr lang="fr-BE" sz="3600" b="1" dirty="0">
                <a:solidFill>
                  <a:schemeClr val="tx2"/>
                </a:solidFill>
              </a:rPr>
              <a:t>…</a:t>
            </a:r>
          </a:p>
        </p:txBody>
      </p:sp>
    </p:spTree>
    <p:extLst>
      <p:ext uri="{BB962C8B-B14F-4D97-AF65-F5344CB8AC3E}">
        <p14:creationId xmlns:p14="http://schemas.microsoft.com/office/powerpoint/2010/main" val="3852243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15B8-AC92-46B9-8805-4FA68CC510C2}"/>
              </a:ext>
            </a:extLst>
          </p:cNvPr>
          <p:cNvSpPr>
            <a:spLocks noGrp="1"/>
          </p:cNvSpPr>
          <p:nvPr>
            <p:ph type="title"/>
          </p:nvPr>
        </p:nvSpPr>
        <p:spPr/>
        <p:txBody>
          <a:bodyPr>
            <a:normAutofit/>
          </a:bodyPr>
          <a:lstStyle/>
          <a:p>
            <a:r>
              <a:rPr lang="fr-BE" sz="3600" b="1" dirty="0" err="1">
                <a:solidFill>
                  <a:schemeClr val="tx2"/>
                </a:solidFill>
              </a:rPr>
              <a:t>Computing</a:t>
            </a:r>
            <a:r>
              <a:rPr lang="fr-BE" sz="3600" b="1" dirty="0">
                <a:solidFill>
                  <a:schemeClr val="tx2"/>
                </a:solidFill>
              </a:rPr>
              <a:t> Details…</a:t>
            </a:r>
          </a:p>
        </p:txBody>
      </p:sp>
      <p:sp>
        <p:nvSpPr>
          <p:cNvPr id="3" name="Rectangle 2">
            <a:extLst>
              <a:ext uri="{FF2B5EF4-FFF2-40B4-BE49-F238E27FC236}">
                <a16:creationId xmlns:a16="http://schemas.microsoft.com/office/drawing/2014/main" id="{90CA6E3F-2BC6-448B-84F6-138173BCF934}"/>
              </a:ext>
            </a:extLst>
          </p:cNvPr>
          <p:cNvSpPr/>
          <p:nvPr/>
        </p:nvSpPr>
        <p:spPr>
          <a:xfrm>
            <a:off x="1691680" y="1556792"/>
            <a:ext cx="57606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FC33AFB-2D25-4AE6-8A25-0040072CB8AA}"/>
              </a:ext>
            </a:extLst>
          </p:cNvPr>
          <p:cNvSpPr/>
          <p:nvPr/>
        </p:nvSpPr>
        <p:spPr>
          <a:xfrm>
            <a:off x="3124200" y="1561852"/>
            <a:ext cx="2887960" cy="28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TRANSITION </a:t>
            </a:r>
          </a:p>
          <a:p>
            <a:pPr algn="ctr"/>
            <a:r>
              <a:rPr lang="en-GB" sz="2400" b="1" dirty="0"/>
              <a:t>MATRIX</a:t>
            </a:r>
          </a:p>
        </p:txBody>
      </p:sp>
      <p:sp>
        <p:nvSpPr>
          <p:cNvPr id="5" name="Rectangle 4">
            <a:extLst>
              <a:ext uri="{FF2B5EF4-FFF2-40B4-BE49-F238E27FC236}">
                <a16:creationId xmlns:a16="http://schemas.microsoft.com/office/drawing/2014/main" id="{C9F540CD-E286-4F03-87CB-FE52FE5AF381}"/>
              </a:ext>
            </a:extLst>
          </p:cNvPr>
          <p:cNvSpPr/>
          <p:nvPr/>
        </p:nvSpPr>
        <p:spPr>
          <a:xfrm>
            <a:off x="6876256" y="1556792"/>
            <a:ext cx="57606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C1E73F9-55FF-4D04-B2F6-44688549F893}"/>
              </a:ext>
            </a:extLst>
          </p:cNvPr>
          <p:cNvSpPr txBox="1"/>
          <p:nvPr/>
        </p:nvSpPr>
        <p:spPr>
          <a:xfrm>
            <a:off x="2555776" y="2761764"/>
            <a:ext cx="339824" cy="523220"/>
          </a:xfrm>
          <a:prstGeom prst="rect">
            <a:avLst/>
          </a:prstGeom>
          <a:noFill/>
        </p:spPr>
        <p:txBody>
          <a:bodyPr wrap="square" rtlCol="0">
            <a:spAutoFit/>
          </a:bodyPr>
          <a:lstStyle/>
          <a:p>
            <a:r>
              <a:rPr lang="en-GB" sz="2800" b="1" dirty="0"/>
              <a:t>X</a:t>
            </a:r>
          </a:p>
        </p:txBody>
      </p:sp>
      <p:sp>
        <p:nvSpPr>
          <p:cNvPr id="7" name="TextBox 6">
            <a:extLst>
              <a:ext uri="{FF2B5EF4-FFF2-40B4-BE49-F238E27FC236}">
                <a16:creationId xmlns:a16="http://schemas.microsoft.com/office/drawing/2014/main" id="{515E7F50-777A-4BDA-9245-2876BD8113E4}"/>
              </a:ext>
            </a:extLst>
          </p:cNvPr>
          <p:cNvSpPr txBox="1"/>
          <p:nvPr/>
        </p:nvSpPr>
        <p:spPr>
          <a:xfrm>
            <a:off x="6253584" y="2710964"/>
            <a:ext cx="360040" cy="523220"/>
          </a:xfrm>
          <a:prstGeom prst="rect">
            <a:avLst/>
          </a:prstGeom>
          <a:noFill/>
        </p:spPr>
        <p:txBody>
          <a:bodyPr wrap="square" rtlCol="0">
            <a:spAutoFit/>
          </a:bodyPr>
          <a:lstStyle/>
          <a:p>
            <a:r>
              <a:rPr lang="en-GB" sz="2800" b="1" dirty="0"/>
              <a:t>=</a:t>
            </a:r>
          </a:p>
        </p:txBody>
      </p:sp>
      <p:sp>
        <p:nvSpPr>
          <p:cNvPr id="8" name="TextBox 7">
            <a:extLst>
              <a:ext uri="{FF2B5EF4-FFF2-40B4-BE49-F238E27FC236}">
                <a16:creationId xmlns:a16="http://schemas.microsoft.com/office/drawing/2014/main" id="{09E2C9C9-DD7C-4352-B096-1B62E7DE333E}"/>
              </a:ext>
            </a:extLst>
          </p:cNvPr>
          <p:cNvSpPr txBox="1"/>
          <p:nvPr/>
        </p:nvSpPr>
        <p:spPr>
          <a:xfrm>
            <a:off x="1006624" y="4581128"/>
            <a:ext cx="1965176" cy="841524"/>
          </a:xfrm>
          <a:prstGeom prst="rect">
            <a:avLst/>
          </a:prstGeom>
          <a:noFill/>
        </p:spPr>
        <p:txBody>
          <a:bodyPr wrap="square" rtlCol="0">
            <a:spAutoFit/>
          </a:bodyPr>
          <a:lstStyle/>
          <a:p>
            <a:pPr algn="ctr"/>
            <a:r>
              <a:rPr lang="en-GB" sz="2400" b="1" dirty="0"/>
              <a:t>Initial </a:t>
            </a:r>
          </a:p>
          <a:p>
            <a:pPr algn="ctr"/>
            <a:r>
              <a:rPr lang="en-GB" sz="2400" b="1" dirty="0"/>
              <a:t>State Vector</a:t>
            </a:r>
          </a:p>
        </p:txBody>
      </p:sp>
      <p:sp>
        <p:nvSpPr>
          <p:cNvPr id="9" name="TextBox 8">
            <a:extLst>
              <a:ext uri="{FF2B5EF4-FFF2-40B4-BE49-F238E27FC236}">
                <a16:creationId xmlns:a16="http://schemas.microsoft.com/office/drawing/2014/main" id="{C714C687-78E9-46AC-8388-BE49C13BD3CD}"/>
              </a:ext>
            </a:extLst>
          </p:cNvPr>
          <p:cNvSpPr txBox="1"/>
          <p:nvPr/>
        </p:nvSpPr>
        <p:spPr>
          <a:xfrm>
            <a:off x="6207224" y="4581128"/>
            <a:ext cx="1965176" cy="841524"/>
          </a:xfrm>
          <a:prstGeom prst="rect">
            <a:avLst/>
          </a:prstGeom>
          <a:noFill/>
        </p:spPr>
        <p:txBody>
          <a:bodyPr wrap="square" rtlCol="0">
            <a:spAutoFit/>
          </a:bodyPr>
          <a:lstStyle/>
          <a:p>
            <a:pPr algn="ctr"/>
            <a:r>
              <a:rPr lang="en-GB" sz="2400" b="1" dirty="0"/>
              <a:t>Final </a:t>
            </a:r>
          </a:p>
          <a:p>
            <a:pPr algn="ctr"/>
            <a:r>
              <a:rPr lang="en-GB" sz="2400" b="1" dirty="0"/>
              <a:t>State Vector</a:t>
            </a:r>
          </a:p>
        </p:txBody>
      </p:sp>
      <p:sp>
        <p:nvSpPr>
          <p:cNvPr id="10" name="TextBox 9">
            <a:extLst>
              <a:ext uri="{FF2B5EF4-FFF2-40B4-BE49-F238E27FC236}">
                <a16:creationId xmlns:a16="http://schemas.microsoft.com/office/drawing/2014/main" id="{932ED867-9222-4928-B4CA-4FA4DDBD3C9E}"/>
              </a:ext>
            </a:extLst>
          </p:cNvPr>
          <p:cNvSpPr txBox="1"/>
          <p:nvPr/>
        </p:nvSpPr>
        <p:spPr>
          <a:xfrm>
            <a:off x="395536" y="5589240"/>
            <a:ext cx="8291264" cy="923330"/>
          </a:xfrm>
          <a:prstGeom prst="rect">
            <a:avLst/>
          </a:prstGeom>
          <a:noFill/>
        </p:spPr>
        <p:txBody>
          <a:bodyPr wrap="square" rtlCol="0">
            <a:spAutoFit/>
          </a:bodyPr>
          <a:lstStyle/>
          <a:p>
            <a:r>
              <a:rPr lang="en-GB" i="1" u="sng" dirty="0"/>
              <a:t>State vector</a:t>
            </a:r>
            <a:r>
              <a:rPr lang="en-GB" dirty="0"/>
              <a:t>: concentrations, temperature, pressure (pH), etc. in all the vessels</a:t>
            </a:r>
          </a:p>
          <a:p>
            <a:r>
              <a:rPr lang="en-GB" i="1" u="sng" dirty="0"/>
              <a:t>Transition matrix</a:t>
            </a:r>
            <a:r>
              <a:rPr lang="en-GB" dirty="0"/>
              <a:t>: changes happening during </a:t>
            </a:r>
            <a:r>
              <a:rPr lang="en-GB" dirty="0">
                <a:latin typeface="Symbol" panose="05050102010706020507" pitchFamily="18" charset="2"/>
              </a:rPr>
              <a:t>D</a:t>
            </a:r>
            <a:r>
              <a:rPr lang="en-GB" dirty="0"/>
              <a:t>t</a:t>
            </a:r>
          </a:p>
          <a:p>
            <a:r>
              <a:rPr lang="en-GB" i="1" dirty="0">
                <a:solidFill>
                  <a:srgbClr val="FF0000"/>
                </a:solidFill>
              </a:rPr>
              <a:t>Plug flow reactors induce time delayed equations (use previous initial state vectors)</a:t>
            </a:r>
          </a:p>
        </p:txBody>
      </p:sp>
    </p:spTree>
    <p:extLst>
      <p:ext uri="{BB962C8B-B14F-4D97-AF65-F5344CB8AC3E}">
        <p14:creationId xmlns:p14="http://schemas.microsoft.com/office/powerpoint/2010/main" val="3966392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9733" y="4809926"/>
            <a:ext cx="32245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598537"/>
            <a:ext cx="384810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202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2495-5C82-41C9-83F7-CAD3389DDBD7}"/>
              </a:ext>
            </a:extLst>
          </p:cNvPr>
          <p:cNvSpPr>
            <a:spLocks noGrp="1"/>
          </p:cNvSpPr>
          <p:nvPr>
            <p:ph type="title"/>
          </p:nvPr>
        </p:nvSpPr>
        <p:spPr>
          <a:xfrm>
            <a:off x="457200" y="274638"/>
            <a:ext cx="8229600" cy="1143000"/>
          </a:xfrm>
        </p:spPr>
        <p:txBody>
          <a:bodyPr>
            <a:noAutofit/>
          </a:bodyPr>
          <a:lstStyle/>
          <a:p>
            <a:r>
              <a:rPr lang="fr-BE" sz="3600" dirty="0" err="1"/>
              <a:t>Some</a:t>
            </a:r>
            <a:r>
              <a:rPr lang="fr-BE" sz="3600" dirty="0"/>
              <a:t> </a:t>
            </a:r>
            <a:r>
              <a:rPr lang="fr-BE" sz="3600" dirty="0" err="1"/>
              <a:t>Useful</a:t>
            </a:r>
            <a:r>
              <a:rPr lang="fr-BE" sz="3600" dirty="0"/>
              <a:t> Books to enter </a:t>
            </a:r>
            <a:r>
              <a:rPr lang="fr-BE" sz="3600" dirty="0" err="1"/>
              <a:t>my</a:t>
            </a:r>
            <a:r>
              <a:rPr lang="fr-BE" sz="3600" dirty="0"/>
              <a:t> WORLD</a:t>
            </a:r>
          </a:p>
        </p:txBody>
      </p:sp>
      <p:sp>
        <p:nvSpPr>
          <p:cNvPr id="3" name="Content Placeholder 2">
            <a:extLst>
              <a:ext uri="{FF2B5EF4-FFF2-40B4-BE49-F238E27FC236}">
                <a16:creationId xmlns:a16="http://schemas.microsoft.com/office/drawing/2014/main" id="{50C4C83B-244A-418C-BA8D-6702B780C47D}"/>
              </a:ext>
            </a:extLst>
          </p:cNvPr>
          <p:cNvSpPr>
            <a:spLocks noGrp="1"/>
          </p:cNvSpPr>
          <p:nvPr>
            <p:ph idx="1"/>
          </p:nvPr>
        </p:nvSpPr>
        <p:spPr/>
        <p:txBody>
          <a:bodyPr>
            <a:normAutofit fontScale="62500" lnSpcReduction="20000"/>
          </a:bodyPr>
          <a:lstStyle/>
          <a:p>
            <a:r>
              <a:rPr lang="fr-BE" b="1" dirty="0"/>
              <a:t>Non </a:t>
            </a:r>
            <a:r>
              <a:rPr lang="fr-BE" b="1" dirty="0" err="1"/>
              <a:t>linear</a:t>
            </a:r>
            <a:r>
              <a:rPr lang="fr-BE" b="1" dirty="0"/>
              <a:t> Time </a:t>
            </a:r>
            <a:r>
              <a:rPr lang="fr-BE" b="1" dirty="0" err="1"/>
              <a:t>series</a:t>
            </a:r>
            <a:r>
              <a:rPr lang="fr-BE" b="1" dirty="0"/>
              <a:t> </a:t>
            </a:r>
            <a:r>
              <a:rPr lang="fr-BE" b="1" dirty="0" err="1"/>
              <a:t>analysis</a:t>
            </a:r>
            <a:endParaRPr lang="fr-BE" b="1" dirty="0"/>
          </a:p>
          <a:p>
            <a:pPr lvl="1"/>
            <a:r>
              <a:rPr lang="fr-BE" dirty="0"/>
              <a:t>Chaos and time </a:t>
            </a:r>
            <a:r>
              <a:rPr lang="fr-BE" dirty="0" err="1"/>
              <a:t>series</a:t>
            </a:r>
            <a:r>
              <a:rPr lang="fr-BE" dirty="0"/>
              <a:t> </a:t>
            </a:r>
            <a:r>
              <a:rPr lang="fr-BE" dirty="0" err="1"/>
              <a:t>analysis</a:t>
            </a:r>
            <a:r>
              <a:rPr lang="fr-BE" dirty="0"/>
              <a:t>, </a:t>
            </a:r>
            <a:r>
              <a:rPr lang="fr-BE" dirty="0" err="1"/>
              <a:t>Sprotz</a:t>
            </a:r>
            <a:endParaRPr lang="fr-BE" dirty="0"/>
          </a:p>
          <a:p>
            <a:pPr lvl="1"/>
            <a:r>
              <a:rPr lang="fr-BE" dirty="0"/>
              <a:t>Non </a:t>
            </a:r>
            <a:r>
              <a:rPr lang="fr-BE" dirty="0" err="1"/>
              <a:t>linear</a:t>
            </a:r>
            <a:r>
              <a:rPr lang="fr-BE" dirty="0"/>
              <a:t> time </a:t>
            </a:r>
            <a:r>
              <a:rPr lang="fr-BE" dirty="0" err="1"/>
              <a:t>series</a:t>
            </a:r>
            <a:r>
              <a:rPr lang="fr-BE" dirty="0"/>
              <a:t> </a:t>
            </a:r>
            <a:r>
              <a:rPr lang="fr-BE" dirty="0" err="1"/>
              <a:t>analysis</a:t>
            </a:r>
            <a:r>
              <a:rPr lang="fr-BE" dirty="0"/>
              <a:t>, </a:t>
            </a:r>
            <a:r>
              <a:rPr lang="fr-BE" dirty="0" err="1"/>
              <a:t>Kantz</a:t>
            </a:r>
            <a:r>
              <a:rPr lang="fr-BE" dirty="0"/>
              <a:t> &amp; </a:t>
            </a:r>
            <a:r>
              <a:rPr lang="fr-BE" dirty="0" err="1"/>
              <a:t>Shreiber</a:t>
            </a:r>
            <a:endParaRPr lang="fr-BE" dirty="0"/>
          </a:p>
          <a:p>
            <a:pPr lvl="1"/>
            <a:r>
              <a:rPr lang="fr-BE" dirty="0"/>
              <a:t>Chaos in real data, Joe N Perry &amp; all.</a:t>
            </a:r>
          </a:p>
          <a:p>
            <a:pPr lvl="1"/>
            <a:r>
              <a:rPr lang="fr-BE" dirty="0"/>
              <a:t>Chaos </a:t>
            </a:r>
            <a:r>
              <a:rPr lang="fr-BE" dirty="0" err="1"/>
              <a:t>detection</a:t>
            </a:r>
            <a:r>
              <a:rPr lang="fr-BE" dirty="0"/>
              <a:t> and </a:t>
            </a:r>
            <a:r>
              <a:rPr lang="fr-BE" dirty="0" err="1"/>
              <a:t>predictability</a:t>
            </a:r>
            <a:r>
              <a:rPr lang="fr-BE" dirty="0"/>
              <a:t>, </a:t>
            </a:r>
            <a:r>
              <a:rPr lang="fr-BE" dirty="0" err="1"/>
              <a:t>Charalampos</a:t>
            </a:r>
            <a:r>
              <a:rPr lang="fr-BE" dirty="0"/>
              <a:t> &amp; all</a:t>
            </a:r>
          </a:p>
          <a:p>
            <a:r>
              <a:rPr lang="fr-BE" b="1" dirty="0" err="1"/>
              <a:t>Complex</a:t>
            </a:r>
            <a:r>
              <a:rPr lang="fr-BE" b="1" dirty="0"/>
              <a:t> system </a:t>
            </a:r>
            <a:r>
              <a:rPr lang="fr-BE" b="1" dirty="0" err="1"/>
              <a:t>analysis</a:t>
            </a:r>
            <a:endParaRPr lang="fr-BE" b="1" dirty="0"/>
          </a:p>
          <a:p>
            <a:pPr lvl="1"/>
            <a:r>
              <a:rPr lang="fr-BE" dirty="0"/>
              <a:t>Seeing the </a:t>
            </a:r>
            <a:r>
              <a:rPr lang="fr-BE" dirty="0" err="1"/>
              <a:t>forest</a:t>
            </a:r>
            <a:r>
              <a:rPr lang="fr-BE" dirty="0"/>
              <a:t> for the </a:t>
            </a:r>
            <a:r>
              <a:rPr lang="fr-BE" dirty="0" err="1"/>
              <a:t>trees</a:t>
            </a:r>
            <a:r>
              <a:rPr lang="fr-BE" dirty="0"/>
              <a:t>, Denis Sherwood</a:t>
            </a:r>
          </a:p>
          <a:p>
            <a:pPr lvl="1"/>
            <a:r>
              <a:rPr lang="fr-BE" dirty="0"/>
              <a:t>Networks, J Newman</a:t>
            </a:r>
          </a:p>
          <a:p>
            <a:pPr lvl="1"/>
            <a:r>
              <a:rPr lang="fr-BE" dirty="0"/>
              <a:t>Social network </a:t>
            </a:r>
            <a:r>
              <a:rPr lang="fr-BE" dirty="0" err="1"/>
              <a:t>analysis</a:t>
            </a:r>
            <a:r>
              <a:rPr lang="fr-BE" dirty="0"/>
              <a:t>, S </a:t>
            </a:r>
            <a:r>
              <a:rPr lang="fr-BE" dirty="0" err="1"/>
              <a:t>Wasserman</a:t>
            </a:r>
            <a:r>
              <a:rPr lang="fr-BE" dirty="0"/>
              <a:t> &amp; K. Faust</a:t>
            </a:r>
          </a:p>
          <a:p>
            <a:pPr lvl="1"/>
            <a:r>
              <a:rPr lang="fr-BE" dirty="0"/>
              <a:t>Strategic </a:t>
            </a:r>
            <a:r>
              <a:rPr lang="fr-BE" dirty="0" err="1"/>
              <a:t>modelling</a:t>
            </a:r>
            <a:r>
              <a:rPr lang="fr-BE" dirty="0"/>
              <a:t> &amp; business </a:t>
            </a:r>
            <a:r>
              <a:rPr lang="fr-BE" dirty="0" err="1"/>
              <a:t>dynamics</a:t>
            </a:r>
            <a:r>
              <a:rPr lang="fr-BE" dirty="0"/>
              <a:t>, John D </a:t>
            </a:r>
            <a:r>
              <a:rPr lang="fr-BE" dirty="0" err="1"/>
              <a:t>Morecroft</a:t>
            </a:r>
            <a:endParaRPr lang="fr-BE" dirty="0"/>
          </a:p>
          <a:p>
            <a:pPr lvl="1"/>
            <a:r>
              <a:rPr lang="fr-BE" dirty="0"/>
              <a:t>Business </a:t>
            </a:r>
            <a:r>
              <a:rPr lang="fr-BE" dirty="0" err="1"/>
              <a:t>dynamics</a:t>
            </a:r>
            <a:r>
              <a:rPr lang="fr-BE" dirty="0"/>
              <a:t>, John D </a:t>
            </a:r>
            <a:r>
              <a:rPr lang="fr-BE" dirty="0" err="1"/>
              <a:t>Sterman</a:t>
            </a:r>
            <a:endParaRPr lang="fr-BE" dirty="0"/>
          </a:p>
          <a:p>
            <a:r>
              <a:rPr lang="fr-BE" b="1" dirty="0" err="1"/>
              <a:t>Causality</a:t>
            </a:r>
            <a:endParaRPr lang="fr-BE" b="1" dirty="0"/>
          </a:p>
          <a:p>
            <a:pPr lvl="1"/>
            <a:r>
              <a:rPr lang="fr-BE" dirty="0" err="1"/>
              <a:t>Causality</a:t>
            </a:r>
            <a:r>
              <a:rPr lang="fr-BE" dirty="0"/>
              <a:t>, </a:t>
            </a:r>
            <a:r>
              <a:rPr lang="fr-BE" dirty="0" err="1"/>
              <a:t>Josuah</a:t>
            </a:r>
            <a:r>
              <a:rPr lang="fr-BE" dirty="0"/>
              <a:t> Pearl</a:t>
            </a:r>
          </a:p>
          <a:p>
            <a:r>
              <a:rPr lang="fr-BE" b="1" dirty="0"/>
              <a:t>RTD</a:t>
            </a:r>
          </a:p>
          <a:p>
            <a:pPr lvl="1"/>
            <a:r>
              <a:rPr lang="fr-BE" dirty="0"/>
              <a:t>Tracer </a:t>
            </a:r>
            <a:r>
              <a:rPr lang="fr-BE" dirty="0" err="1"/>
              <a:t>technology</a:t>
            </a:r>
            <a:r>
              <a:rPr lang="fr-BE" dirty="0"/>
              <a:t>, </a:t>
            </a:r>
            <a:r>
              <a:rPr lang="fr-BE" dirty="0" err="1"/>
              <a:t>Levenspiel</a:t>
            </a:r>
            <a:endParaRPr lang="fr-BE" dirty="0"/>
          </a:p>
        </p:txBody>
      </p:sp>
    </p:spTree>
    <p:extLst>
      <p:ext uri="{BB962C8B-B14F-4D97-AF65-F5344CB8AC3E}">
        <p14:creationId xmlns:p14="http://schemas.microsoft.com/office/powerpoint/2010/main" val="780965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7751-2240-4CB0-8B8D-B9B1B0A91C97}"/>
              </a:ext>
            </a:extLst>
          </p:cNvPr>
          <p:cNvSpPr>
            <a:spLocks noGrp="1"/>
          </p:cNvSpPr>
          <p:nvPr>
            <p:ph type="ctrTitle"/>
          </p:nvPr>
        </p:nvSpPr>
        <p:spPr>
          <a:xfrm>
            <a:off x="711200" y="2130425"/>
            <a:ext cx="7747000" cy="1448153"/>
          </a:xfrm>
        </p:spPr>
        <p:txBody>
          <a:bodyPr/>
          <a:lstStyle/>
          <a:p>
            <a:r>
              <a:rPr lang="en-GB" b="1" dirty="0"/>
              <a:t>APPENDIXES</a:t>
            </a:r>
          </a:p>
        </p:txBody>
      </p:sp>
      <p:sp>
        <p:nvSpPr>
          <p:cNvPr id="3" name="Subtitle 2">
            <a:extLst>
              <a:ext uri="{FF2B5EF4-FFF2-40B4-BE49-F238E27FC236}">
                <a16:creationId xmlns:a16="http://schemas.microsoft.com/office/drawing/2014/main" id="{B38EEEDE-66E2-4B56-966B-DF263816D3C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34859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C3D2-8B73-44D2-A4A6-807F2AA2BA3E}"/>
              </a:ext>
            </a:extLst>
          </p:cNvPr>
          <p:cNvSpPr>
            <a:spLocks noGrp="1"/>
          </p:cNvSpPr>
          <p:nvPr>
            <p:ph type="title"/>
          </p:nvPr>
        </p:nvSpPr>
        <p:spPr/>
        <p:txBody>
          <a:bodyPr/>
          <a:lstStyle/>
          <a:p>
            <a:r>
              <a:rPr lang="en-GB" dirty="0"/>
              <a:t>Matrix multiplication</a:t>
            </a:r>
          </a:p>
        </p:txBody>
      </p:sp>
      <p:sp>
        <p:nvSpPr>
          <p:cNvPr id="3" name="Text Placeholder 2">
            <a:extLst>
              <a:ext uri="{FF2B5EF4-FFF2-40B4-BE49-F238E27FC236}">
                <a16:creationId xmlns:a16="http://schemas.microsoft.com/office/drawing/2014/main" id="{C78A88B1-497D-4729-9ABE-DB6437C9461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92428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masson\Desktop\Add to academie lesson 4-erro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838" y="1576129"/>
            <a:ext cx="5544324" cy="3705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br>
              <a:rPr lang="fr-FR" sz="2800" b="1" dirty="0">
                <a:solidFill>
                  <a:schemeClr val="tx2"/>
                </a:solidFill>
              </a:rPr>
            </a:br>
            <a:r>
              <a:rPr lang="fr-FR" sz="2800" b="1" dirty="0">
                <a:solidFill>
                  <a:schemeClr val="tx2"/>
                </a:solidFill>
              </a:rPr>
              <a:t>The Dispersion of IPCC </a:t>
            </a:r>
            <a:r>
              <a:rPr lang="fr-FR" sz="2800" b="1" dirty="0" err="1">
                <a:solidFill>
                  <a:schemeClr val="tx2"/>
                </a:solidFill>
              </a:rPr>
              <a:t>Models</a:t>
            </a:r>
            <a:r>
              <a:rPr lang="fr-FR" sz="2800" b="1" dirty="0">
                <a:solidFill>
                  <a:schemeClr val="tx2"/>
                </a:solidFill>
              </a:rPr>
              <a:t> versus Time</a:t>
            </a:r>
          </a:p>
        </p:txBody>
      </p:sp>
      <p:sp>
        <p:nvSpPr>
          <p:cNvPr id="3" name="TextBox 2"/>
          <p:cNvSpPr txBox="1"/>
          <p:nvPr/>
        </p:nvSpPr>
        <p:spPr>
          <a:xfrm>
            <a:off x="918344" y="5499426"/>
            <a:ext cx="7398072" cy="377846"/>
          </a:xfrm>
          <a:prstGeom prst="rect">
            <a:avLst/>
          </a:prstGeom>
          <a:noFill/>
        </p:spPr>
        <p:txBody>
          <a:bodyPr wrap="square" rtlCol="0">
            <a:spAutoFit/>
          </a:bodyPr>
          <a:lstStyle/>
          <a:p>
            <a:r>
              <a:rPr lang="fr-FR" b="1" i="1" dirty="0">
                <a:solidFill>
                  <a:srgbClr val="FF0000"/>
                </a:solidFill>
              </a:rPr>
              <a:t>No </a:t>
            </a:r>
            <a:r>
              <a:rPr lang="fr-FR" b="1" i="1" dirty="0" err="1">
                <a:solidFill>
                  <a:srgbClr val="FF0000"/>
                </a:solidFill>
              </a:rPr>
              <a:t>improvement</a:t>
            </a:r>
            <a:r>
              <a:rPr lang="fr-FR" b="1" i="1" dirty="0">
                <a:solidFill>
                  <a:srgbClr val="FF0000"/>
                </a:solidFill>
              </a:rPr>
              <a:t> </a:t>
            </a:r>
            <a:r>
              <a:rPr lang="fr-FR" b="1" i="1" dirty="0" err="1">
                <a:solidFill>
                  <a:srgbClr val="FF0000"/>
                </a:solidFill>
              </a:rPr>
              <a:t>after</a:t>
            </a:r>
            <a:r>
              <a:rPr lang="fr-FR" b="1" i="1" dirty="0">
                <a:solidFill>
                  <a:srgbClr val="FF0000"/>
                </a:solidFill>
              </a:rPr>
              <a:t> 30 </a:t>
            </a:r>
            <a:r>
              <a:rPr lang="fr-FR" b="1" i="1" dirty="0" err="1">
                <a:solidFill>
                  <a:srgbClr val="FF0000"/>
                </a:solidFill>
              </a:rPr>
              <a:t>years</a:t>
            </a:r>
            <a:r>
              <a:rPr lang="fr-FR" b="1" i="1" dirty="0">
                <a:solidFill>
                  <a:srgbClr val="FF0000"/>
                </a:solidFill>
              </a:rPr>
              <a:t> of intensive use of </a:t>
            </a:r>
            <a:r>
              <a:rPr lang="fr-FR" b="1" i="1" dirty="0" err="1">
                <a:solidFill>
                  <a:srgbClr val="FF0000"/>
                </a:solidFill>
              </a:rPr>
              <a:t>costly</a:t>
            </a:r>
            <a:r>
              <a:rPr lang="fr-FR" b="1" i="1" dirty="0">
                <a:solidFill>
                  <a:srgbClr val="FF0000"/>
                </a:solidFill>
              </a:rPr>
              <a:t> hyper-computers…</a:t>
            </a:r>
          </a:p>
        </p:txBody>
      </p:sp>
    </p:spTree>
    <p:extLst>
      <p:ext uri="{BB962C8B-B14F-4D97-AF65-F5344CB8AC3E}">
        <p14:creationId xmlns:p14="http://schemas.microsoft.com/office/powerpoint/2010/main" val="49488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a:xfrm>
            <a:off x="685800" y="188913"/>
            <a:ext cx="7772400" cy="719137"/>
          </a:xfrm>
        </p:spPr>
        <p:txBody>
          <a:bodyPr>
            <a:normAutofit/>
          </a:bodyPr>
          <a:lstStyle/>
          <a:p>
            <a:r>
              <a:rPr lang="en-US" sz="2800" b="1" dirty="0">
                <a:solidFill>
                  <a:schemeClr val="tx2"/>
                </a:solidFill>
              </a:rPr>
              <a:t>Matrix Multiplication (recall)</a:t>
            </a:r>
          </a:p>
        </p:txBody>
      </p:sp>
      <p:sp>
        <p:nvSpPr>
          <p:cNvPr id="82949" name="Rectangle 5"/>
          <p:cNvSpPr>
            <a:spLocks noChangeArrowheads="1"/>
          </p:cNvSpPr>
          <p:nvPr/>
        </p:nvSpPr>
        <p:spPr bwMode="auto">
          <a:xfrm>
            <a:off x="1619250" y="1916113"/>
            <a:ext cx="1296988" cy="1873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50" name="Rectangle 6"/>
          <p:cNvSpPr>
            <a:spLocks noChangeArrowheads="1"/>
          </p:cNvSpPr>
          <p:nvPr/>
        </p:nvSpPr>
        <p:spPr bwMode="auto">
          <a:xfrm>
            <a:off x="3924300" y="1916113"/>
            <a:ext cx="2160588" cy="1296987"/>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51" name="Text Box 7"/>
          <p:cNvSpPr txBox="1">
            <a:spLocks noChangeArrowheads="1"/>
          </p:cNvSpPr>
          <p:nvPr/>
        </p:nvSpPr>
        <p:spPr bwMode="auto">
          <a:xfrm>
            <a:off x="3255963" y="227012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x</a:t>
            </a:r>
          </a:p>
        </p:txBody>
      </p:sp>
      <p:sp>
        <p:nvSpPr>
          <p:cNvPr id="82952" name="Text Box 8"/>
          <p:cNvSpPr txBox="1">
            <a:spLocks noChangeArrowheads="1"/>
          </p:cNvSpPr>
          <p:nvPr/>
        </p:nvSpPr>
        <p:spPr bwMode="auto">
          <a:xfrm>
            <a:off x="6496050" y="2276475"/>
            <a:ext cx="415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a:t>
            </a:r>
          </a:p>
        </p:txBody>
      </p:sp>
      <p:sp>
        <p:nvSpPr>
          <p:cNvPr id="82953" name="Rectangle 9"/>
          <p:cNvSpPr>
            <a:spLocks noChangeArrowheads="1"/>
          </p:cNvSpPr>
          <p:nvPr/>
        </p:nvSpPr>
        <p:spPr bwMode="auto">
          <a:xfrm>
            <a:off x="2770188" y="4292600"/>
            <a:ext cx="1296987" cy="1873250"/>
          </a:xfrm>
          <a:prstGeom prst="rect">
            <a:avLst/>
          </a:prstGeom>
          <a:solidFill>
            <a:schemeClr val="accent1">
              <a:alpha val="48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54" name="Rectangle 10"/>
          <p:cNvSpPr>
            <a:spLocks noChangeArrowheads="1"/>
          </p:cNvSpPr>
          <p:nvPr/>
        </p:nvSpPr>
        <p:spPr bwMode="auto">
          <a:xfrm>
            <a:off x="2771775" y="4292600"/>
            <a:ext cx="2160588" cy="1296988"/>
          </a:xfrm>
          <a:prstGeom prst="rect">
            <a:avLst/>
          </a:prstGeom>
          <a:solidFill>
            <a:schemeClr val="hlink">
              <a:alpha val="49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56" name="Rectangle 12"/>
          <p:cNvSpPr>
            <a:spLocks noChangeArrowheads="1"/>
          </p:cNvSpPr>
          <p:nvPr/>
        </p:nvSpPr>
        <p:spPr bwMode="auto">
          <a:xfrm>
            <a:off x="2771775" y="4292600"/>
            <a:ext cx="2160588" cy="1873250"/>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57" name="Rectangle 13"/>
          <p:cNvSpPr>
            <a:spLocks noChangeArrowheads="1"/>
          </p:cNvSpPr>
          <p:nvPr/>
        </p:nvSpPr>
        <p:spPr bwMode="auto">
          <a:xfrm>
            <a:off x="5834063" y="4737100"/>
            <a:ext cx="1936750" cy="588963"/>
          </a:xfrm>
          <a:prstGeom prst="rect">
            <a:avLst/>
          </a:prstGeom>
          <a:solidFill>
            <a:srgbClr val="FF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ij</a:t>
            </a:r>
            <a:r>
              <a:rPr lang="en-US"/>
              <a:t> = </a:t>
            </a:r>
            <a:r>
              <a:rPr lang="en-US" sz="3200" b="1">
                <a:latin typeface="Symbol" pitchFamily="18" charset="2"/>
              </a:rPr>
              <a:t>S</a:t>
            </a:r>
            <a:r>
              <a:rPr lang="en-US" b="1" baseline="-25000"/>
              <a:t>k</a:t>
            </a:r>
            <a:r>
              <a:rPr lang="en-US"/>
              <a:t> a</a:t>
            </a:r>
            <a:r>
              <a:rPr lang="en-US" baseline="-25000"/>
              <a:t>ik</a:t>
            </a:r>
            <a:r>
              <a:rPr lang="en-US"/>
              <a:t>*a</a:t>
            </a:r>
            <a:r>
              <a:rPr lang="en-US" baseline="-25000"/>
              <a:t>kj</a:t>
            </a:r>
          </a:p>
        </p:txBody>
      </p:sp>
      <p:sp>
        <p:nvSpPr>
          <p:cNvPr id="82959" name="Text Box 15"/>
          <p:cNvSpPr txBox="1">
            <a:spLocks noChangeArrowheads="1"/>
          </p:cNvSpPr>
          <p:nvPr/>
        </p:nvSpPr>
        <p:spPr bwMode="auto">
          <a:xfrm>
            <a:off x="3348038" y="4797425"/>
            <a:ext cx="471487" cy="466725"/>
          </a:xfrm>
          <a:prstGeom prst="rect">
            <a:avLst/>
          </a:prstGeom>
          <a:solidFill>
            <a:srgbClr val="FF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a:t>
            </a:r>
            <a:r>
              <a:rPr lang="en-US" b="1" baseline="-25000"/>
              <a:t>ij</a:t>
            </a:r>
          </a:p>
        </p:txBody>
      </p:sp>
      <p:sp>
        <p:nvSpPr>
          <p:cNvPr id="82960" name="Line 16"/>
          <p:cNvSpPr>
            <a:spLocks noChangeShapeType="1"/>
          </p:cNvSpPr>
          <p:nvPr/>
        </p:nvSpPr>
        <p:spPr bwMode="auto">
          <a:xfrm>
            <a:off x="1403350" y="5013325"/>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1" name="Line 17"/>
          <p:cNvSpPr>
            <a:spLocks noChangeShapeType="1"/>
          </p:cNvSpPr>
          <p:nvPr/>
        </p:nvSpPr>
        <p:spPr bwMode="auto">
          <a:xfrm>
            <a:off x="3603625" y="3732213"/>
            <a:ext cx="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2" name="Text Box 18"/>
          <p:cNvSpPr txBox="1">
            <a:spLocks noChangeArrowheads="1"/>
          </p:cNvSpPr>
          <p:nvPr/>
        </p:nvSpPr>
        <p:spPr bwMode="auto">
          <a:xfrm>
            <a:off x="476250" y="4837113"/>
            <a:ext cx="71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t>Row i</a:t>
            </a:r>
          </a:p>
        </p:txBody>
      </p:sp>
      <p:sp>
        <p:nvSpPr>
          <p:cNvPr id="82963" name="Text Box 19"/>
          <p:cNvSpPr txBox="1">
            <a:spLocks noChangeArrowheads="1"/>
          </p:cNvSpPr>
          <p:nvPr/>
        </p:nvSpPr>
        <p:spPr bwMode="auto">
          <a:xfrm>
            <a:off x="3573463" y="3644900"/>
            <a:ext cx="102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t>Column j</a:t>
            </a:r>
          </a:p>
        </p:txBody>
      </p:sp>
      <p:sp>
        <p:nvSpPr>
          <p:cNvPr id="82964" name="Line 20"/>
          <p:cNvSpPr>
            <a:spLocks noChangeShapeType="1"/>
          </p:cNvSpPr>
          <p:nvPr/>
        </p:nvSpPr>
        <p:spPr bwMode="auto">
          <a:xfrm>
            <a:off x="1042988" y="2708275"/>
            <a:ext cx="4333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5" name="Text Box 21"/>
          <p:cNvSpPr txBox="1">
            <a:spLocks noChangeArrowheads="1"/>
          </p:cNvSpPr>
          <p:nvPr/>
        </p:nvSpPr>
        <p:spPr bwMode="auto">
          <a:xfrm>
            <a:off x="250825" y="2492375"/>
            <a:ext cx="71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t>Row i</a:t>
            </a:r>
          </a:p>
        </p:txBody>
      </p:sp>
      <p:sp>
        <p:nvSpPr>
          <p:cNvPr id="82966" name="Rectangle 22"/>
          <p:cNvSpPr>
            <a:spLocks noChangeArrowheads="1"/>
          </p:cNvSpPr>
          <p:nvPr/>
        </p:nvSpPr>
        <p:spPr bwMode="auto">
          <a:xfrm>
            <a:off x="1619250" y="2628900"/>
            <a:ext cx="1296988" cy="152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967" name="Text Box 23"/>
          <p:cNvSpPr txBox="1">
            <a:spLocks noChangeArrowheads="1"/>
          </p:cNvSpPr>
          <p:nvPr/>
        </p:nvSpPr>
        <p:spPr bwMode="auto">
          <a:xfrm>
            <a:off x="4859338" y="1484313"/>
            <a:ext cx="1028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t>Column j</a:t>
            </a:r>
          </a:p>
        </p:txBody>
      </p:sp>
      <p:sp>
        <p:nvSpPr>
          <p:cNvPr id="82968" name="Line 24"/>
          <p:cNvSpPr>
            <a:spLocks noChangeShapeType="1"/>
          </p:cNvSpPr>
          <p:nvPr/>
        </p:nvSpPr>
        <p:spPr bwMode="auto">
          <a:xfrm>
            <a:off x="4859338" y="1412875"/>
            <a:ext cx="0"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9" name="Rectangle 25"/>
          <p:cNvSpPr>
            <a:spLocks noChangeArrowheads="1"/>
          </p:cNvSpPr>
          <p:nvPr/>
        </p:nvSpPr>
        <p:spPr bwMode="auto">
          <a:xfrm>
            <a:off x="4756150" y="1916113"/>
            <a:ext cx="176213" cy="1296987"/>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267920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685800" y="609600"/>
            <a:ext cx="7772400" cy="579437"/>
          </a:xfrm>
        </p:spPr>
        <p:txBody>
          <a:bodyPr>
            <a:normAutofit/>
          </a:bodyPr>
          <a:lstStyle/>
          <a:p>
            <a:r>
              <a:rPr lang="en-US" sz="3200" b="1" dirty="0">
                <a:solidFill>
                  <a:schemeClr val="tx2"/>
                </a:solidFill>
              </a:rPr>
              <a:t>Example Matrix Multiplication</a:t>
            </a:r>
          </a:p>
        </p:txBody>
      </p:sp>
      <p:graphicFrame>
        <p:nvGraphicFramePr>
          <p:cNvPr id="86135" name="Group 119"/>
          <p:cNvGraphicFramePr>
            <a:graphicFrameLocks noGrp="1"/>
          </p:cNvGraphicFramePr>
          <p:nvPr>
            <p:ph sz="half" idx="1"/>
          </p:nvPr>
        </p:nvGraphicFramePr>
        <p:xfrm>
          <a:off x="1622425" y="1981200"/>
          <a:ext cx="1149350" cy="1214755"/>
        </p:xfrm>
        <a:graphic>
          <a:graphicData uri="http://schemas.openxmlformats.org/drawingml/2006/table">
            <a:tbl>
              <a:tblPr/>
              <a:tblGrid>
                <a:gridCol w="422275">
                  <a:extLst>
                    <a:ext uri="{9D8B030D-6E8A-4147-A177-3AD203B41FA5}">
                      <a16:colId xmlns:a16="http://schemas.microsoft.com/office/drawing/2014/main" val="20000"/>
                    </a:ext>
                  </a:extLst>
                </a:gridCol>
                <a:gridCol w="363538">
                  <a:extLst>
                    <a:ext uri="{9D8B030D-6E8A-4147-A177-3AD203B41FA5}">
                      <a16:colId xmlns:a16="http://schemas.microsoft.com/office/drawing/2014/main" val="20001"/>
                    </a:ext>
                  </a:extLst>
                </a:gridCol>
                <a:gridCol w="363537">
                  <a:extLst>
                    <a:ext uri="{9D8B030D-6E8A-4147-A177-3AD203B41FA5}">
                      <a16:colId xmlns:a16="http://schemas.microsoft.com/office/drawing/2014/main" val="20002"/>
                    </a:ext>
                  </a:extLst>
                </a:gridCol>
              </a:tblGrid>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125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86136" name="Group 120"/>
          <p:cNvGraphicFramePr>
            <a:graphicFrameLocks noGrp="1"/>
          </p:cNvGraphicFramePr>
          <p:nvPr>
            <p:ph sz="quarter" idx="2"/>
          </p:nvPr>
        </p:nvGraphicFramePr>
        <p:xfrm>
          <a:off x="3784600" y="1989138"/>
          <a:ext cx="1147763" cy="1188720"/>
        </p:xfrm>
        <a:graphic>
          <a:graphicData uri="http://schemas.openxmlformats.org/drawingml/2006/table">
            <a:tbl>
              <a:tblPr/>
              <a:tblGrid>
                <a:gridCol w="373063">
                  <a:extLst>
                    <a:ext uri="{9D8B030D-6E8A-4147-A177-3AD203B41FA5}">
                      <a16:colId xmlns:a16="http://schemas.microsoft.com/office/drawing/2014/main" val="20000"/>
                    </a:ext>
                  </a:extLst>
                </a:gridCol>
                <a:gridCol w="377825">
                  <a:extLst>
                    <a:ext uri="{9D8B030D-6E8A-4147-A177-3AD203B41FA5}">
                      <a16:colId xmlns:a16="http://schemas.microsoft.com/office/drawing/2014/main" val="20001"/>
                    </a:ext>
                  </a:extLst>
                </a:gridCol>
                <a:gridCol w="396875">
                  <a:extLst>
                    <a:ext uri="{9D8B030D-6E8A-4147-A177-3AD203B41FA5}">
                      <a16:colId xmlns:a16="http://schemas.microsoft.com/office/drawing/2014/main" val="20002"/>
                    </a:ext>
                  </a:extLst>
                </a:gridCol>
              </a:tblGrid>
              <a:tr h="36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363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36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86045" name="Text Box 29"/>
          <p:cNvSpPr txBox="1">
            <a:spLocks noChangeArrowheads="1"/>
          </p:cNvSpPr>
          <p:nvPr/>
        </p:nvSpPr>
        <p:spPr bwMode="auto">
          <a:xfrm>
            <a:off x="3205163" y="22764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x</a:t>
            </a:r>
          </a:p>
        </p:txBody>
      </p:sp>
      <p:sp>
        <p:nvSpPr>
          <p:cNvPr id="86098" name="Text Box 82"/>
          <p:cNvSpPr txBox="1">
            <a:spLocks noChangeArrowheads="1"/>
          </p:cNvSpPr>
          <p:nvPr/>
        </p:nvSpPr>
        <p:spPr bwMode="auto">
          <a:xfrm>
            <a:off x="5129213" y="2270125"/>
            <a:ext cx="492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a:t>
            </a:r>
            <a:r>
              <a:rPr lang="en-US" sz="3200" b="1"/>
              <a:t>=</a:t>
            </a:r>
          </a:p>
        </p:txBody>
      </p:sp>
      <p:graphicFrame>
        <p:nvGraphicFramePr>
          <p:cNvPr id="86137" name="Group 121"/>
          <p:cNvGraphicFramePr>
            <a:graphicFrameLocks noGrp="1"/>
          </p:cNvGraphicFramePr>
          <p:nvPr>
            <p:ph sz="quarter" idx="3"/>
          </p:nvPr>
        </p:nvGraphicFramePr>
        <p:xfrm>
          <a:off x="6016625" y="1989138"/>
          <a:ext cx="1147763" cy="1188720"/>
        </p:xfrm>
        <a:graphic>
          <a:graphicData uri="http://schemas.openxmlformats.org/drawingml/2006/table">
            <a:tbl>
              <a:tblPr/>
              <a:tblGrid>
                <a:gridCol w="3556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gridCol w="360363">
                  <a:extLst>
                    <a:ext uri="{9D8B030D-6E8A-4147-A177-3AD203B41FA5}">
                      <a16:colId xmlns:a16="http://schemas.microsoft.com/office/drawing/2014/main" val="20002"/>
                    </a:ext>
                  </a:extLst>
                </a:gridCol>
              </a:tblGrid>
              <a:tr h="323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323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86129" name="Text Box 113"/>
          <p:cNvSpPr txBox="1">
            <a:spLocks noChangeArrowheads="1"/>
          </p:cNvSpPr>
          <p:nvPr/>
        </p:nvSpPr>
        <p:spPr bwMode="auto">
          <a:xfrm>
            <a:off x="2438995" y="3475856"/>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A</a:t>
            </a:r>
          </a:p>
        </p:txBody>
      </p:sp>
      <p:sp>
        <p:nvSpPr>
          <p:cNvPr id="86130" name="Text Box 114"/>
          <p:cNvSpPr txBox="1">
            <a:spLocks noChangeArrowheads="1"/>
          </p:cNvSpPr>
          <p:nvPr/>
        </p:nvSpPr>
        <p:spPr bwMode="auto">
          <a:xfrm>
            <a:off x="3636963" y="3501008"/>
            <a:ext cx="1685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B </a:t>
            </a:r>
            <a:r>
              <a:rPr lang="en-US" sz="1400" b="1" dirty="0"/>
              <a:t>(=A in this case)</a:t>
            </a:r>
          </a:p>
        </p:txBody>
      </p:sp>
      <p:sp>
        <p:nvSpPr>
          <p:cNvPr id="86131" name="Text Box 115"/>
          <p:cNvSpPr txBox="1">
            <a:spLocks noChangeArrowheads="1"/>
          </p:cNvSpPr>
          <p:nvPr/>
        </p:nvSpPr>
        <p:spPr bwMode="auto">
          <a:xfrm>
            <a:off x="3205163" y="3354388"/>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x</a:t>
            </a:r>
          </a:p>
        </p:txBody>
      </p:sp>
      <p:sp>
        <p:nvSpPr>
          <p:cNvPr id="86132" name="Text Box 116"/>
          <p:cNvSpPr txBox="1">
            <a:spLocks noChangeArrowheads="1"/>
          </p:cNvSpPr>
          <p:nvPr/>
        </p:nvSpPr>
        <p:spPr bwMode="auto">
          <a:xfrm>
            <a:off x="5160963" y="3425825"/>
            <a:ext cx="492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a:t>
            </a:r>
            <a:r>
              <a:rPr lang="en-US" sz="3200" b="1"/>
              <a:t>=</a:t>
            </a:r>
          </a:p>
        </p:txBody>
      </p:sp>
      <p:sp>
        <p:nvSpPr>
          <p:cNvPr id="86133" name="Text Box 117"/>
          <p:cNvSpPr txBox="1">
            <a:spLocks noChangeArrowheads="1"/>
          </p:cNvSpPr>
          <p:nvPr/>
        </p:nvSpPr>
        <p:spPr bwMode="auto">
          <a:xfrm>
            <a:off x="5940425" y="3475856"/>
            <a:ext cx="165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C </a:t>
            </a:r>
            <a:r>
              <a:rPr lang="en-US" sz="1400" b="1" dirty="0"/>
              <a:t>(A² in this case)</a:t>
            </a:r>
          </a:p>
        </p:txBody>
      </p:sp>
      <p:sp>
        <p:nvSpPr>
          <p:cNvPr id="86134" name="Text Box 118"/>
          <p:cNvSpPr txBox="1">
            <a:spLocks noChangeArrowheads="1"/>
          </p:cNvSpPr>
          <p:nvPr/>
        </p:nvSpPr>
        <p:spPr bwMode="auto">
          <a:xfrm>
            <a:off x="2339975" y="4149725"/>
            <a:ext cx="4237038" cy="1196975"/>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C</a:t>
            </a:r>
            <a:r>
              <a:rPr lang="en-US" b="1" baseline="-25000"/>
              <a:t>23</a:t>
            </a:r>
            <a:r>
              <a:rPr lang="en-US" b="1"/>
              <a:t> = a</a:t>
            </a:r>
            <a:r>
              <a:rPr lang="en-US" b="1" baseline="-25000"/>
              <a:t>21</a:t>
            </a:r>
            <a:r>
              <a:rPr lang="en-US" b="1"/>
              <a:t>*b</a:t>
            </a:r>
            <a:r>
              <a:rPr lang="en-US" b="1" baseline="-25000"/>
              <a:t>13</a:t>
            </a:r>
            <a:r>
              <a:rPr lang="en-US" b="1"/>
              <a:t> + a</a:t>
            </a:r>
            <a:r>
              <a:rPr lang="en-US" b="1" baseline="-25000"/>
              <a:t>22</a:t>
            </a:r>
            <a:r>
              <a:rPr lang="en-US" b="1"/>
              <a:t>*b</a:t>
            </a:r>
            <a:r>
              <a:rPr lang="en-US" b="1" baseline="-25000"/>
              <a:t>23</a:t>
            </a:r>
            <a:r>
              <a:rPr lang="en-US" b="1"/>
              <a:t> + a</a:t>
            </a:r>
            <a:r>
              <a:rPr lang="en-US" b="1" baseline="-25000"/>
              <a:t>23</a:t>
            </a:r>
            <a:r>
              <a:rPr lang="en-US" b="1"/>
              <a:t>*b</a:t>
            </a:r>
            <a:r>
              <a:rPr lang="en-US" b="1" baseline="-25000"/>
              <a:t>33</a:t>
            </a:r>
          </a:p>
          <a:p>
            <a:r>
              <a:rPr lang="en-US" b="1"/>
              <a:t>C</a:t>
            </a:r>
            <a:r>
              <a:rPr lang="en-US" b="1" baseline="-25000"/>
              <a:t>23</a:t>
            </a:r>
            <a:r>
              <a:rPr lang="en-US" b="1"/>
              <a:t> =  1*0  +      0*1  +     1*0</a:t>
            </a:r>
          </a:p>
          <a:p>
            <a:r>
              <a:rPr lang="en-US" b="1"/>
              <a:t>C</a:t>
            </a:r>
            <a:r>
              <a:rPr lang="en-US" b="1" baseline="-25000"/>
              <a:t>23</a:t>
            </a:r>
            <a:r>
              <a:rPr lang="en-US" b="1"/>
              <a:t> =    0</a:t>
            </a:r>
          </a:p>
        </p:txBody>
      </p:sp>
      <p:sp>
        <p:nvSpPr>
          <p:cNvPr id="86138" name="Text Box 122"/>
          <p:cNvSpPr txBox="1">
            <a:spLocks noChangeArrowheads="1"/>
          </p:cNvSpPr>
          <p:nvPr/>
        </p:nvSpPr>
        <p:spPr bwMode="auto">
          <a:xfrm>
            <a:off x="3687763" y="5780088"/>
            <a:ext cx="2027237" cy="528637"/>
          </a:xfrm>
          <a:prstGeom prst="rect">
            <a:avLst/>
          </a:prstGeom>
          <a:solidFill>
            <a:srgbClr val="FF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a:t>
            </a:r>
            <a:r>
              <a:rPr lang="en-US" baseline="-25000"/>
              <a:t>ij</a:t>
            </a:r>
            <a:r>
              <a:rPr lang="en-US"/>
              <a:t> = </a:t>
            </a:r>
            <a:r>
              <a:rPr lang="en-US" sz="2800" b="1">
                <a:latin typeface="Symbol" pitchFamily="18" charset="2"/>
              </a:rPr>
              <a:t>S</a:t>
            </a:r>
            <a:r>
              <a:rPr lang="en-US" sz="2800" b="1" baseline="-25000"/>
              <a:t>k</a:t>
            </a:r>
            <a:r>
              <a:rPr lang="en-US" sz="2800" b="1">
                <a:latin typeface="Symbol" pitchFamily="18" charset="2"/>
              </a:rPr>
              <a:t> </a:t>
            </a:r>
            <a:r>
              <a:rPr lang="en-US"/>
              <a:t>a</a:t>
            </a:r>
            <a:r>
              <a:rPr lang="en-US" baseline="-25000"/>
              <a:t>ik</a:t>
            </a:r>
            <a:r>
              <a:rPr lang="en-US"/>
              <a:t>*b</a:t>
            </a:r>
            <a:r>
              <a:rPr lang="en-US" baseline="-25000"/>
              <a:t>kj</a:t>
            </a:r>
          </a:p>
        </p:txBody>
      </p:sp>
    </p:spTree>
    <p:extLst>
      <p:ext uri="{BB962C8B-B14F-4D97-AF65-F5344CB8AC3E}">
        <p14:creationId xmlns:p14="http://schemas.microsoft.com/office/powerpoint/2010/main" val="4196913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DBA6-2DAC-46CC-B501-378C1DE7449B}"/>
              </a:ext>
            </a:extLst>
          </p:cNvPr>
          <p:cNvSpPr>
            <a:spLocks noGrp="1"/>
          </p:cNvSpPr>
          <p:nvPr>
            <p:ph type="title"/>
          </p:nvPr>
        </p:nvSpPr>
        <p:spPr/>
        <p:txBody>
          <a:bodyPr/>
          <a:lstStyle/>
          <a:p>
            <a:r>
              <a:rPr lang="en-GB" dirty="0"/>
              <a:t>Complex system analysis</a:t>
            </a:r>
          </a:p>
        </p:txBody>
      </p:sp>
      <p:sp>
        <p:nvSpPr>
          <p:cNvPr id="3" name="Text Placeholder 2">
            <a:extLst>
              <a:ext uri="{FF2B5EF4-FFF2-40B4-BE49-F238E27FC236}">
                <a16:creationId xmlns:a16="http://schemas.microsoft.com/office/drawing/2014/main" id="{F945C106-EC10-47AF-972D-B9191684062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688507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n-US" sz="3600" b="1" dirty="0">
                <a:solidFill>
                  <a:schemeClr val="tx2"/>
                </a:solidFill>
              </a:rPr>
              <a:t>Link with Causal Maps</a:t>
            </a:r>
          </a:p>
        </p:txBody>
      </p:sp>
      <p:sp>
        <p:nvSpPr>
          <p:cNvPr id="66563" name="Rectangle 3"/>
          <p:cNvSpPr>
            <a:spLocks noGrp="1" noChangeArrowheads="1"/>
          </p:cNvSpPr>
          <p:nvPr>
            <p:ph type="body" idx="1"/>
          </p:nvPr>
        </p:nvSpPr>
        <p:spPr/>
        <p:txBody>
          <a:bodyPr/>
          <a:lstStyle/>
          <a:p>
            <a:r>
              <a:rPr lang="en-US" dirty="0"/>
              <a:t>Causes (driving variables)</a:t>
            </a:r>
          </a:p>
          <a:p>
            <a:r>
              <a:rPr lang="en-US" dirty="0"/>
              <a:t>Effects (dependent variables)</a:t>
            </a:r>
          </a:p>
          <a:p>
            <a:r>
              <a:rPr lang="en-US" dirty="0"/>
              <a:t>Relays : unstable &amp; unpredictable</a:t>
            </a:r>
          </a:p>
        </p:txBody>
      </p:sp>
      <p:sp>
        <p:nvSpPr>
          <p:cNvPr id="66564" name="Oval 4"/>
          <p:cNvSpPr>
            <a:spLocks noChangeArrowheads="1"/>
          </p:cNvSpPr>
          <p:nvPr/>
        </p:nvSpPr>
        <p:spPr bwMode="auto">
          <a:xfrm>
            <a:off x="1477963" y="3956050"/>
            <a:ext cx="5715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C</a:t>
            </a:r>
            <a:r>
              <a:rPr lang="en-US" sz="2000" b="1" baseline="-25000"/>
              <a:t>a</a:t>
            </a:r>
          </a:p>
        </p:txBody>
      </p:sp>
      <p:sp>
        <p:nvSpPr>
          <p:cNvPr id="66565" name="Oval 5"/>
          <p:cNvSpPr>
            <a:spLocks noChangeArrowheads="1"/>
          </p:cNvSpPr>
          <p:nvPr/>
        </p:nvSpPr>
        <p:spPr bwMode="auto">
          <a:xfrm>
            <a:off x="6950075" y="3933825"/>
            <a:ext cx="631825"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a:t>E</a:t>
            </a:r>
            <a:r>
              <a:rPr lang="en-US" sz="2000" b="1" baseline="-25000"/>
              <a:t>m</a:t>
            </a:r>
          </a:p>
        </p:txBody>
      </p:sp>
      <p:sp>
        <p:nvSpPr>
          <p:cNvPr id="66566" name="Oval 6"/>
          <p:cNvSpPr>
            <a:spLocks noChangeArrowheads="1"/>
          </p:cNvSpPr>
          <p:nvPr/>
        </p:nvSpPr>
        <p:spPr bwMode="auto">
          <a:xfrm>
            <a:off x="4057650" y="4826000"/>
            <a:ext cx="652463"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m</a:t>
            </a:r>
          </a:p>
        </p:txBody>
      </p:sp>
      <p:sp>
        <p:nvSpPr>
          <p:cNvPr id="66567" name="Oval 7"/>
          <p:cNvSpPr>
            <a:spLocks noChangeArrowheads="1"/>
          </p:cNvSpPr>
          <p:nvPr/>
        </p:nvSpPr>
        <p:spPr bwMode="auto">
          <a:xfrm>
            <a:off x="3421063" y="5627688"/>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q</a:t>
            </a:r>
          </a:p>
        </p:txBody>
      </p:sp>
      <p:sp>
        <p:nvSpPr>
          <p:cNvPr id="66568" name="Oval 8"/>
          <p:cNvSpPr>
            <a:spLocks noChangeArrowheads="1"/>
          </p:cNvSpPr>
          <p:nvPr/>
        </p:nvSpPr>
        <p:spPr bwMode="auto">
          <a:xfrm>
            <a:off x="4899025" y="5632450"/>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p</a:t>
            </a:r>
          </a:p>
        </p:txBody>
      </p:sp>
      <p:sp>
        <p:nvSpPr>
          <p:cNvPr id="66569" name="Oval 9"/>
          <p:cNvSpPr>
            <a:spLocks noChangeArrowheads="1"/>
          </p:cNvSpPr>
          <p:nvPr/>
        </p:nvSpPr>
        <p:spPr bwMode="auto">
          <a:xfrm>
            <a:off x="1463675" y="4819650"/>
            <a:ext cx="587375"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C</a:t>
            </a:r>
            <a:r>
              <a:rPr lang="en-US" sz="2000" b="1" baseline="-25000"/>
              <a:t>b</a:t>
            </a:r>
          </a:p>
        </p:txBody>
      </p:sp>
      <p:sp>
        <p:nvSpPr>
          <p:cNvPr id="66570" name="Oval 10"/>
          <p:cNvSpPr>
            <a:spLocks noChangeArrowheads="1"/>
          </p:cNvSpPr>
          <p:nvPr/>
        </p:nvSpPr>
        <p:spPr bwMode="auto">
          <a:xfrm>
            <a:off x="6975475" y="4830763"/>
            <a:ext cx="566738"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a:t>E</a:t>
            </a:r>
            <a:r>
              <a:rPr lang="en-US" sz="2000" b="1" baseline="-25000"/>
              <a:t>n</a:t>
            </a:r>
          </a:p>
        </p:txBody>
      </p:sp>
      <p:sp>
        <p:nvSpPr>
          <p:cNvPr id="66571" name="Oval 11"/>
          <p:cNvSpPr>
            <a:spLocks noChangeArrowheads="1"/>
          </p:cNvSpPr>
          <p:nvPr/>
        </p:nvSpPr>
        <p:spPr bwMode="auto">
          <a:xfrm>
            <a:off x="1457325" y="5632450"/>
            <a:ext cx="5588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C</a:t>
            </a:r>
            <a:r>
              <a:rPr lang="en-US" sz="2000" b="1" baseline="-25000"/>
              <a:t>c</a:t>
            </a:r>
          </a:p>
        </p:txBody>
      </p:sp>
      <p:sp>
        <p:nvSpPr>
          <p:cNvPr id="66572" name="Oval 12"/>
          <p:cNvSpPr>
            <a:spLocks noChangeArrowheads="1"/>
          </p:cNvSpPr>
          <p:nvPr/>
        </p:nvSpPr>
        <p:spPr bwMode="auto">
          <a:xfrm>
            <a:off x="6962775" y="5632450"/>
            <a:ext cx="550863"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a:t>E</a:t>
            </a:r>
            <a:r>
              <a:rPr lang="en-US" sz="2000" b="1" baseline="-25000"/>
              <a:t>o</a:t>
            </a:r>
          </a:p>
        </p:txBody>
      </p:sp>
      <p:cxnSp>
        <p:nvCxnSpPr>
          <p:cNvPr id="66573" name="AutoShape 13"/>
          <p:cNvCxnSpPr>
            <a:cxnSpLocks noChangeShapeType="1"/>
            <a:stCxn id="66564" idx="6"/>
            <a:endCxn id="66565" idx="2"/>
          </p:cNvCxnSpPr>
          <p:nvPr/>
        </p:nvCxnSpPr>
        <p:spPr bwMode="auto">
          <a:xfrm flipV="1">
            <a:off x="2049463" y="4200525"/>
            <a:ext cx="4900612" cy="22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4" name="AutoShape 14"/>
          <p:cNvCxnSpPr>
            <a:cxnSpLocks noChangeShapeType="1"/>
            <a:stCxn id="66569" idx="6"/>
            <a:endCxn id="66566" idx="2"/>
          </p:cNvCxnSpPr>
          <p:nvPr/>
        </p:nvCxnSpPr>
        <p:spPr bwMode="auto">
          <a:xfrm>
            <a:off x="2051050" y="5086350"/>
            <a:ext cx="2006600" cy="63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5" name="AutoShape 15"/>
          <p:cNvCxnSpPr>
            <a:cxnSpLocks noChangeShapeType="1"/>
            <a:stCxn id="66566" idx="6"/>
            <a:endCxn id="66570" idx="2"/>
          </p:cNvCxnSpPr>
          <p:nvPr/>
        </p:nvCxnSpPr>
        <p:spPr bwMode="auto">
          <a:xfrm>
            <a:off x="4710113" y="5092700"/>
            <a:ext cx="2265362" cy="47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6" name="AutoShape 16"/>
          <p:cNvCxnSpPr>
            <a:cxnSpLocks noChangeShapeType="1"/>
            <a:stCxn id="66571" idx="6"/>
            <a:endCxn id="66567" idx="2"/>
          </p:cNvCxnSpPr>
          <p:nvPr/>
        </p:nvCxnSpPr>
        <p:spPr bwMode="auto">
          <a:xfrm flipV="1">
            <a:off x="2016125" y="5894388"/>
            <a:ext cx="1404938" cy="4762"/>
          </a:xfrm>
          <a:prstGeom prst="bentConnector3">
            <a:avLst>
              <a:gd name="adj1" fmla="val 4994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7" name="AutoShape 17"/>
          <p:cNvCxnSpPr>
            <a:cxnSpLocks noChangeShapeType="1"/>
            <a:stCxn id="66567" idx="6"/>
            <a:endCxn id="66568" idx="2"/>
          </p:cNvCxnSpPr>
          <p:nvPr/>
        </p:nvCxnSpPr>
        <p:spPr bwMode="auto">
          <a:xfrm>
            <a:off x="4008438" y="5894388"/>
            <a:ext cx="890587" cy="4762"/>
          </a:xfrm>
          <a:prstGeom prst="bentConnector3">
            <a:avLst>
              <a:gd name="adj1" fmla="val 4991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8" name="AutoShape 18"/>
          <p:cNvCxnSpPr>
            <a:cxnSpLocks noChangeShapeType="1"/>
            <a:stCxn id="66568" idx="6"/>
            <a:endCxn id="66572" idx="2"/>
          </p:cNvCxnSpPr>
          <p:nvPr/>
        </p:nvCxnSpPr>
        <p:spPr bwMode="auto">
          <a:xfrm>
            <a:off x="5486400" y="5899150"/>
            <a:ext cx="147637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79" name="AutoShape 19"/>
          <p:cNvCxnSpPr>
            <a:cxnSpLocks noChangeShapeType="1"/>
            <a:stCxn id="66564" idx="6"/>
            <a:endCxn id="66566" idx="1"/>
          </p:cNvCxnSpPr>
          <p:nvPr/>
        </p:nvCxnSpPr>
        <p:spPr bwMode="auto">
          <a:xfrm>
            <a:off x="2049463" y="4222750"/>
            <a:ext cx="2103437" cy="6810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1" name="AutoShape 21"/>
          <p:cNvCxnSpPr>
            <a:cxnSpLocks noChangeShapeType="1"/>
            <a:stCxn id="66571" idx="6"/>
            <a:endCxn id="66566" idx="3"/>
          </p:cNvCxnSpPr>
          <p:nvPr/>
        </p:nvCxnSpPr>
        <p:spPr bwMode="auto">
          <a:xfrm flipV="1">
            <a:off x="2016125" y="5281613"/>
            <a:ext cx="2136775" cy="6175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2" name="AutoShape 22"/>
          <p:cNvCxnSpPr>
            <a:cxnSpLocks noChangeShapeType="1"/>
            <a:stCxn id="66569" idx="2"/>
            <a:endCxn id="66567" idx="4"/>
          </p:cNvCxnSpPr>
          <p:nvPr/>
        </p:nvCxnSpPr>
        <p:spPr bwMode="auto">
          <a:xfrm rot="10800000" flipH="1" flipV="1">
            <a:off x="1463675" y="5086350"/>
            <a:ext cx="2251075" cy="1074738"/>
          </a:xfrm>
          <a:prstGeom prst="bentConnector4">
            <a:avLst>
              <a:gd name="adj1" fmla="val -10157"/>
              <a:gd name="adj2" fmla="val 121269"/>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3" name="AutoShape 23"/>
          <p:cNvCxnSpPr>
            <a:cxnSpLocks noChangeShapeType="1"/>
            <a:stCxn id="66564" idx="2"/>
            <a:endCxn id="66568" idx="4"/>
          </p:cNvCxnSpPr>
          <p:nvPr/>
        </p:nvCxnSpPr>
        <p:spPr bwMode="auto">
          <a:xfrm rot="10800000" flipH="1" flipV="1">
            <a:off x="1477963" y="4222750"/>
            <a:ext cx="3714750" cy="1943100"/>
          </a:xfrm>
          <a:prstGeom prst="bentConnector4">
            <a:avLst>
              <a:gd name="adj1" fmla="val -16111"/>
              <a:gd name="adj2" fmla="val 12361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4" name="AutoShape 24"/>
          <p:cNvCxnSpPr>
            <a:cxnSpLocks noChangeShapeType="1"/>
            <a:stCxn id="66569" idx="2"/>
            <a:endCxn id="66568" idx="4"/>
          </p:cNvCxnSpPr>
          <p:nvPr/>
        </p:nvCxnSpPr>
        <p:spPr bwMode="auto">
          <a:xfrm rot="10800000" flipH="1" flipV="1">
            <a:off x="1463675" y="5086350"/>
            <a:ext cx="3729038" cy="1079500"/>
          </a:xfrm>
          <a:prstGeom prst="bentConnector4">
            <a:avLst>
              <a:gd name="adj1" fmla="val -6130"/>
              <a:gd name="adj2" fmla="val 12117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5" name="AutoShape 25"/>
          <p:cNvCxnSpPr>
            <a:cxnSpLocks noChangeShapeType="1"/>
            <a:stCxn id="66566" idx="7"/>
            <a:endCxn id="66565" idx="3"/>
          </p:cNvCxnSpPr>
          <p:nvPr/>
        </p:nvCxnSpPr>
        <p:spPr bwMode="auto">
          <a:xfrm flipV="1">
            <a:off x="4614863" y="4389438"/>
            <a:ext cx="2427287" cy="5143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86" name="AutoShape 26"/>
          <p:cNvCxnSpPr>
            <a:cxnSpLocks noChangeShapeType="1"/>
            <a:stCxn id="66566" idx="5"/>
            <a:endCxn id="66572" idx="2"/>
          </p:cNvCxnSpPr>
          <p:nvPr/>
        </p:nvCxnSpPr>
        <p:spPr bwMode="auto">
          <a:xfrm>
            <a:off x="4614863" y="5281613"/>
            <a:ext cx="2347912" cy="6175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12749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9204-EF84-434F-B9CF-D6EA346DAB76}"/>
              </a:ext>
            </a:extLst>
          </p:cNvPr>
          <p:cNvSpPr>
            <a:spLocks noGrp="1"/>
          </p:cNvSpPr>
          <p:nvPr>
            <p:ph type="title"/>
          </p:nvPr>
        </p:nvSpPr>
        <p:spPr>
          <a:xfrm>
            <a:off x="451556" y="274638"/>
            <a:ext cx="8235244" cy="778098"/>
          </a:xfrm>
        </p:spPr>
        <p:txBody>
          <a:bodyPr>
            <a:normAutofit/>
          </a:bodyPr>
          <a:lstStyle/>
          <a:p>
            <a:r>
              <a:rPr lang="en-GB" sz="2800" b="1" dirty="0">
                <a:solidFill>
                  <a:schemeClr val="tx2"/>
                </a:solidFill>
              </a:rPr>
              <a:t>From Causal Map to Matrix</a:t>
            </a:r>
          </a:p>
        </p:txBody>
      </p:sp>
      <p:pic>
        <p:nvPicPr>
          <p:cNvPr id="3" name="Picture 2">
            <a:extLst>
              <a:ext uri="{FF2B5EF4-FFF2-40B4-BE49-F238E27FC236}">
                <a16:creationId xmlns:a16="http://schemas.microsoft.com/office/drawing/2014/main" id="{6986AC30-FE60-4F06-B6F7-1C994561BBB4}"/>
              </a:ext>
            </a:extLst>
          </p:cNvPr>
          <p:cNvPicPr>
            <a:picLocks noChangeAspect="1"/>
          </p:cNvPicPr>
          <p:nvPr/>
        </p:nvPicPr>
        <p:blipFill>
          <a:blip r:embed="rId2"/>
          <a:stretch>
            <a:fillRect/>
          </a:stretch>
        </p:blipFill>
        <p:spPr>
          <a:xfrm>
            <a:off x="323528" y="1750665"/>
            <a:ext cx="3343275" cy="3838575"/>
          </a:xfrm>
          <a:prstGeom prst="rect">
            <a:avLst/>
          </a:prstGeom>
          <a:ln>
            <a:solidFill>
              <a:schemeClr val="accent1"/>
            </a:solidFill>
          </a:ln>
        </p:spPr>
      </p:pic>
      <p:pic>
        <p:nvPicPr>
          <p:cNvPr id="7" name="Picture 6">
            <a:extLst>
              <a:ext uri="{FF2B5EF4-FFF2-40B4-BE49-F238E27FC236}">
                <a16:creationId xmlns:a16="http://schemas.microsoft.com/office/drawing/2014/main" id="{0537F1A1-FE7E-4710-966F-B549F934FDC3}"/>
              </a:ext>
            </a:extLst>
          </p:cNvPr>
          <p:cNvPicPr>
            <a:picLocks noChangeAspect="1"/>
          </p:cNvPicPr>
          <p:nvPr/>
        </p:nvPicPr>
        <p:blipFill>
          <a:blip r:embed="rId3"/>
          <a:stretch>
            <a:fillRect/>
          </a:stretch>
        </p:blipFill>
        <p:spPr>
          <a:xfrm>
            <a:off x="3995936" y="1772816"/>
            <a:ext cx="5016104" cy="1872208"/>
          </a:xfrm>
          <a:prstGeom prst="rect">
            <a:avLst/>
          </a:prstGeom>
          <a:ln>
            <a:solidFill>
              <a:schemeClr val="accent1"/>
            </a:solidFill>
          </a:ln>
        </p:spPr>
      </p:pic>
    </p:spTree>
    <p:extLst>
      <p:ext uri="{BB962C8B-B14F-4D97-AF65-F5344CB8AC3E}">
        <p14:creationId xmlns:p14="http://schemas.microsoft.com/office/powerpoint/2010/main" val="2843777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EC0D4-C2A8-48EA-AFDE-5E9D5BF166E1}"/>
              </a:ext>
            </a:extLst>
          </p:cNvPr>
          <p:cNvPicPr>
            <a:picLocks noChangeAspect="1"/>
          </p:cNvPicPr>
          <p:nvPr/>
        </p:nvPicPr>
        <p:blipFill>
          <a:blip r:embed="rId2"/>
          <a:stretch>
            <a:fillRect/>
          </a:stretch>
        </p:blipFill>
        <p:spPr>
          <a:xfrm>
            <a:off x="899592" y="620688"/>
            <a:ext cx="6962775" cy="2495550"/>
          </a:xfrm>
          <a:prstGeom prst="rect">
            <a:avLst/>
          </a:prstGeom>
          <a:ln>
            <a:solidFill>
              <a:schemeClr val="accent1"/>
            </a:solidFill>
          </a:ln>
        </p:spPr>
      </p:pic>
      <p:graphicFrame>
        <p:nvGraphicFramePr>
          <p:cNvPr id="4" name="Chart 3">
            <a:extLst>
              <a:ext uri="{FF2B5EF4-FFF2-40B4-BE49-F238E27FC236}">
                <a16:creationId xmlns:a16="http://schemas.microsoft.com/office/drawing/2014/main" id="{0EB56613-F5CB-417B-A3DF-D2CEA0474953}"/>
              </a:ext>
            </a:extLst>
          </p:cNvPr>
          <p:cNvGraphicFramePr>
            <a:graphicFrameLocks/>
          </p:cNvGraphicFramePr>
          <p:nvPr>
            <p:extLst/>
          </p:nvPr>
        </p:nvGraphicFramePr>
        <p:xfrm>
          <a:off x="4162400" y="3284984"/>
          <a:ext cx="3699967" cy="324036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B6C084-8AA7-4110-A112-6F9C99B8066B}"/>
                  </a:ext>
                </a:extLst>
              </p:cNvPr>
              <p:cNvSpPr txBox="1"/>
              <p:nvPr/>
            </p:nvSpPr>
            <p:spPr>
              <a:xfrm>
                <a:off x="179512" y="3318851"/>
                <a:ext cx="3600400" cy="270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BE" b="0" i="1" smtClean="0">
                          <a:latin typeface="Cambria Math" panose="02040503050406030204" pitchFamily="18" charset="0"/>
                        </a:rPr>
                        <m:t>𝐷𝑟𝑖𝑣𝑖𝑛𝑔</m:t>
                      </m:r>
                      <m:r>
                        <a:rPr lang="nl-BE" b="0" i="1" smtClean="0">
                          <a:latin typeface="Cambria Math" panose="02040503050406030204" pitchFamily="18" charset="0"/>
                        </a:rPr>
                        <m:t> </m:t>
                      </m:r>
                      <m:sSub>
                        <m:sSubPr>
                          <m:ctrlPr>
                            <a:rPr lang="nl-BE" b="0" i="1" smtClean="0">
                              <a:latin typeface="Cambria Math" panose="02040503050406030204" pitchFamily="18" charset="0"/>
                            </a:rPr>
                          </m:ctrlPr>
                        </m:sSubPr>
                        <m:e>
                          <m:r>
                            <a:rPr lang="nl-BE" b="0" i="1" smtClean="0">
                              <a:latin typeface="Cambria Math" panose="02040503050406030204" pitchFamily="18" charset="0"/>
                            </a:rPr>
                            <m:t>𝐹</m:t>
                          </m:r>
                        </m:e>
                        <m:sub>
                          <m:r>
                            <a:rPr lang="nl-BE" b="0" i="1" smtClean="0">
                              <a:latin typeface="Cambria Math" panose="02040503050406030204" pitchFamily="18" charset="0"/>
                            </a:rPr>
                            <m:t>𝑟</m:t>
                          </m:r>
                        </m:sub>
                      </m:sSub>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1</m:t>
                          </m:r>
                        </m:num>
                        <m:den>
                          <m:d>
                            <m:dPr>
                              <m:ctrlPr>
                                <a:rPr lang="nl-BE" b="0" i="1" smtClean="0">
                                  <a:latin typeface="Cambria Math" panose="02040503050406030204" pitchFamily="18" charset="0"/>
                                </a:rPr>
                              </m:ctrlPr>
                            </m:dPr>
                            <m:e>
                              <m:r>
                                <a:rPr lang="nl-BE" b="0" i="1" smtClean="0">
                                  <a:latin typeface="Cambria Math" panose="02040503050406030204" pitchFamily="18" charset="0"/>
                                </a:rPr>
                                <m:t>𝑁</m:t>
                              </m:r>
                              <m:r>
                                <a:rPr lang="nl-BE" b="0" i="1" smtClean="0">
                                  <a:latin typeface="Cambria Math" panose="02040503050406030204" pitchFamily="18" charset="0"/>
                                </a:rPr>
                                <m:t>−1</m:t>
                              </m:r>
                            </m:e>
                          </m:d>
                        </m:den>
                      </m:f>
                      <m:r>
                        <a:rPr lang="nl-BE" b="0" i="1" smtClean="0">
                          <a:latin typeface="Cambria Math" panose="02040503050406030204" pitchFamily="18" charset="0"/>
                        </a:rPr>
                        <m:t> </m:t>
                      </m:r>
                      <m:nary>
                        <m:naryPr>
                          <m:chr m:val="∑"/>
                          <m:ctrlPr>
                            <a:rPr lang="nl-BE" b="0" i="1" smtClean="0">
                              <a:latin typeface="Cambria Math" panose="02040503050406030204" pitchFamily="18" charset="0"/>
                            </a:rPr>
                          </m:ctrlPr>
                        </m:naryPr>
                        <m:sub>
                          <m:r>
                            <m:rPr>
                              <m:brk m:alnAt="23"/>
                            </m:rPr>
                            <a:rPr lang="nl-BE" b="0" i="1" smtClean="0">
                              <a:latin typeface="Cambria Math" panose="02040503050406030204" pitchFamily="18" charset="0"/>
                            </a:rPr>
                            <m:t>𝑟</m:t>
                          </m:r>
                          <m:r>
                            <a:rPr lang="nl-BE" b="0" i="1" smtClean="0">
                              <a:latin typeface="Cambria Math" panose="02040503050406030204" pitchFamily="18" charset="0"/>
                            </a:rPr>
                            <m:t>=1</m:t>
                          </m:r>
                        </m:sub>
                        <m:sup>
                          <m:r>
                            <a:rPr lang="nl-BE" b="0" i="1" smtClean="0">
                              <a:latin typeface="Cambria Math" panose="02040503050406030204" pitchFamily="18" charset="0"/>
                            </a:rPr>
                            <m:t>𝑁</m:t>
                          </m:r>
                        </m:sup>
                        <m:e>
                          <m:d>
                            <m:dPr>
                              <m:begChr m:val="|"/>
                              <m:endChr m:val="|"/>
                              <m:ctrlPr>
                                <a:rPr lang="nl-BE" b="0" i="1" smtClean="0">
                                  <a:latin typeface="Cambria Math" panose="02040503050406030204" pitchFamily="18" charset="0"/>
                                </a:rPr>
                              </m:ctrlPr>
                            </m:dPr>
                            <m:e>
                              <m:sSub>
                                <m:sSubPr>
                                  <m:ctrlPr>
                                    <a:rPr lang="nl-BE" b="0" i="1" smtClean="0">
                                      <a:latin typeface="Cambria Math" panose="02040503050406030204" pitchFamily="18" charset="0"/>
                                    </a:rPr>
                                  </m:ctrlPr>
                                </m:sSubPr>
                                <m:e>
                                  <m:r>
                                    <a:rPr lang="nl-BE" b="0" i="1" smtClean="0">
                                      <a:latin typeface="Cambria Math" panose="02040503050406030204" pitchFamily="18" charset="0"/>
                                    </a:rPr>
                                    <m:t>𝑎</m:t>
                                  </m:r>
                                </m:e>
                                <m:sub>
                                  <m:r>
                                    <a:rPr lang="nl-BE" b="0" i="1" smtClean="0">
                                      <a:latin typeface="Cambria Math" panose="02040503050406030204" pitchFamily="18" charset="0"/>
                                    </a:rPr>
                                    <m:t>𝑟𝑐</m:t>
                                  </m:r>
                                </m:sub>
                              </m:sSub>
                            </m:e>
                          </m:d>
                        </m:e>
                      </m:nary>
                    </m:oMath>
                  </m:oMathPara>
                </a14:m>
                <a:endParaRPr lang="en-GB" dirty="0"/>
              </a:p>
              <a:p>
                <a:endParaRPr lang="en-GB" dirty="0"/>
              </a:p>
              <a:p>
                <a:pPr/>
                <a14:m>
                  <m:oMathPara xmlns:m="http://schemas.openxmlformats.org/officeDocument/2006/math">
                    <m:oMathParaPr>
                      <m:jc m:val="centerGroup"/>
                    </m:oMathParaPr>
                    <m:oMath xmlns:m="http://schemas.openxmlformats.org/officeDocument/2006/math">
                      <m:r>
                        <a:rPr lang="nl-BE" i="1">
                          <a:latin typeface="Cambria Math" panose="02040503050406030204" pitchFamily="18" charset="0"/>
                        </a:rPr>
                        <m:t>𝐷</m:t>
                      </m:r>
                      <m:r>
                        <a:rPr lang="nl-BE" b="0" i="1" smtClean="0">
                          <a:latin typeface="Cambria Math" panose="02040503050406030204" pitchFamily="18" charset="0"/>
                        </a:rPr>
                        <m:t>𝑒𝑝𝑒𝑛𝑑</m:t>
                      </m:r>
                      <m:r>
                        <a:rPr lang="nl-BE" b="0" i="1" smtClean="0">
                          <a:latin typeface="Cambria Math" panose="02040503050406030204" pitchFamily="18" charset="0"/>
                        </a:rPr>
                        <m:t>. </m:t>
                      </m:r>
                      <m:sSub>
                        <m:sSubPr>
                          <m:ctrlPr>
                            <a:rPr lang="nl-BE" i="1" smtClean="0">
                              <a:latin typeface="Cambria Math" panose="02040503050406030204" pitchFamily="18" charset="0"/>
                            </a:rPr>
                          </m:ctrlPr>
                        </m:sSubPr>
                        <m:e>
                          <m:r>
                            <a:rPr lang="nl-BE" b="0" i="1" smtClean="0">
                              <a:latin typeface="Cambria Math" panose="02040503050406030204" pitchFamily="18" charset="0"/>
                            </a:rPr>
                            <m:t>𝐼</m:t>
                          </m:r>
                        </m:e>
                        <m:sub>
                          <m:r>
                            <a:rPr lang="nl-BE" b="0" i="1" smtClean="0">
                              <a:latin typeface="Cambria Math" panose="02040503050406030204" pitchFamily="18" charset="0"/>
                            </a:rPr>
                            <m:t>𝑐</m:t>
                          </m:r>
                        </m:sub>
                      </m:sSub>
                      <m:r>
                        <a:rPr lang="nl-BE" i="1">
                          <a:latin typeface="Cambria Math" panose="02040503050406030204" pitchFamily="18" charset="0"/>
                        </a:rPr>
                        <m:t>=</m:t>
                      </m:r>
                      <m:f>
                        <m:fPr>
                          <m:ctrlPr>
                            <a:rPr lang="nl-BE" i="1">
                              <a:latin typeface="Cambria Math" panose="02040503050406030204" pitchFamily="18" charset="0"/>
                            </a:rPr>
                          </m:ctrlPr>
                        </m:fPr>
                        <m:num>
                          <m:r>
                            <a:rPr lang="nl-BE" i="1">
                              <a:latin typeface="Cambria Math" panose="02040503050406030204" pitchFamily="18" charset="0"/>
                            </a:rPr>
                            <m:t>1</m:t>
                          </m:r>
                        </m:num>
                        <m:den>
                          <m:d>
                            <m:dPr>
                              <m:ctrlPr>
                                <a:rPr lang="nl-BE" i="1">
                                  <a:latin typeface="Cambria Math" panose="02040503050406030204" pitchFamily="18" charset="0"/>
                                </a:rPr>
                              </m:ctrlPr>
                            </m:dPr>
                            <m:e>
                              <m:r>
                                <a:rPr lang="nl-BE" i="1">
                                  <a:latin typeface="Cambria Math" panose="02040503050406030204" pitchFamily="18" charset="0"/>
                                </a:rPr>
                                <m:t>𝑁</m:t>
                              </m:r>
                              <m:r>
                                <a:rPr lang="nl-BE" i="1">
                                  <a:latin typeface="Cambria Math" panose="02040503050406030204" pitchFamily="18" charset="0"/>
                                </a:rPr>
                                <m:t>−1</m:t>
                              </m:r>
                            </m:e>
                          </m:d>
                        </m:den>
                      </m:f>
                      <m:r>
                        <a:rPr lang="nl-BE" i="1">
                          <a:latin typeface="Cambria Math" panose="02040503050406030204" pitchFamily="18" charset="0"/>
                        </a:rPr>
                        <m:t> </m:t>
                      </m:r>
                      <m:nary>
                        <m:naryPr>
                          <m:chr m:val="∑"/>
                          <m:ctrlPr>
                            <a:rPr lang="nl-BE" i="1">
                              <a:latin typeface="Cambria Math" panose="02040503050406030204" pitchFamily="18" charset="0"/>
                            </a:rPr>
                          </m:ctrlPr>
                        </m:naryPr>
                        <m:sub>
                          <m:r>
                            <a:rPr lang="nl-BE" b="0" i="1" smtClean="0">
                              <a:latin typeface="Cambria Math" panose="02040503050406030204" pitchFamily="18" charset="0"/>
                            </a:rPr>
                            <m:t>𝑐</m:t>
                          </m:r>
                          <m:r>
                            <a:rPr lang="nl-BE" i="1">
                              <a:latin typeface="Cambria Math" panose="02040503050406030204" pitchFamily="18" charset="0"/>
                            </a:rPr>
                            <m:t>=1</m:t>
                          </m:r>
                        </m:sub>
                        <m:sup>
                          <m:r>
                            <a:rPr lang="nl-BE" i="1">
                              <a:latin typeface="Cambria Math" panose="02040503050406030204" pitchFamily="18" charset="0"/>
                            </a:rPr>
                            <m:t>𝑁</m:t>
                          </m:r>
                        </m:sup>
                        <m:e>
                          <m:d>
                            <m:dPr>
                              <m:begChr m:val="|"/>
                              <m:endChr m:val="|"/>
                              <m:ctrlPr>
                                <a:rPr lang="nl-BE" i="1">
                                  <a:latin typeface="Cambria Math" panose="02040503050406030204" pitchFamily="18" charset="0"/>
                                </a:rPr>
                              </m:ctrlPr>
                            </m:dPr>
                            <m:e>
                              <m:sSub>
                                <m:sSubPr>
                                  <m:ctrlPr>
                                    <a:rPr lang="nl-BE" i="1">
                                      <a:latin typeface="Cambria Math" panose="02040503050406030204" pitchFamily="18" charset="0"/>
                                    </a:rPr>
                                  </m:ctrlPr>
                                </m:sSubPr>
                                <m:e>
                                  <m:r>
                                    <a:rPr lang="nl-BE" i="1">
                                      <a:latin typeface="Cambria Math" panose="02040503050406030204" pitchFamily="18" charset="0"/>
                                    </a:rPr>
                                    <m:t>𝑎</m:t>
                                  </m:r>
                                </m:e>
                                <m:sub>
                                  <m:r>
                                    <a:rPr lang="nl-BE" i="1">
                                      <a:latin typeface="Cambria Math" panose="02040503050406030204" pitchFamily="18" charset="0"/>
                                    </a:rPr>
                                    <m:t>𝑟𝑐</m:t>
                                  </m:r>
                                </m:sub>
                              </m:sSub>
                            </m:e>
                          </m:d>
                        </m:e>
                      </m:nary>
                    </m:oMath>
                  </m:oMathPara>
                </a14:m>
                <a:endParaRPr lang="en-GB" dirty="0"/>
              </a:p>
              <a:p>
                <a:pPr/>
                <a14:m>
                  <m:oMathPara xmlns:m="http://schemas.openxmlformats.org/officeDocument/2006/math">
                    <m:oMathParaPr>
                      <m:jc m:val="centerGroup"/>
                    </m:oMathParaPr>
                    <m:oMath xmlns:m="http://schemas.openxmlformats.org/officeDocument/2006/math">
                      <m:sSub>
                        <m:sSubPr>
                          <m:ctrlPr>
                            <a:rPr lang="nl-BE" i="1" smtClean="0">
                              <a:latin typeface="Cambria Math" panose="02040503050406030204" pitchFamily="18" charset="0"/>
                            </a:rPr>
                          </m:ctrlPr>
                        </m:sSubPr>
                        <m:e>
                          <m:r>
                            <a:rPr lang="nl-BE" b="0" i="1" smtClean="0">
                              <a:latin typeface="Cambria Math" panose="02040503050406030204" pitchFamily="18" charset="0"/>
                            </a:rPr>
                            <m:t>𝑆𝑢𝑝𝑝𝑜𝑟𝑡𝑖𝑛𝑔</m:t>
                          </m:r>
                          <m:r>
                            <a:rPr lang="nl-BE" b="0" i="1" smtClean="0">
                              <a:latin typeface="Cambria Math" panose="02040503050406030204" pitchFamily="18" charset="0"/>
                            </a:rPr>
                            <m:t> </m:t>
                          </m:r>
                          <m:r>
                            <a:rPr lang="nl-BE" b="0" i="1" smtClean="0">
                              <a:latin typeface="Cambria Math" panose="02040503050406030204" pitchFamily="18" charset="0"/>
                            </a:rPr>
                            <m:t>𝐼</m:t>
                          </m:r>
                        </m:e>
                        <m:sub>
                          <m:r>
                            <a:rPr lang="nl-BE" b="0" i="1" smtClean="0">
                              <a:latin typeface="Cambria Math" panose="02040503050406030204" pitchFamily="18" charset="0"/>
                            </a:rPr>
                            <m:t>𝑟</m:t>
                          </m:r>
                        </m:sub>
                      </m:sSub>
                      <m:r>
                        <a:rPr lang="nl-BE" i="1">
                          <a:latin typeface="Cambria Math" panose="02040503050406030204" pitchFamily="18" charset="0"/>
                        </a:rPr>
                        <m:t>=</m:t>
                      </m:r>
                      <m:f>
                        <m:fPr>
                          <m:ctrlPr>
                            <a:rPr lang="nl-BE" i="1">
                              <a:latin typeface="Cambria Math" panose="02040503050406030204" pitchFamily="18" charset="0"/>
                            </a:rPr>
                          </m:ctrlPr>
                        </m:fPr>
                        <m:num>
                          <m:r>
                            <a:rPr lang="nl-BE" i="1">
                              <a:latin typeface="Cambria Math" panose="02040503050406030204" pitchFamily="18" charset="0"/>
                            </a:rPr>
                            <m:t>1</m:t>
                          </m:r>
                        </m:num>
                        <m:den>
                          <m:d>
                            <m:dPr>
                              <m:ctrlPr>
                                <a:rPr lang="nl-BE" i="1">
                                  <a:latin typeface="Cambria Math" panose="02040503050406030204" pitchFamily="18" charset="0"/>
                                </a:rPr>
                              </m:ctrlPr>
                            </m:dPr>
                            <m:e>
                              <m:r>
                                <a:rPr lang="nl-BE" i="1">
                                  <a:latin typeface="Cambria Math" panose="02040503050406030204" pitchFamily="18" charset="0"/>
                                </a:rPr>
                                <m:t>𝑁</m:t>
                              </m:r>
                              <m:r>
                                <a:rPr lang="nl-BE" i="1">
                                  <a:latin typeface="Cambria Math" panose="02040503050406030204" pitchFamily="18" charset="0"/>
                                </a:rPr>
                                <m:t>−1</m:t>
                              </m:r>
                            </m:e>
                          </m:d>
                        </m:den>
                      </m:f>
                      <m:r>
                        <a:rPr lang="nl-BE" i="1">
                          <a:latin typeface="Cambria Math" panose="02040503050406030204" pitchFamily="18" charset="0"/>
                        </a:rPr>
                        <m:t> </m:t>
                      </m:r>
                      <m:nary>
                        <m:naryPr>
                          <m:chr m:val="∑"/>
                          <m:ctrlPr>
                            <a:rPr lang="nl-BE" i="1">
                              <a:latin typeface="Cambria Math" panose="02040503050406030204" pitchFamily="18" charset="0"/>
                            </a:rPr>
                          </m:ctrlPr>
                        </m:naryPr>
                        <m:sub>
                          <m:r>
                            <a:rPr lang="nl-BE" b="0" i="1" smtClean="0">
                              <a:latin typeface="Cambria Math" panose="02040503050406030204" pitchFamily="18" charset="0"/>
                            </a:rPr>
                            <m:t>𝑟</m:t>
                          </m:r>
                          <m:r>
                            <a:rPr lang="nl-BE" i="1">
                              <a:latin typeface="Cambria Math" panose="02040503050406030204" pitchFamily="18" charset="0"/>
                            </a:rPr>
                            <m:t>=1</m:t>
                          </m:r>
                        </m:sub>
                        <m:sup>
                          <m:r>
                            <a:rPr lang="nl-BE" i="1">
                              <a:latin typeface="Cambria Math" panose="02040503050406030204" pitchFamily="18" charset="0"/>
                            </a:rPr>
                            <m:t>𝑁</m:t>
                          </m:r>
                        </m:sup>
                        <m:e>
                          <m:sSub>
                            <m:sSubPr>
                              <m:ctrlPr>
                                <a:rPr lang="nl-BE" i="1" smtClean="0">
                                  <a:latin typeface="Cambria Math" panose="02040503050406030204" pitchFamily="18" charset="0"/>
                                </a:rPr>
                              </m:ctrlPr>
                            </m:sSubPr>
                            <m:e>
                              <m:r>
                                <a:rPr lang="nl-BE" b="0" i="1" smtClean="0">
                                  <a:latin typeface="Cambria Math" panose="02040503050406030204" pitchFamily="18" charset="0"/>
                                </a:rPr>
                                <m:t>𝑎</m:t>
                              </m:r>
                            </m:e>
                            <m:sub>
                              <m:r>
                                <a:rPr lang="nl-BE" b="0" i="1" smtClean="0">
                                  <a:latin typeface="Cambria Math" panose="02040503050406030204" pitchFamily="18" charset="0"/>
                                </a:rPr>
                                <m:t>𝑟𝑐</m:t>
                              </m:r>
                            </m:sub>
                          </m:sSub>
                        </m:e>
                      </m:nary>
                    </m:oMath>
                  </m:oMathPara>
                </a14:m>
                <a:endParaRPr lang="en-GB" dirty="0"/>
              </a:p>
            </p:txBody>
          </p:sp>
        </mc:Choice>
        <mc:Fallback xmlns="">
          <p:sp>
            <p:nvSpPr>
              <p:cNvPr id="2" name="TextBox 1">
                <a:extLst>
                  <a:ext uri="{FF2B5EF4-FFF2-40B4-BE49-F238E27FC236}">
                    <a16:creationId xmlns:a16="http://schemas.microsoft.com/office/drawing/2014/main" id="{89B6C084-8AA7-4110-A112-6F9C99B8066B}"/>
                  </a:ext>
                </a:extLst>
              </p:cNvPr>
              <p:cNvSpPr txBox="1">
                <a:spLocks noRot="1" noChangeAspect="1" noMove="1" noResize="1" noEditPoints="1" noAdjustHandles="1" noChangeArrowheads="1" noChangeShapeType="1" noTextEdit="1"/>
              </p:cNvSpPr>
              <p:nvPr/>
            </p:nvSpPr>
            <p:spPr>
              <a:xfrm>
                <a:off x="179512" y="3318851"/>
                <a:ext cx="3600400" cy="2702984"/>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98599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AE84777-2BE8-4321-A745-560920F7518F}"/>
              </a:ext>
            </a:extLst>
          </p:cNvPr>
          <p:cNvSpPr>
            <a:spLocks noGrp="1" noChangeArrowheads="1"/>
          </p:cNvSpPr>
          <p:nvPr>
            <p:ph type="title"/>
          </p:nvPr>
        </p:nvSpPr>
        <p:spPr>
          <a:xfrm>
            <a:off x="457200" y="218193"/>
            <a:ext cx="8229600" cy="655637"/>
          </a:xfrm>
        </p:spPr>
        <p:txBody>
          <a:bodyPr>
            <a:normAutofit/>
          </a:bodyPr>
          <a:lstStyle/>
          <a:p>
            <a:pPr eaLnBrk="1" hangingPunct="1"/>
            <a:r>
              <a:rPr lang="en-GB" altLang="en-US" sz="2800" b="1" dirty="0">
                <a:solidFill>
                  <a:schemeClr val="tx2"/>
                </a:solidFill>
              </a:rPr>
              <a:t>Interaction Graph</a:t>
            </a:r>
            <a:endParaRPr lang="en-GB" altLang="en-US" sz="3600" dirty="0">
              <a:solidFill>
                <a:schemeClr val="tx2"/>
              </a:solidFill>
            </a:endParaRPr>
          </a:p>
        </p:txBody>
      </p:sp>
      <p:grpSp>
        <p:nvGrpSpPr>
          <p:cNvPr id="4" name="Group 3">
            <a:extLst>
              <a:ext uri="{FF2B5EF4-FFF2-40B4-BE49-F238E27FC236}">
                <a16:creationId xmlns:a16="http://schemas.microsoft.com/office/drawing/2014/main" id="{0A873270-0C28-41C0-8C1B-CD14EC3E0C54}"/>
              </a:ext>
            </a:extLst>
          </p:cNvPr>
          <p:cNvGrpSpPr/>
          <p:nvPr/>
        </p:nvGrpSpPr>
        <p:grpSpPr>
          <a:xfrm>
            <a:off x="827584" y="1196752"/>
            <a:ext cx="7704856" cy="5040560"/>
            <a:chOff x="827584" y="1196752"/>
            <a:chExt cx="7704856" cy="5040560"/>
          </a:xfrm>
        </p:grpSpPr>
        <p:grpSp>
          <p:nvGrpSpPr>
            <p:cNvPr id="3" name="Group 2">
              <a:extLst>
                <a:ext uri="{FF2B5EF4-FFF2-40B4-BE49-F238E27FC236}">
                  <a16:creationId xmlns:a16="http://schemas.microsoft.com/office/drawing/2014/main" id="{7C941471-5343-46D3-9055-8633816446F4}"/>
                </a:ext>
              </a:extLst>
            </p:cNvPr>
            <p:cNvGrpSpPr/>
            <p:nvPr/>
          </p:nvGrpSpPr>
          <p:grpSpPr>
            <a:xfrm>
              <a:off x="827584" y="1196752"/>
              <a:ext cx="7704856" cy="5040560"/>
              <a:chOff x="1433689" y="2325511"/>
              <a:chExt cx="6234655" cy="3241281"/>
            </a:xfrm>
          </p:grpSpPr>
          <p:grpSp>
            <p:nvGrpSpPr>
              <p:cNvPr id="2" name="Group 1">
                <a:extLst>
                  <a:ext uri="{FF2B5EF4-FFF2-40B4-BE49-F238E27FC236}">
                    <a16:creationId xmlns:a16="http://schemas.microsoft.com/office/drawing/2014/main" id="{7A858752-3108-49F0-90BA-FD48C3D8A084}"/>
                  </a:ext>
                </a:extLst>
              </p:cNvPr>
              <p:cNvGrpSpPr/>
              <p:nvPr/>
            </p:nvGrpSpPr>
            <p:grpSpPr>
              <a:xfrm>
                <a:off x="1433689" y="2325511"/>
                <a:ext cx="6234655" cy="3241281"/>
                <a:chOff x="1523999" y="2492896"/>
                <a:chExt cx="6096001" cy="3145904"/>
              </a:xfrm>
            </p:grpSpPr>
            <p:sp>
              <p:nvSpPr>
                <p:cNvPr id="70659" name="Rectangle 3">
                  <a:extLst>
                    <a:ext uri="{FF2B5EF4-FFF2-40B4-BE49-F238E27FC236}">
                      <a16:creationId xmlns:a16="http://schemas.microsoft.com/office/drawing/2014/main" id="{99A9759D-B239-443D-A9FB-26ABF6C85178}"/>
                    </a:ext>
                  </a:extLst>
                </p:cNvPr>
                <p:cNvSpPr>
                  <a:spLocks noChangeArrowheads="1"/>
                </p:cNvSpPr>
                <p:nvPr/>
              </p:nvSpPr>
              <p:spPr bwMode="auto">
                <a:xfrm>
                  <a:off x="1523999" y="2492896"/>
                  <a:ext cx="6096001" cy="31459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400"/>
                </a:p>
              </p:txBody>
            </p:sp>
            <p:sp>
              <p:nvSpPr>
                <p:cNvPr id="70660" name="Line 4">
                  <a:extLst>
                    <a:ext uri="{FF2B5EF4-FFF2-40B4-BE49-F238E27FC236}">
                      <a16:creationId xmlns:a16="http://schemas.microsoft.com/office/drawing/2014/main" id="{101CED36-5E79-45A3-8F18-25F06440E770}"/>
                    </a:ext>
                  </a:extLst>
                </p:cNvPr>
                <p:cNvSpPr>
                  <a:spLocks noChangeShapeType="1"/>
                </p:cNvSpPr>
                <p:nvPr/>
              </p:nvSpPr>
              <p:spPr bwMode="auto">
                <a:xfrm>
                  <a:off x="2667000" y="5105400"/>
                  <a:ext cx="396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61" name="Line 5">
                  <a:extLst>
                    <a:ext uri="{FF2B5EF4-FFF2-40B4-BE49-F238E27FC236}">
                      <a16:creationId xmlns:a16="http://schemas.microsoft.com/office/drawing/2014/main" id="{D49268AF-5995-4323-AD05-A39B730A791B}"/>
                    </a:ext>
                  </a:extLst>
                </p:cNvPr>
                <p:cNvSpPr>
                  <a:spLocks noChangeShapeType="1"/>
                </p:cNvSpPr>
                <p:nvPr/>
              </p:nvSpPr>
              <p:spPr bwMode="auto">
                <a:xfrm flipV="1">
                  <a:off x="2667000" y="2743200"/>
                  <a:ext cx="0" cy="2362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64" name="Line 8">
                  <a:extLst>
                    <a:ext uri="{FF2B5EF4-FFF2-40B4-BE49-F238E27FC236}">
                      <a16:creationId xmlns:a16="http://schemas.microsoft.com/office/drawing/2014/main" id="{C368BCD1-F072-4D80-9352-8B9F07520EB6}"/>
                    </a:ext>
                  </a:extLst>
                </p:cNvPr>
                <p:cNvSpPr>
                  <a:spLocks noChangeShapeType="1"/>
                </p:cNvSpPr>
                <p:nvPr/>
              </p:nvSpPr>
              <p:spPr bwMode="auto">
                <a:xfrm>
                  <a:off x="4267200" y="3048000"/>
                  <a:ext cx="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66" name="Text Box 10">
                  <a:extLst>
                    <a:ext uri="{FF2B5EF4-FFF2-40B4-BE49-F238E27FC236}">
                      <a16:creationId xmlns:a16="http://schemas.microsoft.com/office/drawing/2014/main" id="{2A75384A-E5A3-4CAB-AA78-8534D9A2CC15}"/>
                    </a:ext>
                  </a:extLst>
                </p:cNvPr>
                <p:cNvSpPr txBox="1">
                  <a:spLocks noChangeArrowheads="1"/>
                </p:cNvSpPr>
                <p:nvPr/>
              </p:nvSpPr>
              <p:spPr bwMode="auto">
                <a:xfrm>
                  <a:off x="2819400" y="32004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a:t>Driving variables</a:t>
                  </a:r>
                </a:p>
              </p:txBody>
            </p:sp>
            <p:sp>
              <p:nvSpPr>
                <p:cNvPr id="70667" name="Text Box 11">
                  <a:extLst>
                    <a:ext uri="{FF2B5EF4-FFF2-40B4-BE49-F238E27FC236}">
                      <a16:creationId xmlns:a16="http://schemas.microsoft.com/office/drawing/2014/main" id="{5BF095D1-0CA8-469E-8E14-9BFA1D18BD9C}"/>
                    </a:ext>
                  </a:extLst>
                </p:cNvPr>
                <p:cNvSpPr txBox="1">
                  <a:spLocks noChangeArrowheads="1"/>
                </p:cNvSpPr>
                <p:nvPr/>
              </p:nvSpPr>
              <p:spPr bwMode="auto">
                <a:xfrm>
                  <a:off x="4343400" y="3197868"/>
                  <a:ext cx="1524000" cy="51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dirty="0"/>
                    <a:t>Relay variables</a:t>
                  </a:r>
                </a:p>
              </p:txBody>
            </p:sp>
            <p:sp>
              <p:nvSpPr>
                <p:cNvPr id="70668" name="Text Box 12">
                  <a:extLst>
                    <a:ext uri="{FF2B5EF4-FFF2-40B4-BE49-F238E27FC236}">
                      <a16:creationId xmlns:a16="http://schemas.microsoft.com/office/drawing/2014/main" id="{F9720D37-A260-4317-9F91-6019F4E5C34A}"/>
                    </a:ext>
                  </a:extLst>
                </p:cNvPr>
                <p:cNvSpPr txBox="1">
                  <a:spLocks noChangeArrowheads="1"/>
                </p:cNvSpPr>
                <p:nvPr/>
              </p:nvSpPr>
              <p:spPr bwMode="auto">
                <a:xfrm>
                  <a:off x="2590800" y="41910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dirty="0"/>
                    <a:t>Autonomous variables</a:t>
                  </a:r>
                </a:p>
              </p:txBody>
            </p:sp>
            <p:sp>
              <p:nvSpPr>
                <p:cNvPr id="70669" name="Text Box 13">
                  <a:extLst>
                    <a:ext uri="{FF2B5EF4-FFF2-40B4-BE49-F238E27FC236}">
                      <a16:creationId xmlns:a16="http://schemas.microsoft.com/office/drawing/2014/main" id="{55096C7D-68AB-4D63-AA75-865C4C66E37D}"/>
                    </a:ext>
                  </a:extLst>
                </p:cNvPr>
                <p:cNvSpPr txBox="1">
                  <a:spLocks noChangeArrowheads="1"/>
                </p:cNvSpPr>
                <p:nvPr/>
              </p:nvSpPr>
              <p:spPr bwMode="auto">
                <a:xfrm>
                  <a:off x="4267200" y="41910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a:t>Dependent variables</a:t>
                  </a:r>
                </a:p>
              </p:txBody>
            </p:sp>
            <p:sp>
              <p:nvSpPr>
                <p:cNvPr id="70670" name="Text Box 14">
                  <a:extLst>
                    <a:ext uri="{FF2B5EF4-FFF2-40B4-BE49-F238E27FC236}">
                      <a16:creationId xmlns:a16="http://schemas.microsoft.com/office/drawing/2014/main" id="{FEC1C67F-D351-4080-A777-1E6677DFF613}"/>
                    </a:ext>
                  </a:extLst>
                </p:cNvPr>
                <p:cNvSpPr txBox="1">
                  <a:spLocks noChangeArrowheads="1"/>
                </p:cNvSpPr>
                <p:nvPr/>
              </p:nvSpPr>
              <p:spPr bwMode="auto">
                <a:xfrm>
                  <a:off x="5317186" y="5254690"/>
                  <a:ext cx="2150415" cy="24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000" b="1" i="1" dirty="0"/>
                    <a:t>Dependence index</a:t>
                  </a:r>
                </a:p>
              </p:txBody>
            </p:sp>
            <p:sp>
              <p:nvSpPr>
                <p:cNvPr id="70671" name="Text Box 15">
                  <a:extLst>
                    <a:ext uri="{FF2B5EF4-FFF2-40B4-BE49-F238E27FC236}">
                      <a16:creationId xmlns:a16="http://schemas.microsoft.com/office/drawing/2014/main" id="{3D1469F7-4D89-4CFE-9BEE-BDC4DAB588FD}"/>
                    </a:ext>
                  </a:extLst>
                </p:cNvPr>
                <p:cNvSpPr txBox="1">
                  <a:spLocks noChangeArrowheads="1"/>
                </p:cNvSpPr>
                <p:nvPr/>
              </p:nvSpPr>
              <p:spPr bwMode="auto">
                <a:xfrm>
                  <a:off x="1524000" y="2819400"/>
                  <a:ext cx="1143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000" b="1" i="1" dirty="0"/>
                    <a:t>Driving force index</a:t>
                  </a:r>
                </a:p>
              </p:txBody>
            </p:sp>
            <p:sp>
              <p:nvSpPr>
                <p:cNvPr id="70672" name="Text Box 16">
                  <a:extLst>
                    <a:ext uri="{FF2B5EF4-FFF2-40B4-BE49-F238E27FC236}">
                      <a16:creationId xmlns:a16="http://schemas.microsoft.com/office/drawing/2014/main" id="{C8351E77-7924-4B41-BC1D-EBBB869C0146}"/>
                    </a:ext>
                  </a:extLst>
                </p:cNvPr>
                <p:cNvSpPr txBox="1">
                  <a:spLocks noChangeArrowheads="1"/>
                </p:cNvSpPr>
                <p:nvPr/>
              </p:nvSpPr>
              <p:spPr bwMode="auto">
                <a:xfrm>
                  <a:off x="2438400" y="49530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000"/>
                    <a:t>0</a:t>
                  </a:r>
                </a:p>
              </p:txBody>
            </p:sp>
            <p:sp>
              <p:nvSpPr>
                <p:cNvPr id="70673" name="Text Box 17">
                  <a:extLst>
                    <a:ext uri="{FF2B5EF4-FFF2-40B4-BE49-F238E27FC236}">
                      <a16:creationId xmlns:a16="http://schemas.microsoft.com/office/drawing/2014/main" id="{2FB180EC-76AF-41D8-8EA7-0A1F425FB408}"/>
                    </a:ext>
                  </a:extLst>
                </p:cNvPr>
                <p:cNvSpPr txBox="1">
                  <a:spLocks noChangeArrowheads="1"/>
                </p:cNvSpPr>
                <p:nvPr/>
              </p:nvSpPr>
              <p:spPr bwMode="auto">
                <a:xfrm>
                  <a:off x="5943600" y="478472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000"/>
                    <a:t>1</a:t>
                  </a:r>
                </a:p>
              </p:txBody>
            </p:sp>
            <p:sp>
              <p:nvSpPr>
                <p:cNvPr id="70674" name="Text Box 18">
                  <a:extLst>
                    <a:ext uri="{FF2B5EF4-FFF2-40B4-BE49-F238E27FC236}">
                      <a16:creationId xmlns:a16="http://schemas.microsoft.com/office/drawing/2014/main" id="{C5237640-E646-44AE-AA4E-E8C76E082CC0}"/>
                    </a:ext>
                  </a:extLst>
                </p:cNvPr>
                <p:cNvSpPr txBox="1">
                  <a:spLocks noChangeArrowheads="1"/>
                </p:cNvSpPr>
                <p:nvPr/>
              </p:nvSpPr>
              <p:spPr bwMode="auto">
                <a:xfrm>
                  <a:off x="2667000" y="25908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000"/>
                    <a:t>1</a:t>
                  </a:r>
                </a:p>
              </p:txBody>
            </p:sp>
          </p:grpSp>
          <p:sp>
            <p:nvSpPr>
              <p:cNvPr id="70662" name="Line 6">
                <a:extLst>
                  <a:ext uri="{FF2B5EF4-FFF2-40B4-BE49-F238E27FC236}">
                    <a16:creationId xmlns:a16="http://schemas.microsoft.com/office/drawing/2014/main" id="{400E8E06-2837-49E5-8D60-230F0FAAA470}"/>
                  </a:ext>
                </a:extLst>
              </p:cNvPr>
              <p:cNvSpPr>
                <a:spLocks noChangeShapeType="1"/>
              </p:cNvSpPr>
              <p:nvPr/>
            </p:nvSpPr>
            <p:spPr bwMode="auto">
              <a:xfrm>
                <a:off x="2667000" y="4038600"/>
                <a:ext cx="327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63" name="Line 7">
                <a:extLst>
                  <a:ext uri="{FF2B5EF4-FFF2-40B4-BE49-F238E27FC236}">
                    <a16:creationId xmlns:a16="http://schemas.microsoft.com/office/drawing/2014/main" id="{8F992615-93F2-4DB3-B14D-47F4FC862FC6}"/>
                  </a:ext>
                </a:extLst>
              </p:cNvPr>
              <p:cNvSpPr>
                <a:spLocks noChangeShapeType="1"/>
              </p:cNvSpPr>
              <p:nvPr/>
            </p:nvSpPr>
            <p:spPr bwMode="auto">
              <a:xfrm>
                <a:off x="2667000" y="2912147"/>
                <a:ext cx="327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sp>
          <p:nvSpPr>
            <p:cNvPr id="70665" name="Line 9">
              <a:extLst>
                <a:ext uri="{FF2B5EF4-FFF2-40B4-BE49-F238E27FC236}">
                  <a16:creationId xmlns:a16="http://schemas.microsoft.com/office/drawing/2014/main" id="{9A321F34-760D-437D-BA2E-63F6B94A7340}"/>
                </a:ext>
              </a:extLst>
            </p:cNvPr>
            <p:cNvSpPr>
              <a:spLocks noChangeShapeType="1"/>
            </p:cNvSpPr>
            <p:nvPr/>
          </p:nvSpPr>
          <p:spPr bwMode="auto">
            <a:xfrm>
              <a:off x="6430438" y="2109038"/>
              <a:ext cx="15512" cy="3273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spTree>
    <p:extLst>
      <p:ext uri="{BB962C8B-B14F-4D97-AF65-F5344CB8AC3E}">
        <p14:creationId xmlns:p14="http://schemas.microsoft.com/office/powerpoint/2010/main" val="2566900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r>
              <a:rPr lang="en-US" sz="2800" b="1" dirty="0">
                <a:solidFill>
                  <a:schemeClr val="tx2"/>
                </a:solidFill>
              </a:rPr>
              <a:t>Higher Order Boolean Matrixes </a:t>
            </a:r>
            <a:br>
              <a:rPr lang="en-US" sz="2800" b="1" dirty="0">
                <a:solidFill>
                  <a:schemeClr val="tx2"/>
                </a:solidFill>
              </a:rPr>
            </a:br>
            <a:r>
              <a:rPr lang="en-US" sz="2800" b="1" dirty="0">
                <a:solidFill>
                  <a:schemeClr val="tx2"/>
                </a:solidFill>
              </a:rPr>
              <a:t>&amp; link to System Structure Analysis</a:t>
            </a:r>
          </a:p>
        </p:txBody>
      </p:sp>
      <p:sp>
        <p:nvSpPr>
          <p:cNvPr id="25603" name="Rectangle 3"/>
          <p:cNvSpPr>
            <a:spLocks noGrp="1" noChangeArrowheads="1"/>
          </p:cNvSpPr>
          <p:nvPr>
            <p:ph type="body" idx="1"/>
          </p:nvPr>
        </p:nvSpPr>
        <p:spPr/>
        <p:txBody>
          <a:bodyPr/>
          <a:lstStyle/>
          <a:p>
            <a:pPr>
              <a:lnSpc>
                <a:spcPct val="90000"/>
              </a:lnSpc>
            </a:pPr>
            <a:r>
              <a:rPr lang="en-US" sz="2800" dirty="0"/>
              <a:t>A² matrix (squared)</a:t>
            </a:r>
          </a:p>
          <a:p>
            <a:pPr>
              <a:lnSpc>
                <a:spcPct val="90000"/>
              </a:lnSpc>
            </a:pPr>
            <a:r>
              <a:rPr lang="en-US" sz="2800" dirty="0" err="1"/>
              <a:t>a</a:t>
            </a:r>
            <a:r>
              <a:rPr lang="en-US" sz="2800" baseline="-25000" dirty="0" err="1"/>
              <a:t>ij</a:t>
            </a:r>
            <a:r>
              <a:rPr lang="en-US" sz="2800" dirty="0"/>
              <a:t> = </a:t>
            </a:r>
            <a:r>
              <a:rPr lang="en-US" sz="2800" b="1" dirty="0" err="1">
                <a:latin typeface="Symbol" pitchFamily="18" charset="2"/>
              </a:rPr>
              <a:t>S</a:t>
            </a:r>
            <a:r>
              <a:rPr lang="en-US" sz="2800" b="1" baseline="-25000" dirty="0" err="1"/>
              <a:t>k</a:t>
            </a:r>
            <a:r>
              <a:rPr lang="en-US" sz="2800" dirty="0"/>
              <a:t> </a:t>
            </a:r>
            <a:r>
              <a:rPr lang="en-US" sz="2800" dirty="0" err="1"/>
              <a:t>a</a:t>
            </a:r>
            <a:r>
              <a:rPr lang="en-US" sz="2800" baseline="-25000" dirty="0" err="1"/>
              <a:t>ik</a:t>
            </a:r>
            <a:r>
              <a:rPr lang="en-US" sz="2800" dirty="0"/>
              <a:t>*</a:t>
            </a:r>
            <a:r>
              <a:rPr lang="en-US" sz="2800" dirty="0" err="1"/>
              <a:t>a</a:t>
            </a:r>
            <a:r>
              <a:rPr lang="en-US" sz="2800" baseline="-25000" dirty="0" err="1"/>
              <a:t>kj</a:t>
            </a:r>
            <a:endParaRPr lang="en-US" sz="2800" baseline="-25000" dirty="0"/>
          </a:p>
          <a:p>
            <a:pPr lvl="1">
              <a:lnSpc>
                <a:spcPct val="90000"/>
              </a:lnSpc>
            </a:pPr>
            <a:r>
              <a:rPr lang="en-US" sz="2400" dirty="0"/>
              <a:t>Can only be different of zero if one </a:t>
            </a:r>
            <a:r>
              <a:rPr lang="en-US" sz="2400" dirty="0" err="1"/>
              <a:t>a</a:t>
            </a:r>
            <a:r>
              <a:rPr lang="en-US" sz="2400" baseline="-25000" dirty="0" err="1"/>
              <a:t>ik</a:t>
            </a:r>
            <a:r>
              <a:rPr lang="en-US" sz="2400" dirty="0"/>
              <a:t> and the corresponding </a:t>
            </a:r>
            <a:r>
              <a:rPr lang="en-US" sz="2400" dirty="0" err="1"/>
              <a:t>a</a:t>
            </a:r>
            <a:r>
              <a:rPr lang="en-US" sz="2400" baseline="-25000" dirty="0" err="1"/>
              <a:t>kj</a:t>
            </a:r>
            <a:r>
              <a:rPr lang="en-US" sz="2400" dirty="0"/>
              <a:t> are different from zero</a:t>
            </a:r>
          </a:p>
          <a:p>
            <a:pPr lvl="1">
              <a:lnSpc>
                <a:spcPct val="90000"/>
              </a:lnSpc>
            </a:pPr>
            <a:r>
              <a:rPr lang="en-US" sz="2400" dirty="0"/>
              <a:t>Detects between </a:t>
            </a:r>
            <a:r>
              <a:rPr lang="en-US" sz="2400" dirty="0" err="1"/>
              <a:t>i</a:t>
            </a:r>
            <a:r>
              <a:rPr lang="en-US" sz="2400" dirty="0"/>
              <a:t> and j through one of the k other variables</a:t>
            </a:r>
          </a:p>
          <a:p>
            <a:pPr>
              <a:lnSpc>
                <a:spcPct val="90000"/>
              </a:lnSpc>
            </a:pPr>
            <a:r>
              <a:rPr lang="en-US" sz="2800" dirty="0" err="1"/>
              <a:t>a</a:t>
            </a:r>
            <a:r>
              <a:rPr lang="en-US" sz="2800" baseline="-25000" dirty="0" err="1"/>
              <a:t>ij</a:t>
            </a:r>
            <a:r>
              <a:rPr lang="en-US" sz="2800" dirty="0"/>
              <a:t> = number of </a:t>
            </a:r>
            <a:r>
              <a:rPr lang="en-US" sz="2800" dirty="0">
                <a:solidFill>
                  <a:srgbClr val="FF0000"/>
                </a:solidFill>
              </a:rPr>
              <a:t>indirect links </a:t>
            </a:r>
            <a:r>
              <a:rPr lang="en-US" sz="2800" dirty="0"/>
              <a:t>(wit one intermediate step) existing between </a:t>
            </a:r>
            <a:r>
              <a:rPr lang="en-US" sz="2800" dirty="0" err="1"/>
              <a:t>i</a:t>
            </a:r>
            <a:r>
              <a:rPr lang="en-US" sz="2800" dirty="0"/>
              <a:t> and j </a:t>
            </a:r>
          </a:p>
          <a:p>
            <a:pPr>
              <a:lnSpc>
                <a:spcPct val="90000"/>
              </a:lnSpc>
            </a:pPr>
            <a:r>
              <a:rPr lang="en-US" sz="2800" dirty="0"/>
              <a:t>a </a:t>
            </a:r>
            <a:r>
              <a:rPr lang="en-US" sz="2800" baseline="-25000" dirty="0"/>
              <a:t>ii </a:t>
            </a:r>
            <a:r>
              <a:rPr lang="en-US" sz="2800" dirty="0"/>
              <a:t>= number of </a:t>
            </a:r>
            <a:r>
              <a:rPr lang="en-US" sz="2800" dirty="0">
                <a:solidFill>
                  <a:srgbClr val="FF0000"/>
                </a:solidFill>
              </a:rPr>
              <a:t>feedback loops </a:t>
            </a:r>
            <a:r>
              <a:rPr lang="en-US" sz="2800" dirty="0"/>
              <a:t>(with one intermediate step….fast feedback)</a:t>
            </a:r>
          </a:p>
        </p:txBody>
      </p:sp>
    </p:spTree>
    <p:extLst>
      <p:ext uri="{BB962C8B-B14F-4D97-AF65-F5344CB8AC3E}">
        <p14:creationId xmlns:p14="http://schemas.microsoft.com/office/powerpoint/2010/main" val="16758643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Autofit/>
          </a:bodyPr>
          <a:lstStyle/>
          <a:p>
            <a:r>
              <a:rPr lang="en-US" sz="2800" b="1" dirty="0">
                <a:solidFill>
                  <a:schemeClr val="tx2"/>
                </a:solidFill>
              </a:rPr>
              <a:t>Higher Order Boolean Matrixes </a:t>
            </a:r>
            <a:br>
              <a:rPr lang="en-US" sz="2800" b="1" dirty="0">
                <a:solidFill>
                  <a:schemeClr val="tx2"/>
                </a:solidFill>
              </a:rPr>
            </a:br>
            <a:r>
              <a:rPr lang="en-US" sz="2800" b="1" dirty="0">
                <a:solidFill>
                  <a:schemeClr val="tx2"/>
                </a:solidFill>
              </a:rPr>
              <a:t>&amp; link to System Structure Analysis (</a:t>
            </a:r>
            <a:r>
              <a:rPr lang="en-US" sz="2800" b="1" dirty="0" err="1">
                <a:solidFill>
                  <a:schemeClr val="tx2"/>
                </a:solidFill>
              </a:rPr>
              <a:t>ctnd</a:t>
            </a:r>
            <a:r>
              <a:rPr lang="en-US" sz="2800" b="1" dirty="0">
                <a:solidFill>
                  <a:schemeClr val="tx2"/>
                </a:solidFill>
              </a:rPr>
              <a:t>)</a:t>
            </a:r>
          </a:p>
        </p:txBody>
      </p:sp>
      <p:sp>
        <p:nvSpPr>
          <p:cNvPr id="27651" name="Rectangle 3"/>
          <p:cNvSpPr>
            <a:spLocks noGrp="1" noChangeArrowheads="1"/>
          </p:cNvSpPr>
          <p:nvPr>
            <p:ph type="body" idx="1"/>
          </p:nvPr>
        </p:nvSpPr>
        <p:spPr>
          <a:xfrm>
            <a:off x="685800" y="1981200"/>
            <a:ext cx="7772400" cy="4184650"/>
          </a:xfrm>
        </p:spPr>
        <p:txBody>
          <a:bodyPr/>
          <a:lstStyle/>
          <a:p>
            <a:pPr>
              <a:lnSpc>
                <a:spcPct val="80000"/>
              </a:lnSpc>
            </a:pPr>
            <a:r>
              <a:rPr lang="en-US" sz="2400" b="1" dirty="0"/>
              <a:t>A³</a:t>
            </a:r>
            <a:r>
              <a:rPr lang="en-US" sz="2400" dirty="0"/>
              <a:t>= same analysis but with </a:t>
            </a:r>
            <a:r>
              <a:rPr lang="en-US" sz="2400" b="1" dirty="0">
                <a:solidFill>
                  <a:srgbClr val="FF0000"/>
                </a:solidFill>
              </a:rPr>
              <a:t>2</a:t>
            </a:r>
            <a:r>
              <a:rPr lang="en-US" sz="2400" dirty="0"/>
              <a:t> intermediate steps</a:t>
            </a:r>
          </a:p>
          <a:p>
            <a:pPr>
              <a:lnSpc>
                <a:spcPct val="80000"/>
              </a:lnSpc>
            </a:pPr>
            <a:r>
              <a:rPr lang="en-US" sz="2400" b="1" dirty="0"/>
              <a:t>A</a:t>
            </a:r>
            <a:r>
              <a:rPr lang="en-US" sz="2400" b="1" baseline="30000" dirty="0"/>
              <a:t>n</a:t>
            </a:r>
            <a:r>
              <a:rPr lang="en-US" sz="2400" dirty="0"/>
              <a:t> = same with </a:t>
            </a:r>
            <a:r>
              <a:rPr lang="en-US" sz="2400" b="1" dirty="0">
                <a:solidFill>
                  <a:srgbClr val="FF0000"/>
                </a:solidFill>
              </a:rPr>
              <a:t>(n-1) </a:t>
            </a:r>
            <a:r>
              <a:rPr lang="en-US" sz="2400" dirty="0"/>
              <a:t>intermediate steps</a:t>
            </a:r>
          </a:p>
          <a:p>
            <a:pPr>
              <a:lnSpc>
                <a:spcPct val="80000"/>
              </a:lnSpc>
            </a:pPr>
            <a:r>
              <a:rPr lang="en-US" sz="2400" dirty="0"/>
              <a:t>Number of links increases with order of matrix</a:t>
            </a:r>
          </a:p>
          <a:p>
            <a:pPr>
              <a:lnSpc>
                <a:spcPct val="80000"/>
              </a:lnSpc>
            </a:pPr>
            <a:r>
              <a:rPr lang="en-US" sz="2400" dirty="0"/>
              <a:t>Sum of line =  number of arrows leaving a variable</a:t>
            </a:r>
          </a:p>
          <a:p>
            <a:pPr>
              <a:lnSpc>
                <a:spcPct val="80000"/>
              </a:lnSpc>
            </a:pPr>
            <a:r>
              <a:rPr lang="en-US" sz="2400" dirty="0"/>
              <a:t>Sum of column = number of arrows arriving at a variable</a:t>
            </a:r>
          </a:p>
          <a:p>
            <a:pPr>
              <a:lnSpc>
                <a:spcPct val="80000"/>
              </a:lnSpc>
            </a:pPr>
            <a:r>
              <a:rPr lang="en-US" sz="2400" dirty="0"/>
              <a:t>Variables can be ranked according to these numbers</a:t>
            </a:r>
          </a:p>
          <a:p>
            <a:pPr>
              <a:lnSpc>
                <a:spcPct val="80000"/>
              </a:lnSpc>
            </a:pPr>
            <a:r>
              <a:rPr lang="en-US" sz="2400" dirty="0"/>
              <a:t> ranking stabilized after a few multiplications</a:t>
            </a:r>
          </a:p>
          <a:p>
            <a:pPr>
              <a:lnSpc>
                <a:spcPct val="80000"/>
              </a:lnSpc>
            </a:pPr>
            <a:r>
              <a:rPr lang="en-US" sz="2400" dirty="0"/>
              <a:t>=&gt; </a:t>
            </a:r>
            <a:r>
              <a:rPr lang="en-US" sz="2400" b="1" dirty="0">
                <a:solidFill>
                  <a:schemeClr val="tx2"/>
                </a:solidFill>
              </a:rPr>
              <a:t>longer term &amp; indirect </a:t>
            </a:r>
          </a:p>
          <a:p>
            <a:pPr lvl="1">
              <a:lnSpc>
                <a:spcPct val="80000"/>
              </a:lnSpc>
            </a:pPr>
            <a:r>
              <a:rPr lang="en-US" sz="2000" b="1" dirty="0">
                <a:solidFill>
                  <a:schemeClr val="tx2"/>
                </a:solidFill>
              </a:rPr>
              <a:t>Causes</a:t>
            </a:r>
          </a:p>
          <a:p>
            <a:pPr lvl="1">
              <a:lnSpc>
                <a:spcPct val="80000"/>
              </a:lnSpc>
            </a:pPr>
            <a:r>
              <a:rPr lang="en-US" sz="2000" b="1" dirty="0">
                <a:solidFill>
                  <a:schemeClr val="tx2"/>
                </a:solidFill>
              </a:rPr>
              <a:t>effects </a:t>
            </a:r>
          </a:p>
          <a:p>
            <a:pPr lvl="1">
              <a:lnSpc>
                <a:spcPct val="80000"/>
              </a:lnSpc>
            </a:pPr>
            <a:r>
              <a:rPr lang="en-US" sz="2000" b="1" dirty="0">
                <a:solidFill>
                  <a:schemeClr val="tx2"/>
                </a:solidFill>
              </a:rPr>
              <a:t>and relay variables</a:t>
            </a:r>
          </a:p>
        </p:txBody>
      </p:sp>
    </p:spTree>
    <p:extLst>
      <p:ext uri="{BB962C8B-B14F-4D97-AF65-F5344CB8AC3E}">
        <p14:creationId xmlns:p14="http://schemas.microsoft.com/office/powerpoint/2010/main" val="34222746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74133" y="248356"/>
            <a:ext cx="8212666" cy="843845"/>
          </a:xfrm>
        </p:spPr>
        <p:txBody>
          <a:bodyPr>
            <a:normAutofit/>
          </a:bodyPr>
          <a:lstStyle/>
          <a:p>
            <a:r>
              <a:rPr lang="en-US" sz="2800" b="1" dirty="0">
                <a:solidFill>
                  <a:schemeClr val="tx2"/>
                </a:solidFill>
              </a:rPr>
              <a:t>Multiplying further the Matrixes</a:t>
            </a:r>
          </a:p>
        </p:txBody>
      </p:sp>
      <p:sp>
        <p:nvSpPr>
          <p:cNvPr id="64516" name="Oval 4"/>
          <p:cNvSpPr>
            <a:spLocks noChangeArrowheads="1"/>
          </p:cNvSpPr>
          <p:nvPr/>
        </p:nvSpPr>
        <p:spPr bwMode="auto">
          <a:xfrm>
            <a:off x="566738" y="1722438"/>
            <a:ext cx="522287"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sp>
        <p:nvSpPr>
          <p:cNvPr id="64517" name="Oval 5"/>
          <p:cNvSpPr>
            <a:spLocks noChangeArrowheads="1"/>
          </p:cNvSpPr>
          <p:nvPr/>
        </p:nvSpPr>
        <p:spPr bwMode="auto">
          <a:xfrm>
            <a:off x="6061075" y="1700213"/>
            <a:ext cx="534988"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a:t>V</a:t>
            </a:r>
            <a:r>
              <a:rPr lang="en-US" sz="2000" b="1" baseline="-25000"/>
              <a:t>j</a:t>
            </a:r>
          </a:p>
        </p:txBody>
      </p:sp>
      <p:sp>
        <p:nvSpPr>
          <p:cNvPr id="64518" name="Oval 6"/>
          <p:cNvSpPr>
            <a:spLocks noChangeArrowheads="1"/>
          </p:cNvSpPr>
          <p:nvPr/>
        </p:nvSpPr>
        <p:spPr bwMode="auto">
          <a:xfrm>
            <a:off x="3121025" y="2592388"/>
            <a:ext cx="652463"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m</a:t>
            </a:r>
          </a:p>
        </p:txBody>
      </p:sp>
      <p:sp>
        <p:nvSpPr>
          <p:cNvPr id="64519" name="Oval 7"/>
          <p:cNvSpPr>
            <a:spLocks noChangeArrowheads="1"/>
          </p:cNvSpPr>
          <p:nvPr/>
        </p:nvSpPr>
        <p:spPr bwMode="auto">
          <a:xfrm>
            <a:off x="2484438" y="3394075"/>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q</a:t>
            </a:r>
          </a:p>
        </p:txBody>
      </p:sp>
      <p:sp>
        <p:nvSpPr>
          <p:cNvPr id="64520" name="Oval 8"/>
          <p:cNvSpPr>
            <a:spLocks noChangeArrowheads="1"/>
          </p:cNvSpPr>
          <p:nvPr/>
        </p:nvSpPr>
        <p:spPr bwMode="auto">
          <a:xfrm>
            <a:off x="3962400" y="3398838"/>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p</a:t>
            </a:r>
          </a:p>
        </p:txBody>
      </p:sp>
      <p:sp>
        <p:nvSpPr>
          <p:cNvPr id="64521" name="Oval 9"/>
          <p:cNvSpPr>
            <a:spLocks noChangeArrowheads="1"/>
          </p:cNvSpPr>
          <p:nvPr/>
        </p:nvSpPr>
        <p:spPr bwMode="auto">
          <a:xfrm>
            <a:off x="560388" y="2586038"/>
            <a:ext cx="522287"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sp>
        <p:nvSpPr>
          <p:cNvPr id="64522" name="Oval 10"/>
          <p:cNvSpPr>
            <a:spLocks noChangeArrowheads="1"/>
          </p:cNvSpPr>
          <p:nvPr/>
        </p:nvSpPr>
        <p:spPr bwMode="auto">
          <a:xfrm>
            <a:off x="6054725" y="2597150"/>
            <a:ext cx="534988"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a:t>V</a:t>
            </a:r>
            <a:r>
              <a:rPr lang="en-US" sz="2000" b="1" baseline="-25000"/>
              <a:t>j</a:t>
            </a:r>
          </a:p>
        </p:txBody>
      </p:sp>
      <p:sp>
        <p:nvSpPr>
          <p:cNvPr id="64523" name="Oval 11"/>
          <p:cNvSpPr>
            <a:spLocks noChangeArrowheads="1"/>
          </p:cNvSpPr>
          <p:nvPr/>
        </p:nvSpPr>
        <p:spPr bwMode="auto">
          <a:xfrm>
            <a:off x="539750" y="3398838"/>
            <a:ext cx="522288"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sp>
        <p:nvSpPr>
          <p:cNvPr id="64524" name="Oval 12"/>
          <p:cNvSpPr>
            <a:spLocks noChangeArrowheads="1"/>
          </p:cNvSpPr>
          <p:nvPr/>
        </p:nvSpPr>
        <p:spPr bwMode="auto">
          <a:xfrm>
            <a:off x="6034088" y="3398838"/>
            <a:ext cx="534987" cy="533400"/>
          </a:xfrm>
          <a:prstGeom prst="ellipse">
            <a:avLst/>
          </a:prstGeom>
          <a:solidFill>
            <a:srgbClr val="92D050"/>
          </a:solidFill>
          <a:ln w="9525">
            <a:solidFill>
              <a:schemeClr val="tx1"/>
            </a:solidFill>
            <a:round/>
            <a:headEnd/>
            <a:tailEnd/>
          </a:ln>
          <a:effectLst/>
          <a:extLst/>
        </p:spPr>
        <p:txBody>
          <a:bodyPr wrap="none" anchor="ctr">
            <a:spAutoFit/>
          </a:bodyPr>
          <a:lstStyle/>
          <a:p>
            <a:pPr algn="ctr"/>
            <a:r>
              <a:rPr lang="en-US" sz="2000" b="1" dirty="0" err="1"/>
              <a:t>V</a:t>
            </a:r>
            <a:r>
              <a:rPr lang="en-US" sz="2000" b="1" baseline="-25000" dirty="0" err="1"/>
              <a:t>j</a:t>
            </a:r>
            <a:endParaRPr lang="en-US" sz="2000" b="1" baseline="-25000" dirty="0"/>
          </a:p>
        </p:txBody>
      </p:sp>
      <p:cxnSp>
        <p:nvCxnSpPr>
          <p:cNvPr id="64525" name="AutoShape 13"/>
          <p:cNvCxnSpPr>
            <a:cxnSpLocks noChangeShapeType="1"/>
            <a:stCxn id="64516" idx="6"/>
            <a:endCxn id="64517" idx="2"/>
          </p:cNvCxnSpPr>
          <p:nvPr/>
        </p:nvCxnSpPr>
        <p:spPr bwMode="auto">
          <a:xfrm flipV="1">
            <a:off x="1089025" y="1966913"/>
            <a:ext cx="4972050" cy="22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26" name="AutoShape 14"/>
          <p:cNvCxnSpPr>
            <a:cxnSpLocks noChangeShapeType="1"/>
            <a:stCxn id="64521" idx="6"/>
            <a:endCxn id="64518" idx="2"/>
          </p:cNvCxnSpPr>
          <p:nvPr/>
        </p:nvCxnSpPr>
        <p:spPr bwMode="auto">
          <a:xfrm>
            <a:off x="1082675" y="2852738"/>
            <a:ext cx="2038350" cy="63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27" name="AutoShape 15"/>
          <p:cNvCxnSpPr>
            <a:cxnSpLocks noChangeShapeType="1"/>
            <a:stCxn id="64518" idx="6"/>
            <a:endCxn id="64522" idx="2"/>
          </p:cNvCxnSpPr>
          <p:nvPr/>
        </p:nvCxnSpPr>
        <p:spPr bwMode="auto">
          <a:xfrm>
            <a:off x="3773488" y="2859088"/>
            <a:ext cx="2281237" cy="47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28" name="Text Box 16"/>
          <p:cNvSpPr txBox="1">
            <a:spLocks noChangeArrowheads="1"/>
          </p:cNvSpPr>
          <p:nvPr/>
        </p:nvSpPr>
        <p:spPr bwMode="auto">
          <a:xfrm>
            <a:off x="6948488" y="1747838"/>
            <a:ext cx="151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ij</a:t>
            </a:r>
            <a:r>
              <a:rPr lang="en-US"/>
              <a:t> in A = 1</a:t>
            </a:r>
          </a:p>
        </p:txBody>
      </p:sp>
      <p:sp>
        <p:nvSpPr>
          <p:cNvPr id="64529" name="Text Box 17"/>
          <p:cNvSpPr txBox="1">
            <a:spLocks noChangeArrowheads="1"/>
          </p:cNvSpPr>
          <p:nvPr/>
        </p:nvSpPr>
        <p:spPr bwMode="auto">
          <a:xfrm>
            <a:off x="6948488" y="2611438"/>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ij</a:t>
            </a:r>
            <a:r>
              <a:rPr lang="en-US"/>
              <a:t> in A² = 1</a:t>
            </a:r>
          </a:p>
        </p:txBody>
      </p:sp>
      <p:sp>
        <p:nvSpPr>
          <p:cNvPr id="64530" name="Text Box 18"/>
          <p:cNvSpPr txBox="1">
            <a:spLocks noChangeArrowheads="1"/>
          </p:cNvSpPr>
          <p:nvPr/>
        </p:nvSpPr>
        <p:spPr bwMode="auto">
          <a:xfrm>
            <a:off x="6948488" y="3355975"/>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ij</a:t>
            </a:r>
            <a:r>
              <a:rPr lang="en-US"/>
              <a:t> in A³ = 1</a:t>
            </a:r>
          </a:p>
        </p:txBody>
      </p:sp>
      <p:cxnSp>
        <p:nvCxnSpPr>
          <p:cNvPr id="64531" name="AutoShape 19"/>
          <p:cNvCxnSpPr>
            <a:cxnSpLocks noChangeShapeType="1"/>
            <a:stCxn id="64523" idx="6"/>
            <a:endCxn id="64519" idx="2"/>
          </p:cNvCxnSpPr>
          <p:nvPr/>
        </p:nvCxnSpPr>
        <p:spPr bwMode="auto">
          <a:xfrm flipV="1">
            <a:off x="1062038" y="3660775"/>
            <a:ext cx="1422400" cy="4763"/>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2" name="AutoShape 20"/>
          <p:cNvCxnSpPr>
            <a:cxnSpLocks noChangeShapeType="1"/>
            <a:stCxn id="64519" idx="6"/>
            <a:endCxn id="64520" idx="2"/>
          </p:cNvCxnSpPr>
          <p:nvPr/>
        </p:nvCxnSpPr>
        <p:spPr bwMode="auto">
          <a:xfrm>
            <a:off x="3071813" y="3660775"/>
            <a:ext cx="890587" cy="4763"/>
          </a:xfrm>
          <a:prstGeom prst="bentConnector3">
            <a:avLst>
              <a:gd name="adj1" fmla="val 4991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3" name="AutoShape 21"/>
          <p:cNvCxnSpPr>
            <a:cxnSpLocks noChangeShapeType="1"/>
            <a:stCxn id="64520" idx="6"/>
            <a:endCxn id="64524" idx="2"/>
          </p:cNvCxnSpPr>
          <p:nvPr/>
        </p:nvCxnSpPr>
        <p:spPr bwMode="auto">
          <a:xfrm>
            <a:off x="4549775" y="3665538"/>
            <a:ext cx="1484313"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34" name="Oval 22"/>
          <p:cNvSpPr>
            <a:spLocks noChangeArrowheads="1"/>
          </p:cNvSpPr>
          <p:nvPr/>
        </p:nvSpPr>
        <p:spPr bwMode="auto">
          <a:xfrm>
            <a:off x="566738" y="4243388"/>
            <a:ext cx="522287"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sp>
        <p:nvSpPr>
          <p:cNvPr id="64535" name="Oval 23"/>
          <p:cNvSpPr>
            <a:spLocks noChangeArrowheads="1"/>
          </p:cNvSpPr>
          <p:nvPr/>
        </p:nvSpPr>
        <p:spPr bwMode="auto">
          <a:xfrm>
            <a:off x="6067425" y="4221163"/>
            <a:ext cx="522288"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cxnSp>
        <p:nvCxnSpPr>
          <p:cNvPr id="64543" name="AutoShape 31"/>
          <p:cNvCxnSpPr>
            <a:cxnSpLocks noChangeShapeType="1"/>
            <a:stCxn id="64534" idx="6"/>
            <a:endCxn id="64535" idx="2"/>
          </p:cNvCxnSpPr>
          <p:nvPr/>
        </p:nvCxnSpPr>
        <p:spPr bwMode="auto">
          <a:xfrm flipV="1">
            <a:off x="1089025" y="4487863"/>
            <a:ext cx="4978400" cy="22225"/>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6" name="Text Box 34"/>
          <p:cNvSpPr txBox="1">
            <a:spLocks noChangeArrowheads="1"/>
          </p:cNvSpPr>
          <p:nvPr/>
        </p:nvSpPr>
        <p:spPr bwMode="auto">
          <a:xfrm>
            <a:off x="6659563" y="4268788"/>
            <a:ext cx="244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ii</a:t>
            </a:r>
            <a:r>
              <a:rPr lang="en-US"/>
              <a:t> in A = always 0</a:t>
            </a:r>
          </a:p>
        </p:txBody>
      </p:sp>
      <p:sp>
        <p:nvSpPr>
          <p:cNvPr id="64552" name="Line 40"/>
          <p:cNvSpPr>
            <a:spLocks noChangeShapeType="1"/>
          </p:cNvSpPr>
          <p:nvPr/>
        </p:nvSpPr>
        <p:spPr bwMode="auto">
          <a:xfrm flipH="1">
            <a:off x="3708400" y="4292600"/>
            <a:ext cx="287338" cy="504825"/>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4553" name="Line 41"/>
          <p:cNvSpPr>
            <a:spLocks noChangeShapeType="1"/>
          </p:cNvSpPr>
          <p:nvPr/>
        </p:nvSpPr>
        <p:spPr bwMode="auto">
          <a:xfrm>
            <a:off x="3708400" y="4292600"/>
            <a:ext cx="287338" cy="504825"/>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4554" name="Oval 42"/>
          <p:cNvSpPr>
            <a:spLocks noChangeArrowheads="1"/>
          </p:cNvSpPr>
          <p:nvPr/>
        </p:nvSpPr>
        <p:spPr bwMode="auto">
          <a:xfrm>
            <a:off x="3121025" y="5106988"/>
            <a:ext cx="652463"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m</a:t>
            </a:r>
          </a:p>
        </p:txBody>
      </p:sp>
      <p:sp>
        <p:nvSpPr>
          <p:cNvPr id="64555" name="Oval 43"/>
          <p:cNvSpPr>
            <a:spLocks noChangeArrowheads="1"/>
          </p:cNvSpPr>
          <p:nvPr/>
        </p:nvSpPr>
        <p:spPr bwMode="auto">
          <a:xfrm>
            <a:off x="2484438" y="5919788"/>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q</a:t>
            </a:r>
          </a:p>
        </p:txBody>
      </p:sp>
      <p:sp>
        <p:nvSpPr>
          <p:cNvPr id="64556" name="Oval 44"/>
          <p:cNvSpPr>
            <a:spLocks noChangeArrowheads="1"/>
          </p:cNvSpPr>
          <p:nvPr/>
        </p:nvSpPr>
        <p:spPr bwMode="auto">
          <a:xfrm>
            <a:off x="3962400" y="5913438"/>
            <a:ext cx="587375" cy="5334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p</a:t>
            </a:r>
          </a:p>
        </p:txBody>
      </p:sp>
      <p:sp>
        <p:nvSpPr>
          <p:cNvPr id="64557" name="Oval 45"/>
          <p:cNvSpPr>
            <a:spLocks noChangeArrowheads="1"/>
          </p:cNvSpPr>
          <p:nvPr/>
        </p:nvSpPr>
        <p:spPr bwMode="auto">
          <a:xfrm>
            <a:off x="560388" y="5100638"/>
            <a:ext cx="522287"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sp>
        <p:nvSpPr>
          <p:cNvPr id="64558" name="Oval 46"/>
          <p:cNvSpPr>
            <a:spLocks noChangeArrowheads="1"/>
          </p:cNvSpPr>
          <p:nvPr/>
        </p:nvSpPr>
        <p:spPr bwMode="auto">
          <a:xfrm>
            <a:off x="539750" y="5913438"/>
            <a:ext cx="522288"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a:t>V</a:t>
            </a:r>
            <a:r>
              <a:rPr lang="en-US" sz="2000" b="1" baseline="-25000"/>
              <a:t>i</a:t>
            </a:r>
          </a:p>
        </p:txBody>
      </p:sp>
      <p:cxnSp>
        <p:nvCxnSpPr>
          <p:cNvPr id="64559" name="AutoShape 47"/>
          <p:cNvCxnSpPr>
            <a:cxnSpLocks noChangeShapeType="1"/>
            <a:stCxn id="64557" idx="6"/>
            <a:endCxn id="64554" idx="2"/>
          </p:cNvCxnSpPr>
          <p:nvPr/>
        </p:nvCxnSpPr>
        <p:spPr bwMode="auto">
          <a:xfrm>
            <a:off x="1082675" y="5367338"/>
            <a:ext cx="2038350" cy="63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60" name="Text Box 48"/>
          <p:cNvSpPr txBox="1">
            <a:spLocks noChangeArrowheads="1"/>
          </p:cNvSpPr>
          <p:nvPr/>
        </p:nvSpPr>
        <p:spPr bwMode="auto">
          <a:xfrm>
            <a:off x="6948488" y="5126038"/>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ii</a:t>
            </a:r>
            <a:r>
              <a:rPr lang="en-US"/>
              <a:t> in A² = 1</a:t>
            </a:r>
          </a:p>
        </p:txBody>
      </p:sp>
      <p:sp>
        <p:nvSpPr>
          <p:cNvPr id="64561" name="Text Box 49"/>
          <p:cNvSpPr txBox="1">
            <a:spLocks noChangeArrowheads="1"/>
          </p:cNvSpPr>
          <p:nvPr/>
        </p:nvSpPr>
        <p:spPr bwMode="auto">
          <a:xfrm>
            <a:off x="6948488" y="5870575"/>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a:t>
            </a:r>
            <a:r>
              <a:rPr lang="en-US" baseline="-25000"/>
              <a:t>ii</a:t>
            </a:r>
            <a:r>
              <a:rPr lang="en-US"/>
              <a:t> in A³ = 1</a:t>
            </a:r>
          </a:p>
        </p:txBody>
      </p:sp>
      <p:cxnSp>
        <p:nvCxnSpPr>
          <p:cNvPr id="64562" name="AutoShape 50"/>
          <p:cNvCxnSpPr>
            <a:cxnSpLocks noChangeShapeType="1"/>
            <a:stCxn id="64558" idx="6"/>
            <a:endCxn id="64555" idx="2"/>
          </p:cNvCxnSpPr>
          <p:nvPr/>
        </p:nvCxnSpPr>
        <p:spPr bwMode="auto">
          <a:xfrm>
            <a:off x="1062038" y="6180138"/>
            <a:ext cx="1422400" cy="635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63" name="AutoShape 51"/>
          <p:cNvCxnSpPr>
            <a:cxnSpLocks noChangeShapeType="1"/>
            <a:stCxn id="64555" idx="6"/>
            <a:endCxn id="64556" idx="2"/>
          </p:cNvCxnSpPr>
          <p:nvPr/>
        </p:nvCxnSpPr>
        <p:spPr bwMode="auto">
          <a:xfrm flipV="1">
            <a:off x="3071813" y="6180138"/>
            <a:ext cx="890587" cy="6350"/>
          </a:xfrm>
          <a:prstGeom prst="bentConnector3">
            <a:avLst>
              <a:gd name="adj1" fmla="val 4991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64" name="AutoShape 52"/>
          <p:cNvCxnSpPr>
            <a:cxnSpLocks noChangeShapeType="1"/>
            <a:stCxn id="64554" idx="6"/>
            <a:endCxn id="64557" idx="0"/>
          </p:cNvCxnSpPr>
          <p:nvPr/>
        </p:nvCxnSpPr>
        <p:spPr bwMode="auto">
          <a:xfrm flipH="1" flipV="1">
            <a:off x="822325" y="5100638"/>
            <a:ext cx="2951163" cy="273050"/>
          </a:xfrm>
          <a:prstGeom prst="bentConnector4">
            <a:avLst>
              <a:gd name="adj1" fmla="val -7745"/>
              <a:gd name="adj2" fmla="val 18372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65" name="AutoShape 53"/>
          <p:cNvCxnSpPr>
            <a:cxnSpLocks noChangeShapeType="1"/>
            <a:stCxn id="64556" idx="6"/>
            <a:endCxn id="64558" idx="4"/>
          </p:cNvCxnSpPr>
          <p:nvPr/>
        </p:nvCxnSpPr>
        <p:spPr bwMode="auto">
          <a:xfrm flipH="1">
            <a:off x="801688" y="6180138"/>
            <a:ext cx="3748087" cy="266700"/>
          </a:xfrm>
          <a:prstGeom prst="bentConnector4">
            <a:avLst>
              <a:gd name="adj1" fmla="val -6097"/>
              <a:gd name="adj2" fmla="val 18571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3405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55" y="548680"/>
            <a:ext cx="8748833"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671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title"/>
          </p:nvPr>
        </p:nvSpPr>
        <p:spPr/>
        <p:txBody>
          <a:bodyPr>
            <a:normAutofit fontScale="90000"/>
          </a:bodyPr>
          <a:lstStyle/>
          <a:p>
            <a:r>
              <a:rPr lang="en-US" sz="4000" b="1" dirty="0">
                <a:solidFill>
                  <a:schemeClr val="tx2"/>
                </a:solidFill>
              </a:rPr>
              <a:t>(Long Term) Classification </a:t>
            </a:r>
            <a:br>
              <a:rPr lang="en-US" sz="4000" dirty="0">
                <a:solidFill>
                  <a:schemeClr val="tx2"/>
                </a:solidFill>
              </a:rPr>
            </a:br>
            <a:r>
              <a:rPr lang="en-US" sz="3200" dirty="0">
                <a:solidFill>
                  <a:schemeClr val="tx2"/>
                </a:solidFill>
              </a:rPr>
              <a:t>based on (stabilized) Ranking </a:t>
            </a:r>
            <a:br>
              <a:rPr lang="en-US" sz="3200" dirty="0">
                <a:solidFill>
                  <a:schemeClr val="tx2"/>
                </a:solidFill>
              </a:rPr>
            </a:br>
            <a:r>
              <a:rPr lang="en-US" sz="3200" dirty="0">
                <a:solidFill>
                  <a:schemeClr val="tx2"/>
                </a:solidFill>
              </a:rPr>
              <a:t>of sums of lines &amp; columns</a:t>
            </a:r>
          </a:p>
        </p:txBody>
      </p:sp>
      <p:graphicFrame>
        <p:nvGraphicFramePr>
          <p:cNvPr id="106632" name="Group 136"/>
          <p:cNvGraphicFramePr>
            <a:graphicFrameLocks noGrp="1"/>
          </p:cNvGraphicFramePr>
          <p:nvPr>
            <p:ph type="tbl" idx="1"/>
          </p:nvPr>
        </p:nvGraphicFramePr>
        <p:xfrm>
          <a:off x="2051050" y="2276475"/>
          <a:ext cx="5473700" cy="3575432"/>
        </p:xfrm>
        <a:graphic>
          <a:graphicData uri="http://schemas.openxmlformats.org/drawingml/2006/table">
            <a:tbl>
              <a:tblPr/>
              <a:tblGrid>
                <a:gridCol w="1296988">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612775">
                  <a:extLst>
                    <a:ext uri="{9D8B030D-6E8A-4147-A177-3AD203B41FA5}">
                      <a16:colId xmlns:a16="http://schemas.microsoft.com/office/drawing/2014/main" val="20002"/>
                    </a:ext>
                  </a:extLst>
                </a:gridCol>
                <a:gridCol w="1387475">
                  <a:extLst>
                    <a:ext uri="{9D8B030D-6E8A-4147-A177-3AD203B41FA5}">
                      <a16:colId xmlns:a16="http://schemas.microsoft.com/office/drawing/2014/main" val="20003"/>
                    </a:ext>
                  </a:extLst>
                </a:gridCol>
                <a:gridCol w="1239837">
                  <a:extLst>
                    <a:ext uri="{9D8B030D-6E8A-4147-A177-3AD203B41FA5}">
                      <a16:colId xmlns:a16="http://schemas.microsoft.com/office/drawing/2014/main" val="20004"/>
                    </a:ext>
                  </a:extLst>
                </a:gridCol>
              </a:tblGrid>
              <a:tr h="627063">
                <a:tc rowSpan="3"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rowSpan="3" hMerge="1">
                  <a:txBody>
                    <a:bodyPr/>
                    <a:lstStyle/>
                    <a:p>
                      <a:endParaRPr lang="fr-FR"/>
                    </a:p>
                  </a:txBody>
                  <a:tcPr/>
                </a:tc>
                <a:tc rowSpan="3" hMerge="1">
                  <a:txBody>
                    <a:bodyPr/>
                    <a:lstStyle/>
                    <a:p>
                      <a:endParaRPr lang="fr-FR"/>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Rank of Rows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fr-FR"/>
                    </a:p>
                  </a:txBody>
                  <a:tcPr/>
                </a:tc>
                <a:extLst>
                  <a:ext uri="{0D108BD9-81ED-4DB2-BD59-A6C34878D82A}">
                    <a16:rowId xmlns:a16="http://schemas.microsoft.com/office/drawing/2014/main" val="10000"/>
                  </a:ext>
                </a:extLst>
              </a:tr>
              <a:tr h="441325">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Bad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4291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1       2      3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n-2  n-1  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441325">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Rank of columns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Good</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Times New Roman" pitchFamily="18" charset="0"/>
                        </a:rPr>
                        <a:t>Challenges</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Times New Roman" pitchFamily="18" charset="0"/>
                        </a:rPr>
                        <a:t>Effects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2913">
                <a:tc vMerge="1">
                  <a:txBody>
                    <a:bodyPr/>
                    <a:lstStyle/>
                    <a:p>
                      <a:endParaRPr lang="fr-F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Bad</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n-2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n-1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Times New Roman" pitchFamily="18" charset="0"/>
                        </a:rPr>
                        <a:t>Causes</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1" u="none" strike="noStrike" cap="none" normalizeH="0" baseline="0">
                        <a:ln>
                          <a:noFill/>
                        </a:ln>
                        <a:solidFill>
                          <a:schemeClr val="tx1"/>
                        </a:solidFill>
                        <a:effectLst/>
                        <a:latin typeface="Times New Roman" pitchFamily="18"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6607" name="Line 111"/>
          <p:cNvSpPr>
            <a:spLocks noChangeShapeType="1"/>
          </p:cNvSpPr>
          <p:nvPr/>
        </p:nvSpPr>
        <p:spPr bwMode="auto">
          <a:xfrm flipV="1">
            <a:off x="6443663" y="4868863"/>
            <a:ext cx="863600" cy="8636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6608" name="Line 112"/>
          <p:cNvSpPr>
            <a:spLocks noChangeShapeType="1"/>
          </p:cNvSpPr>
          <p:nvPr/>
        </p:nvSpPr>
        <p:spPr bwMode="auto">
          <a:xfrm flipH="1" flipV="1">
            <a:off x="6445250" y="4870450"/>
            <a:ext cx="863600" cy="8636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6633" name="Text Box 137"/>
          <p:cNvSpPr txBox="1">
            <a:spLocks noChangeArrowheads="1"/>
          </p:cNvSpPr>
          <p:nvPr/>
        </p:nvSpPr>
        <p:spPr bwMode="auto">
          <a:xfrm>
            <a:off x="5897563" y="6211888"/>
            <a:ext cx="3067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a:t>
            </a:r>
            <a:r>
              <a:rPr lang="en-US" sz="1600" b="1" i="1">
                <a:solidFill>
                  <a:srgbClr val="FF0066"/>
                </a:solidFill>
              </a:rPr>
              <a:t>@ Copyrights Henri A. MASSON</a:t>
            </a:r>
          </a:p>
        </p:txBody>
      </p:sp>
    </p:spTree>
    <p:extLst>
      <p:ext uri="{BB962C8B-B14F-4D97-AF65-F5344CB8AC3E}">
        <p14:creationId xmlns:p14="http://schemas.microsoft.com/office/powerpoint/2010/main" val="4291655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609600"/>
            <a:ext cx="7772400" cy="515937"/>
          </a:xfrm>
        </p:spPr>
        <p:txBody>
          <a:bodyPr>
            <a:normAutofit fontScale="90000"/>
          </a:bodyPr>
          <a:lstStyle/>
          <a:p>
            <a:r>
              <a:rPr lang="en-US" sz="3200" b="1" dirty="0">
                <a:solidFill>
                  <a:schemeClr val="tx2"/>
                </a:solidFill>
              </a:rPr>
              <a:t>Power of a “Concept”</a:t>
            </a:r>
          </a:p>
        </p:txBody>
      </p:sp>
      <p:sp>
        <p:nvSpPr>
          <p:cNvPr id="54275" name="Text Box 3"/>
          <p:cNvSpPr txBox="1">
            <a:spLocks noChangeArrowheads="1"/>
          </p:cNvSpPr>
          <p:nvPr/>
        </p:nvSpPr>
        <p:spPr bwMode="auto">
          <a:xfrm>
            <a:off x="941110" y="1980129"/>
            <a:ext cx="6357831" cy="584775"/>
          </a:xfrm>
          <a:prstGeom prst="rect">
            <a:avLst/>
          </a:prstGeom>
          <a:solidFill>
            <a:srgbClr val="FFCC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latin typeface="Arial" charset="0"/>
              </a:rPr>
              <a:t>Power = (Proximity Index)</a:t>
            </a:r>
            <a:r>
              <a:rPr lang="en-US" b="1" baseline="-25000" dirty="0" err="1">
                <a:latin typeface="Arial" charset="0"/>
              </a:rPr>
              <a:t>i</a:t>
            </a:r>
            <a:r>
              <a:rPr lang="en-US" b="1" dirty="0">
                <a:latin typeface="Arial" charset="0"/>
              </a:rPr>
              <a:t> * (</a:t>
            </a:r>
            <a:r>
              <a:rPr lang="en-US" b="1" dirty="0" err="1">
                <a:latin typeface="Arial" charset="0"/>
              </a:rPr>
              <a:t>DF</a:t>
            </a:r>
            <a:r>
              <a:rPr lang="en-US" b="1" baseline="-25000" dirty="0" err="1">
                <a:latin typeface="Arial" charset="0"/>
              </a:rPr>
              <a:t>i</a:t>
            </a:r>
            <a:r>
              <a:rPr lang="en-US" b="1" dirty="0">
                <a:latin typeface="Arial" charset="0"/>
              </a:rPr>
              <a:t> /</a:t>
            </a:r>
            <a:r>
              <a:rPr lang="en-US" sz="3200" b="1" dirty="0" err="1">
                <a:latin typeface="Symbol" pitchFamily="18" charset="2"/>
              </a:rPr>
              <a:t>S</a:t>
            </a:r>
            <a:r>
              <a:rPr lang="en-US" sz="3200" b="1" baseline="-25000" dirty="0" err="1">
                <a:latin typeface="+mj-lt"/>
              </a:rPr>
              <a:t>i</a:t>
            </a:r>
            <a:r>
              <a:rPr lang="en-US" b="1" dirty="0" err="1">
                <a:latin typeface="Arial" charset="0"/>
              </a:rPr>
              <a:t>DF</a:t>
            </a:r>
            <a:r>
              <a:rPr lang="en-US" b="1" baseline="-25000" dirty="0" err="1">
                <a:latin typeface="Arial" charset="0"/>
              </a:rPr>
              <a:t>i</a:t>
            </a:r>
            <a:r>
              <a:rPr lang="en-US" b="1" dirty="0">
                <a:latin typeface="Arial" charset="0"/>
              </a:rPr>
              <a:t>)* (</a:t>
            </a:r>
            <a:r>
              <a:rPr lang="en-US" b="1" dirty="0" err="1">
                <a:latin typeface="Arial" charset="0"/>
              </a:rPr>
              <a:t>DF</a:t>
            </a:r>
            <a:r>
              <a:rPr lang="en-US" b="1" baseline="-25000" dirty="0" err="1">
                <a:latin typeface="Arial" charset="0"/>
              </a:rPr>
              <a:t>i</a:t>
            </a:r>
            <a:r>
              <a:rPr lang="en-US" b="1" dirty="0">
                <a:latin typeface="Arial" charset="0"/>
              </a:rPr>
              <a:t>/(</a:t>
            </a:r>
            <a:r>
              <a:rPr lang="en-US" b="1" dirty="0" err="1">
                <a:latin typeface="Arial" charset="0"/>
              </a:rPr>
              <a:t>DF</a:t>
            </a:r>
            <a:r>
              <a:rPr lang="en-US" b="1" baseline="-25000" dirty="0" err="1">
                <a:latin typeface="Arial" charset="0"/>
              </a:rPr>
              <a:t>i</a:t>
            </a:r>
            <a:r>
              <a:rPr lang="en-US" b="1" dirty="0" err="1">
                <a:latin typeface="Arial" charset="0"/>
              </a:rPr>
              <a:t>+Dep</a:t>
            </a:r>
            <a:r>
              <a:rPr lang="en-US" b="1" baseline="-25000" dirty="0" err="1">
                <a:latin typeface="Arial" charset="0"/>
              </a:rPr>
              <a:t>i</a:t>
            </a:r>
            <a:r>
              <a:rPr lang="en-US" b="1" dirty="0">
                <a:latin typeface="Arial" charset="0"/>
              </a:rPr>
              <a:t>)</a:t>
            </a:r>
          </a:p>
        </p:txBody>
      </p:sp>
      <p:graphicFrame>
        <p:nvGraphicFramePr>
          <p:cNvPr id="54330" name="Group 58"/>
          <p:cNvGraphicFramePr>
            <a:graphicFrameLocks noGrp="1"/>
          </p:cNvGraphicFramePr>
          <p:nvPr>
            <p:ph idx="1"/>
          </p:nvPr>
        </p:nvGraphicFramePr>
        <p:xfrm>
          <a:off x="3635375" y="4703763"/>
          <a:ext cx="1511300" cy="1463040"/>
        </p:xfrm>
        <a:graphic>
          <a:graphicData uri="http://schemas.openxmlformats.org/drawingml/2006/table">
            <a:tbl>
              <a:tblPr/>
              <a:tblGrid>
                <a:gridCol w="301625">
                  <a:extLst>
                    <a:ext uri="{9D8B030D-6E8A-4147-A177-3AD203B41FA5}">
                      <a16:colId xmlns:a16="http://schemas.microsoft.com/office/drawing/2014/main" val="20000"/>
                    </a:ext>
                  </a:extLst>
                </a:gridCol>
                <a:gridCol w="303213">
                  <a:extLst>
                    <a:ext uri="{9D8B030D-6E8A-4147-A177-3AD203B41FA5}">
                      <a16:colId xmlns:a16="http://schemas.microsoft.com/office/drawing/2014/main" val="20001"/>
                    </a:ext>
                  </a:extLst>
                </a:gridCol>
                <a:gridCol w="301625">
                  <a:extLst>
                    <a:ext uri="{9D8B030D-6E8A-4147-A177-3AD203B41FA5}">
                      <a16:colId xmlns:a16="http://schemas.microsoft.com/office/drawing/2014/main" val="20002"/>
                    </a:ext>
                  </a:extLst>
                </a:gridCol>
                <a:gridCol w="303212">
                  <a:extLst>
                    <a:ext uri="{9D8B030D-6E8A-4147-A177-3AD203B41FA5}">
                      <a16:colId xmlns:a16="http://schemas.microsoft.com/office/drawing/2014/main" val="20003"/>
                    </a:ext>
                  </a:extLst>
                </a:gridCol>
                <a:gridCol w="301625">
                  <a:extLst>
                    <a:ext uri="{9D8B030D-6E8A-4147-A177-3AD203B41FA5}">
                      <a16:colId xmlns:a16="http://schemas.microsoft.com/office/drawing/2014/main" val="20004"/>
                    </a:ext>
                  </a:extLst>
                </a:gridCol>
              </a:tblGrid>
              <a:tr h="144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4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4327" name="Text Box 55"/>
          <p:cNvSpPr txBox="1">
            <a:spLocks noChangeArrowheads="1"/>
          </p:cNvSpPr>
          <p:nvPr/>
        </p:nvSpPr>
        <p:spPr bwMode="auto">
          <a:xfrm>
            <a:off x="5202238" y="6262688"/>
            <a:ext cx="606425" cy="4064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a:latin typeface="Symbol" pitchFamily="18" charset="2"/>
              </a:rPr>
              <a:t>S</a:t>
            </a:r>
            <a:r>
              <a:rPr lang="en-US" sz="1800" b="1" baseline="-25000"/>
              <a:t>l</a:t>
            </a:r>
            <a:r>
              <a:rPr lang="en-US" sz="2000" b="1">
                <a:latin typeface="Symbol" pitchFamily="18" charset="2"/>
              </a:rPr>
              <a:t>S</a:t>
            </a:r>
            <a:r>
              <a:rPr lang="en-US" sz="1800" b="1" baseline="-25000"/>
              <a:t>c</a:t>
            </a:r>
          </a:p>
        </p:txBody>
      </p:sp>
      <p:sp>
        <p:nvSpPr>
          <p:cNvPr id="54328" name="Text Box 56"/>
          <p:cNvSpPr txBox="1">
            <a:spLocks noChangeArrowheads="1"/>
          </p:cNvSpPr>
          <p:nvPr/>
        </p:nvSpPr>
        <p:spPr bwMode="auto">
          <a:xfrm>
            <a:off x="5291138" y="4559300"/>
            <a:ext cx="412750" cy="40640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a:latin typeface="Symbol" pitchFamily="18" charset="2"/>
              </a:rPr>
              <a:t>S</a:t>
            </a:r>
            <a:r>
              <a:rPr lang="en-US" sz="1800" b="1" baseline="-25000"/>
              <a:t>c</a:t>
            </a:r>
          </a:p>
        </p:txBody>
      </p:sp>
      <p:cxnSp>
        <p:nvCxnSpPr>
          <p:cNvPr id="54329" name="AutoShape 57"/>
          <p:cNvCxnSpPr>
            <a:cxnSpLocks noChangeShapeType="1"/>
            <a:stCxn id="54328" idx="3"/>
            <a:endCxn id="54327" idx="3"/>
          </p:cNvCxnSpPr>
          <p:nvPr/>
        </p:nvCxnSpPr>
        <p:spPr bwMode="auto">
          <a:xfrm>
            <a:off x="5703888" y="4762500"/>
            <a:ext cx="104775" cy="1703388"/>
          </a:xfrm>
          <a:prstGeom prst="curvedConnector3">
            <a:avLst>
              <a:gd name="adj1" fmla="val 31818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331" name="AutoShape 59"/>
          <p:cNvSpPr>
            <a:spLocks noChangeArrowheads="1"/>
          </p:cNvSpPr>
          <p:nvPr/>
        </p:nvSpPr>
        <p:spPr bwMode="auto">
          <a:xfrm>
            <a:off x="4427984" y="2780928"/>
            <a:ext cx="288925" cy="431800"/>
          </a:xfrm>
          <a:prstGeom prst="upArrow">
            <a:avLst>
              <a:gd name="adj1" fmla="val 50000"/>
              <a:gd name="adj2" fmla="val 37363"/>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54332" name="Line 60"/>
          <p:cNvSpPr>
            <a:spLocks noChangeShapeType="1"/>
          </p:cNvSpPr>
          <p:nvPr/>
        </p:nvSpPr>
        <p:spPr bwMode="auto">
          <a:xfrm flipV="1">
            <a:off x="6751638" y="4868863"/>
            <a:ext cx="52387"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33" name="Line 61"/>
          <p:cNvSpPr>
            <a:spLocks noChangeShapeType="1"/>
          </p:cNvSpPr>
          <p:nvPr/>
        </p:nvSpPr>
        <p:spPr bwMode="auto">
          <a:xfrm>
            <a:off x="6535738" y="6165850"/>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34" name="Text Box 62"/>
          <p:cNvSpPr txBox="1">
            <a:spLocks noChangeArrowheads="1"/>
          </p:cNvSpPr>
          <p:nvPr/>
        </p:nvSpPr>
        <p:spPr bwMode="auto">
          <a:xfrm>
            <a:off x="6443663" y="4387850"/>
            <a:ext cx="1309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i="1"/>
              <a:t>Driving force</a:t>
            </a:r>
          </a:p>
        </p:txBody>
      </p:sp>
      <p:sp>
        <p:nvSpPr>
          <p:cNvPr id="54335" name="Text Box 63"/>
          <p:cNvSpPr txBox="1">
            <a:spLocks noChangeArrowheads="1"/>
          </p:cNvSpPr>
          <p:nvPr/>
        </p:nvSpPr>
        <p:spPr bwMode="auto">
          <a:xfrm>
            <a:off x="7740650" y="6332538"/>
            <a:ext cx="1211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i="1"/>
              <a:t>Dependence</a:t>
            </a:r>
          </a:p>
        </p:txBody>
      </p:sp>
      <p:sp>
        <p:nvSpPr>
          <p:cNvPr id="54337" name="AutoShape 65"/>
          <p:cNvSpPr>
            <a:spLocks noChangeArrowheads="1"/>
          </p:cNvSpPr>
          <p:nvPr/>
        </p:nvSpPr>
        <p:spPr bwMode="auto">
          <a:xfrm>
            <a:off x="7092950" y="5011738"/>
            <a:ext cx="71438" cy="73025"/>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38" name="AutoShape 66"/>
          <p:cNvSpPr>
            <a:spLocks noChangeArrowheads="1"/>
          </p:cNvSpPr>
          <p:nvPr/>
        </p:nvSpPr>
        <p:spPr bwMode="auto">
          <a:xfrm>
            <a:off x="7956550" y="5011738"/>
            <a:ext cx="71438" cy="73025"/>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39" name="AutoShape 67"/>
          <p:cNvSpPr>
            <a:spLocks noChangeArrowheads="1"/>
          </p:cNvSpPr>
          <p:nvPr/>
        </p:nvSpPr>
        <p:spPr bwMode="auto">
          <a:xfrm>
            <a:off x="7092950" y="5803900"/>
            <a:ext cx="71438" cy="73025"/>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40" name="AutoShape 68"/>
          <p:cNvSpPr>
            <a:spLocks noChangeArrowheads="1"/>
          </p:cNvSpPr>
          <p:nvPr/>
        </p:nvSpPr>
        <p:spPr bwMode="auto">
          <a:xfrm>
            <a:off x="7956550" y="5803900"/>
            <a:ext cx="71438" cy="73025"/>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54341" name="AutoShape 69"/>
          <p:cNvCxnSpPr>
            <a:cxnSpLocks noChangeShapeType="1"/>
            <a:stCxn id="54337" idx="6"/>
            <a:endCxn id="54338" idx="2"/>
          </p:cNvCxnSpPr>
          <p:nvPr/>
        </p:nvCxnSpPr>
        <p:spPr bwMode="auto">
          <a:xfrm>
            <a:off x="7164388" y="5048250"/>
            <a:ext cx="792162" cy="0"/>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42" name="AutoShape 70"/>
          <p:cNvCxnSpPr>
            <a:cxnSpLocks noChangeShapeType="1"/>
            <a:stCxn id="54338" idx="3"/>
            <a:endCxn id="54339" idx="0"/>
          </p:cNvCxnSpPr>
          <p:nvPr/>
        </p:nvCxnSpPr>
        <p:spPr bwMode="auto">
          <a:xfrm rot="5400000">
            <a:off x="7183438" y="5019675"/>
            <a:ext cx="730250" cy="838200"/>
          </a:xfrm>
          <a:prstGeom prst="curvedConnector3">
            <a:avLst>
              <a:gd name="adj1" fmla="val 50653"/>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43" name="AutoShape 71"/>
          <p:cNvCxnSpPr>
            <a:cxnSpLocks noChangeShapeType="1"/>
            <a:stCxn id="54339" idx="6"/>
            <a:endCxn id="54340" idx="3"/>
          </p:cNvCxnSpPr>
          <p:nvPr/>
        </p:nvCxnSpPr>
        <p:spPr bwMode="auto">
          <a:xfrm>
            <a:off x="7164388" y="5840413"/>
            <a:ext cx="803275" cy="25400"/>
          </a:xfrm>
          <a:prstGeom prst="curvedConnector4">
            <a:avLst>
              <a:gd name="adj1" fmla="val 52569"/>
              <a:gd name="adj2" fmla="val -18750"/>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344" name="AutoShape 72"/>
          <p:cNvSpPr>
            <a:spLocks noChangeArrowheads="1"/>
          </p:cNvSpPr>
          <p:nvPr/>
        </p:nvSpPr>
        <p:spPr bwMode="auto">
          <a:xfrm>
            <a:off x="6372200" y="2780928"/>
            <a:ext cx="288925" cy="431800"/>
          </a:xfrm>
          <a:prstGeom prst="upArrow">
            <a:avLst>
              <a:gd name="adj1" fmla="val 50000"/>
              <a:gd name="adj2" fmla="val 37363"/>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54345" name="Text Box 73"/>
          <p:cNvSpPr txBox="1">
            <a:spLocks noChangeArrowheads="1"/>
          </p:cNvSpPr>
          <p:nvPr/>
        </p:nvSpPr>
        <p:spPr bwMode="auto">
          <a:xfrm>
            <a:off x="5483257" y="3284984"/>
            <a:ext cx="3089693" cy="1138773"/>
          </a:xfrm>
          <a:prstGeom prst="rect">
            <a:avLst/>
          </a:prstGeom>
          <a:solidFill>
            <a:srgbClr val="CCECFF"/>
          </a:solidFill>
          <a:ln w="9525">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b="1" i="1" dirty="0">
                <a:solidFill>
                  <a:srgbClr val="FF3399"/>
                </a:solidFill>
              </a:rPr>
              <a:t>Why not</a:t>
            </a:r>
          </a:p>
          <a:p>
            <a:pPr algn="ctr"/>
            <a:r>
              <a:rPr lang="en-US" sz="1600" b="1" i="1" dirty="0">
                <a:solidFill>
                  <a:srgbClr val="FF3399"/>
                </a:solidFill>
              </a:rPr>
              <a:t>Driving force / dependence ratio ?</a:t>
            </a:r>
          </a:p>
          <a:p>
            <a:pPr algn="ctr"/>
            <a:r>
              <a:rPr lang="en-US" sz="1800" b="1" i="1" dirty="0">
                <a:solidFill>
                  <a:schemeClr val="tx2"/>
                </a:solidFill>
              </a:rPr>
              <a:t>Ratio is not normed</a:t>
            </a:r>
          </a:p>
          <a:p>
            <a:pPr algn="ctr"/>
            <a:r>
              <a:rPr lang="en-US" sz="1600" b="1" i="1" dirty="0">
                <a:solidFill>
                  <a:schemeClr val="tx2"/>
                </a:solidFill>
              </a:rPr>
              <a:t> =&gt; infinite if dependence = 0</a:t>
            </a:r>
            <a:r>
              <a:rPr lang="en-US" sz="1800" dirty="0">
                <a:solidFill>
                  <a:schemeClr val="tx2"/>
                </a:solidFill>
              </a:rPr>
              <a:t> </a:t>
            </a:r>
          </a:p>
        </p:txBody>
      </p:sp>
      <p:sp>
        <p:nvSpPr>
          <p:cNvPr id="54346" name="Oval 74"/>
          <p:cNvSpPr>
            <a:spLocks noChangeArrowheads="1"/>
          </p:cNvSpPr>
          <p:nvPr/>
        </p:nvSpPr>
        <p:spPr bwMode="auto">
          <a:xfrm>
            <a:off x="900113" y="3357563"/>
            <a:ext cx="647700" cy="2889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47" name="Oval 75"/>
          <p:cNvSpPr>
            <a:spLocks noChangeArrowheads="1"/>
          </p:cNvSpPr>
          <p:nvPr/>
        </p:nvSpPr>
        <p:spPr bwMode="auto">
          <a:xfrm>
            <a:off x="900113" y="3932238"/>
            <a:ext cx="647700" cy="28892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48" name="Oval 76"/>
          <p:cNvSpPr>
            <a:spLocks noChangeArrowheads="1"/>
          </p:cNvSpPr>
          <p:nvPr/>
        </p:nvSpPr>
        <p:spPr bwMode="auto">
          <a:xfrm>
            <a:off x="1763713" y="4364038"/>
            <a:ext cx="647700" cy="2889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49" name="Oval 77"/>
          <p:cNvSpPr>
            <a:spLocks noChangeArrowheads="1"/>
          </p:cNvSpPr>
          <p:nvPr/>
        </p:nvSpPr>
        <p:spPr bwMode="auto">
          <a:xfrm>
            <a:off x="900113" y="5011738"/>
            <a:ext cx="647700" cy="2889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50" name="Oval 78"/>
          <p:cNvSpPr>
            <a:spLocks noChangeArrowheads="1"/>
          </p:cNvSpPr>
          <p:nvPr/>
        </p:nvSpPr>
        <p:spPr bwMode="auto">
          <a:xfrm>
            <a:off x="1763713" y="5732463"/>
            <a:ext cx="647700" cy="2889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51" name="Oval 79"/>
          <p:cNvSpPr>
            <a:spLocks noChangeArrowheads="1"/>
          </p:cNvSpPr>
          <p:nvPr/>
        </p:nvSpPr>
        <p:spPr bwMode="auto">
          <a:xfrm>
            <a:off x="539750" y="5661025"/>
            <a:ext cx="647700" cy="2889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54352" name="AutoShape 80"/>
          <p:cNvCxnSpPr>
            <a:cxnSpLocks noChangeShapeType="1"/>
            <a:stCxn id="54349" idx="7"/>
            <a:endCxn id="54348" idx="3"/>
          </p:cNvCxnSpPr>
          <p:nvPr/>
        </p:nvCxnSpPr>
        <p:spPr bwMode="auto">
          <a:xfrm flipV="1">
            <a:off x="1452563" y="4610100"/>
            <a:ext cx="406400" cy="444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53" name="AutoShape 81"/>
          <p:cNvCxnSpPr>
            <a:cxnSpLocks noChangeShapeType="1"/>
            <a:stCxn id="54350" idx="0"/>
            <a:endCxn id="54348" idx="4"/>
          </p:cNvCxnSpPr>
          <p:nvPr/>
        </p:nvCxnSpPr>
        <p:spPr bwMode="auto">
          <a:xfrm flipV="1">
            <a:off x="2087563" y="4652963"/>
            <a:ext cx="0" cy="1079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54" name="AutoShape 82"/>
          <p:cNvCxnSpPr>
            <a:cxnSpLocks noChangeShapeType="1"/>
            <a:stCxn id="54349" idx="5"/>
            <a:endCxn id="54350" idx="1"/>
          </p:cNvCxnSpPr>
          <p:nvPr/>
        </p:nvCxnSpPr>
        <p:spPr bwMode="auto">
          <a:xfrm>
            <a:off x="1452563" y="5257800"/>
            <a:ext cx="406400" cy="5175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55" name="AutoShape 83"/>
          <p:cNvCxnSpPr>
            <a:cxnSpLocks noChangeShapeType="1"/>
            <a:stCxn id="54349" idx="0"/>
            <a:endCxn id="54347" idx="4"/>
          </p:cNvCxnSpPr>
          <p:nvPr/>
        </p:nvCxnSpPr>
        <p:spPr bwMode="auto">
          <a:xfrm flipV="1">
            <a:off x="1223963" y="4221163"/>
            <a:ext cx="0" cy="7905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56" name="AutoShape 84"/>
          <p:cNvCxnSpPr>
            <a:cxnSpLocks noChangeShapeType="1"/>
            <a:stCxn id="54346" idx="4"/>
            <a:endCxn id="54347" idx="0"/>
          </p:cNvCxnSpPr>
          <p:nvPr/>
        </p:nvCxnSpPr>
        <p:spPr bwMode="auto">
          <a:xfrm>
            <a:off x="1223963" y="3646488"/>
            <a:ext cx="0" cy="28575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57" name="AutoShape 85"/>
          <p:cNvCxnSpPr>
            <a:cxnSpLocks noChangeShapeType="1"/>
            <a:stCxn id="54351" idx="0"/>
            <a:endCxn id="54349" idx="4"/>
          </p:cNvCxnSpPr>
          <p:nvPr/>
        </p:nvCxnSpPr>
        <p:spPr bwMode="auto">
          <a:xfrm flipV="1">
            <a:off x="863600" y="5300663"/>
            <a:ext cx="360363" cy="3603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358" name="AutoShape 86"/>
          <p:cNvSpPr>
            <a:spLocks noChangeArrowheads="1"/>
          </p:cNvSpPr>
          <p:nvPr/>
        </p:nvSpPr>
        <p:spPr bwMode="auto">
          <a:xfrm>
            <a:off x="2554883" y="2781176"/>
            <a:ext cx="288925" cy="431800"/>
          </a:xfrm>
          <a:prstGeom prst="upArrow">
            <a:avLst>
              <a:gd name="adj1" fmla="val 50000"/>
              <a:gd name="adj2" fmla="val 37363"/>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54359" name="Text Box 87"/>
          <p:cNvSpPr txBox="1">
            <a:spLocks noChangeArrowheads="1"/>
          </p:cNvSpPr>
          <p:nvPr/>
        </p:nvSpPr>
        <p:spPr bwMode="auto">
          <a:xfrm>
            <a:off x="1673225" y="3630613"/>
            <a:ext cx="2106613" cy="590550"/>
          </a:xfrm>
          <a:prstGeom prst="rect">
            <a:avLst/>
          </a:prstGeom>
          <a:solidFill>
            <a:srgbClr val="CCE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b="1" i="1"/>
              <a:t>Position on </a:t>
            </a:r>
          </a:p>
          <a:p>
            <a:pPr algn="ctr"/>
            <a:r>
              <a:rPr lang="en-US" sz="1600" b="1" i="1"/>
              <a:t>communication lines ?</a:t>
            </a:r>
          </a:p>
        </p:txBody>
      </p:sp>
      <p:sp>
        <p:nvSpPr>
          <p:cNvPr id="54360" name="AutoShape 88"/>
          <p:cNvSpPr>
            <a:spLocks noChangeArrowheads="1"/>
          </p:cNvSpPr>
          <p:nvPr/>
        </p:nvSpPr>
        <p:spPr bwMode="auto">
          <a:xfrm>
            <a:off x="6948488" y="4797425"/>
            <a:ext cx="360362" cy="431800"/>
          </a:xfrm>
          <a:prstGeom prst="smileyFace">
            <a:avLst>
              <a:gd name="adj" fmla="val 4653"/>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361" name="AutoShape 89"/>
          <p:cNvSpPr>
            <a:spLocks noChangeArrowheads="1"/>
          </p:cNvSpPr>
          <p:nvPr/>
        </p:nvSpPr>
        <p:spPr bwMode="auto">
          <a:xfrm>
            <a:off x="7885113" y="5541963"/>
            <a:ext cx="360362" cy="503237"/>
          </a:xfrm>
          <a:prstGeom prst="smileyFace">
            <a:avLst>
              <a:gd name="adj" fmla="val -4653"/>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2823536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AB6C4510-3A16-4D96-A63E-3EA0101AEBB9}"/>
              </a:ext>
            </a:extLst>
          </p:cNvPr>
          <p:cNvSpPr>
            <a:spLocks noGrp="1" noChangeArrowheads="1"/>
          </p:cNvSpPr>
          <p:nvPr>
            <p:ph type="title"/>
          </p:nvPr>
        </p:nvSpPr>
        <p:spPr>
          <a:xfrm>
            <a:off x="677863" y="333375"/>
            <a:ext cx="7494537" cy="575345"/>
          </a:xfrm>
        </p:spPr>
        <p:txBody>
          <a:bodyPr>
            <a:normAutofit/>
          </a:bodyPr>
          <a:lstStyle/>
          <a:p>
            <a:r>
              <a:rPr lang="en-GB" altLang="en-US" sz="2800" b="1" dirty="0">
                <a:solidFill>
                  <a:schemeClr val="tx2"/>
                </a:solidFill>
              </a:rPr>
              <a:t>Proximity Index</a:t>
            </a:r>
          </a:p>
        </p:txBody>
      </p:sp>
      <p:sp>
        <p:nvSpPr>
          <p:cNvPr id="103427" name="Text Box 17">
            <a:extLst>
              <a:ext uri="{FF2B5EF4-FFF2-40B4-BE49-F238E27FC236}">
                <a16:creationId xmlns:a16="http://schemas.microsoft.com/office/drawing/2014/main" id="{63305F1B-A3EB-4965-8AAC-A39870F3D8EB}"/>
              </a:ext>
            </a:extLst>
          </p:cNvPr>
          <p:cNvSpPr txBox="1">
            <a:spLocks noChangeArrowheads="1"/>
          </p:cNvSpPr>
          <p:nvPr/>
        </p:nvSpPr>
        <p:spPr bwMode="auto">
          <a:xfrm>
            <a:off x="373063" y="1412875"/>
            <a:ext cx="8375650" cy="5632311"/>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1" dirty="0">
                <a:solidFill>
                  <a:srgbClr val="0033CC"/>
                </a:solidFill>
              </a:rPr>
              <a:t>The proximity index of a given “concept” measures the extend of control on interactions ( and information exchange)  between the other “concepts”.(often applied when the “concepts” are stakeholders acting in and around an Organization)</a:t>
            </a:r>
          </a:p>
          <a:p>
            <a:pPr eaLnBrk="1" hangingPunct="1">
              <a:spcBef>
                <a:spcPct val="0"/>
              </a:spcBef>
              <a:buFontTx/>
              <a:buNone/>
            </a:pPr>
            <a:endParaRPr lang="en-US" altLang="en-US" sz="2400" b="1" i="1" dirty="0">
              <a:solidFill>
                <a:srgbClr val="0033CC"/>
              </a:solidFill>
            </a:endParaRPr>
          </a:p>
          <a:p>
            <a:pPr eaLnBrk="1" hangingPunct="1">
              <a:spcBef>
                <a:spcPct val="0"/>
              </a:spcBef>
              <a:buFontTx/>
              <a:buNone/>
            </a:pPr>
            <a:r>
              <a:rPr lang="en-US" altLang="en-US" sz="2400" b="1" i="1" dirty="0">
                <a:solidFill>
                  <a:srgbClr val="0033CC"/>
                </a:solidFill>
              </a:rPr>
              <a:t>How closer to 1, how higher the level of control (central position for a “star” configuration of an Organization)</a:t>
            </a:r>
          </a:p>
          <a:p>
            <a:pPr eaLnBrk="1" hangingPunct="1">
              <a:spcBef>
                <a:spcPct val="0"/>
              </a:spcBef>
              <a:buFontTx/>
              <a:buNone/>
            </a:pPr>
            <a:r>
              <a:rPr lang="en-US" altLang="en-US" sz="2400" b="1" i="1" dirty="0">
                <a:solidFill>
                  <a:srgbClr val="0033CC"/>
                </a:solidFill>
              </a:rPr>
              <a:t>How closer to 0, how greater the “exclusion” of the “concept” (bottom line from a strict “tree” hierarchical model of Organization)</a:t>
            </a:r>
          </a:p>
          <a:p>
            <a:pPr eaLnBrk="1" hangingPunct="1">
              <a:spcBef>
                <a:spcPct val="0"/>
              </a:spcBef>
              <a:buFontTx/>
              <a:buNone/>
            </a:pPr>
            <a:endParaRPr lang="en-US" altLang="en-US" sz="2400" b="1" i="1" dirty="0">
              <a:solidFill>
                <a:srgbClr val="0033CC"/>
              </a:solidFill>
            </a:endParaRPr>
          </a:p>
          <a:p>
            <a:pPr eaLnBrk="1" hangingPunct="1">
              <a:spcBef>
                <a:spcPct val="0"/>
              </a:spcBef>
              <a:buFontTx/>
              <a:buNone/>
            </a:pPr>
            <a:r>
              <a:rPr lang="en-US" altLang="en-US" sz="2400" b="1" i="1" dirty="0">
                <a:solidFill>
                  <a:srgbClr val="0033CC"/>
                </a:solidFill>
              </a:rPr>
              <a:t>A too high level of control may however lead to a saturation in information. For large Organizations some delegation and some filtering of information reaching the “central &amp; top “ manager are best recommended.</a:t>
            </a:r>
            <a:endParaRPr lang="en-GB" altLang="en-US" sz="2400" b="1" i="1" dirty="0">
              <a:solidFill>
                <a:srgbClr val="0033CC"/>
              </a:solidFill>
            </a:endParaRPr>
          </a:p>
        </p:txBody>
      </p:sp>
    </p:spTree>
    <p:extLst>
      <p:ext uri="{BB962C8B-B14F-4D97-AF65-F5344CB8AC3E}">
        <p14:creationId xmlns:p14="http://schemas.microsoft.com/office/powerpoint/2010/main" val="4529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7A1CB3C-3580-47CB-8617-6265161F7677}"/>
              </a:ext>
            </a:extLst>
          </p:cNvPr>
          <p:cNvSpPr>
            <a:spLocks noGrp="1" noChangeArrowheads="1"/>
          </p:cNvSpPr>
          <p:nvPr>
            <p:ph type="title"/>
          </p:nvPr>
        </p:nvSpPr>
        <p:spPr>
          <a:xfrm>
            <a:off x="666044" y="338667"/>
            <a:ext cx="7792156" cy="1145646"/>
          </a:xfrm>
        </p:spPr>
        <p:txBody>
          <a:bodyPr/>
          <a:lstStyle/>
          <a:p>
            <a:pPr eaLnBrk="1" hangingPunct="1"/>
            <a:r>
              <a:rPr lang="en-US" altLang="en-US" sz="4000" b="1" dirty="0">
                <a:solidFill>
                  <a:schemeClr val="tx2"/>
                </a:solidFill>
              </a:rPr>
              <a:t>Proximity Index </a:t>
            </a:r>
            <a:br>
              <a:rPr lang="en-US" altLang="en-US" sz="4000" b="1" dirty="0">
                <a:solidFill>
                  <a:schemeClr val="tx2"/>
                </a:solidFill>
              </a:rPr>
            </a:br>
            <a:r>
              <a:rPr lang="en-US" altLang="en-US" sz="2400" b="1" dirty="0">
                <a:solidFill>
                  <a:schemeClr val="tx2"/>
                </a:solidFill>
              </a:rPr>
              <a:t>(Example)</a:t>
            </a:r>
            <a:endParaRPr lang="en-GB" altLang="en-US" sz="2400" b="1" dirty="0">
              <a:solidFill>
                <a:schemeClr val="tx2"/>
              </a:solidFill>
            </a:endParaRPr>
          </a:p>
        </p:txBody>
      </p:sp>
      <p:grpSp>
        <p:nvGrpSpPr>
          <p:cNvPr id="102403" name="Group 1">
            <a:extLst>
              <a:ext uri="{FF2B5EF4-FFF2-40B4-BE49-F238E27FC236}">
                <a16:creationId xmlns:a16="http://schemas.microsoft.com/office/drawing/2014/main" id="{3F41D293-806D-494A-9715-953E55A4EF4F}"/>
              </a:ext>
            </a:extLst>
          </p:cNvPr>
          <p:cNvGrpSpPr>
            <a:grpSpLocks/>
          </p:cNvGrpSpPr>
          <p:nvPr/>
        </p:nvGrpSpPr>
        <p:grpSpPr bwMode="auto">
          <a:xfrm>
            <a:off x="361950" y="1639888"/>
            <a:ext cx="2622550" cy="2919412"/>
            <a:chOff x="361170" y="1640483"/>
            <a:chExt cx="2622704" cy="2919349"/>
          </a:xfrm>
        </p:grpSpPr>
        <p:sp>
          <p:nvSpPr>
            <p:cNvPr id="102407" name="Text Box 3">
              <a:extLst>
                <a:ext uri="{FF2B5EF4-FFF2-40B4-BE49-F238E27FC236}">
                  <a16:creationId xmlns:a16="http://schemas.microsoft.com/office/drawing/2014/main" id="{D48DEC0D-D73A-41BB-9D0E-A5F8E46ADBDA}"/>
                </a:ext>
              </a:extLst>
            </p:cNvPr>
            <p:cNvSpPr txBox="1">
              <a:spLocks noChangeArrowheads="1"/>
            </p:cNvSpPr>
            <p:nvPr/>
          </p:nvSpPr>
          <p:spPr bwMode="auto">
            <a:xfrm>
              <a:off x="361170" y="3978275"/>
              <a:ext cx="3944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a:t>
              </a:r>
              <a:endParaRPr lang="en-GB" altLang="en-US" sz="2400"/>
            </a:p>
          </p:txBody>
        </p:sp>
        <p:sp>
          <p:nvSpPr>
            <p:cNvPr id="102408" name="Text Box 5">
              <a:extLst>
                <a:ext uri="{FF2B5EF4-FFF2-40B4-BE49-F238E27FC236}">
                  <a16:creationId xmlns:a16="http://schemas.microsoft.com/office/drawing/2014/main" id="{A23D986B-5C1A-4C25-8F69-2DB6F6F4DDC8}"/>
                </a:ext>
              </a:extLst>
            </p:cNvPr>
            <p:cNvSpPr txBox="1">
              <a:spLocks noChangeArrowheads="1"/>
            </p:cNvSpPr>
            <p:nvPr/>
          </p:nvSpPr>
          <p:spPr bwMode="auto">
            <a:xfrm>
              <a:off x="2170707" y="4098167"/>
              <a:ext cx="470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a:t>
              </a:r>
              <a:endParaRPr lang="en-GB" altLang="en-US" sz="2400"/>
            </a:p>
          </p:txBody>
        </p:sp>
        <p:sp>
          <p:nvSpPr>
            <p:cNvPr id="102409" name="Text Box 6">
              <a:extLst>
                <a:ext uri="{FF2B5EF4-FFF2-40B4-BE49-F238E27FC236}">
                  <a16:creationId xmlns:a16="http://schemas.microsoft.com/office/drawing/2014/main" id="{B70F5C4A-89E9-4DCA-A0B3-3E9561342C40}"/>
                </a:ext>
              </a:extLst>
            </p:cNvPr>
            <p:cNvSpPr txBox="1">
              <a:spLocks noChangeArrowheads="1"/>
            </p:cNvSpPr>
            <p:nvPr/>
          </p:nvSpPr>
          <p:spPr bwMode="auto">
            <a:xfrm>
              <a:off x="1980818" y="1640483"/>
              <a:ext cx="4501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a:t>
              </a:r>
              <a:endParaRPr lang="en-GB" altLang="en-US" sz="2400"/>
            </a:p>
          </p:txBody>
        </p:sp>
        <p:sp>
          <p:nvSpPr>
            <p:cNvPr id="102410" name="Text Box 7">
              <a:extLst>
                <a:ext uri="{FF2B5EF4-FFF2-40B4-BE49-F238E27FC236}">
                  <a16:creationId xmlns:a16="http://schemas.microsoft.com/office/drawing/2014/main" id="{0D534ECE-2727-4C50-858B-5EBFD5B7DAEB}"/>
                </a:ext>
              </a:extLst>
            </p:cNvPr>
            <p:cNvSpPr txBox="1">
              <a:spLocks noChangeArrowheads="1"/>
            </p:cNvSpPr>
            <p:nvPr/>
          </p:nvSpPr>
          <p:spPr bwMode="auto">
            <a:xfrm>
              <a:off x="2533729" y="3005863"/>
              <a:ext cx="4501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a:t>
              </a:r>
              <a:endParaRPr lang="en-GB" altLang="en-US" sz="2400"/>
            </a:p>
          </p:txBody>
        </p:sp>
        <p:sp>
          <p:nvSpPr>
            <p:cNvPr id="102411" name="Text Box 8">
              <a:extLst>
                <a:ext uri="{FF2B5EF4-FFF2-40B4-BE49-F238E27FC236}">
                  <a16:creationId xmlns:a16="http://schemas.microsoft.com/office/drawing/2014/main" id="{300C370F-CD6F-4F16-8367-CD68DDBD0EB0}"/>
                </a:ext>
              </a:extLst>
            </p:cNvPr>
            <p:cNvSpPr txBox="1">
              <a:spLocks noChangeArrowheads="1"/>
            </p:cNvSpPr>
            <p:nvPr/>
          </p:nvSpPr>
          <p:spPr bwMode="auto">
            <a:xfrm>
              <a:off x="533624" y="1640483"/>
              <a:ext cx="4298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a:t>
              </a:r>
              <a:endParaRPr lang="en-GB" altLang="en-US" sz="2400"/>
            </a:p>
          </p:txBody>
        </p:sp>
        <p:sp>
          <p:nvSpPr>
            <p:cNvPr id="102412" name="Text Box 9">
              <a:extLst>
                <a:ext uri="{FF2B5EF4-FFF2-40B4-BE49-F238E27FC236}">
                  <a16:creationId xmlns:a16="http://schemas.microsoft.com/office/drawing/2014/main" id="{9D630459-7265-4C54-96B1-9EED9ADF5D3F}"/>
                </a:ext>
              </a:extLst>
            </p:cNvPr>
            <p:cNvSpPr txBox="1">
              <a:spLocks noChangeArrowheads="1"/>
            </p:cNvSpPr>
            <p:nvPr/>
          </p:nvSpPr>
          <p:spPr bwMode="auto">
            <a:xfrm>
              <a:off x="1292443" y="2914838"/>
              <a:ext cx="4114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a:t>
              </a:r>
              <a:endParaRPr lang="en-GB" altLang="en-US" sz="2400"/>
            </a:p>
          </p:txBody>
        </p:sp>
        <p:cxnSp>
          <p:nvCxnSpPr>
            <p:cNvPr id="102413" name="AutoShape 10">
              <a:extLst>
                <a:ext uri="{FF2B5EF4-FFF2-40B4-BE49-F238E27FC236}">
                  <a16:creationId xmlns:a16="http://schemas.microsoft.com/office/drawing/2014/main" id="{92A34A27-149E-45FC-A5EC-D6DFFD312FE7}"/>
                </a:ext>
              </a:extLst>
            </p:cNvPr>
            <p:cNvCxnSpPr>
              <a:cxnSpLocks noChangeShapeType="1"/>
              <a:stCxn id="102408" idx="1"/>
              <a:endCxn id="102407" idx="3"/>
            </p:cNvCxnSpPr>
            <p:nvPr/>
          </p:nvCxnSpPr>
          <p:spPr bwMode="auto">
            <a:xfrm flipH="1" flipV="1">
              <a:off x="755576" y="4209108"/>
              <a:ext cx="1415131" cy="11989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14" name="Line 11">
              <a:extLst>
                <a:ext uri="{FF2B5EF4-FFF2-40B4-BE49-F238E27FC236}">
                  <a16:creationId xmlns:a16="http://schemas.microsoft.com/office/drawing/2014/main" id="{66410E88-AD16-4CDD-891E-D9856AFF4301}"/>
                </a:ext>
              </a:extLst>
            </p:cNvPr>
            <p:cNvSpPr>
              <a:spLocks noChangeShapeType="1"/>
            </p:cNvSpPr>
            <p:nvPr/>
          </p:nvSpPr>
          <p:spPr bwMode="auto">
            <a:xfrm>
              <a:off x="2067405" y="437124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102415" name="AutoShape 12">
              <a:extLst>
                <a:ext uri="{FF2B5EF4-FFF2-40B4-BE49-F238E27FC236}">
                  <a16:creationId xmlns:a16="http://schemas.microsoft.com/office/drawing/2014/main" id="{424B8939-F181-4EDE-808D-71F77D831CDB}"/>
                </a:ext>
              </a:extLst>
            </p:cNvPr>
            <p:cNvCxnSpPr>
              <a:cxnSpLocks noChangeShapeType="1"/>
              <a:stCxn id="102412" idx="2"/>
              <a:endCxn id="102407" idx="3"/>
            </p:cNvCxnSpPr>
            <p:nvPr/>
          </p:nvCxnSpPr>
          <p:spPr bwMode="auto">
            <a:xfrm flipH="1">
              <a:off x="755576" y="3376503"/>
              <a:ext cx="742569" cy="83260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16" name="AutoShape 13">
              <a:extLst>
                <a:ext uri="{FF2B5EF4-FFF2-40B4-BE49-F238E27FC236}">
                  <a16:creationId xmlns:a16="http://schemas.microsoft.com/office/drawing/2014/main" id="{4BC32B51-B103-4E76-9D41-D37444DD9E16}"/>
                </a:ext>
              </a:extLst>
            </p:cNvPr>
            <p:cNvCxnSpPr>
              <a:cxnSpLocks noChangeShapeType="1"/>
              <a:stCxn id="102412" idx="2"/>
              <a:endCxn id="102408" idx="1"/>
            </p:cNvCxnSpPr>
            <p:nvPr/>
          </p:nvCxnSpPr>
          <p:spPr bwMode="auto">
            <a:xfrm>
              <a:off x="1498145" y="3376503"/>
              <a:ext cx="672562" cy="95249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17" name="AutoShape 14">
              <a:extLst>
                <a:ext uri="{FF2B5EF4-FFF2-40B4-BE49-F238E27FC236}">
                  <a16:creationId xmlns:a16="http://schemas.microsoft.com/office/drawing/2014/main" id="{7F7DC0B2-3AB2-4AF9-9D58-51DDCA81A6C3}"/>
                </a:ext>
              </a:extLst>
            </p:cNvPr>
            <p:cNvCxnSpPr>
              <a:cxnSpLocks noChangeShapeType="1"/>
              <a:stCxn id="102412" idx="3"/>
              <a:endCxn id="102410" idx="1"/>
            </p:cNvCxnSpPr>
            <p:nvPr/>
          </p:nvCxnSpPr>
          <p:spPr bwMode="auto">
            <a:xfrm>
              <a:off x="1703847" y="3145671"/>
              <a:ext cx="829882" cy="910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18" name="AutoShape 15">
              <a:extLst>
                <a:ext uri="{FF2B5EF4-FFF2-40B4-BE49-F238E27FC236}">
                  <a16:creationId xmlns:a16="http://schemas.microsoft.com/office/drawing/2014/main" id="{0E523B18-DBBE-429F-AD55-929EFE43C066}"/>
                </a:ext>
              </a:extLst>
            </p:cNvPr>
            <p:cNvCxnSpPr>
              <a:cxnSpLocks noChangeShapeType="1"/>
              <a:stCxn id="102412" idx="0"/>
              <a:endCxn id="102409" idx="2"/>
            </p:cNvCxnSpPr>
            <p:nvPr/>
          </p:nvCxnSpPr>
          <p:spPr bwMode="auto">
            <a:xfrm flipV="1">
              <a:off x="1498145" y="2102148"/>
              <a:ext cx="707746" cy="81269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19" name="AutoShape 16">
              <a:extLst>
                <a:ext uri="{FF2B5EF4-FFF2-40B4-BE49-F238E27FC236}">
                  <a16:creationId xmlns:a16="http://schemas.microsoft.com/office/drawing/2014/main" id="{027FAC21-33F9-46B5-A396-E54FDFD3163A}"/>
                </a:ext>
              </a:extLst>
            </p:cNvPr>
            <p:cNvCxnSpPr>
              <a:cxnSpLocks noChangeShapeType="1"/>
              <a:stCxn id="102409" idx="1"/>
              <a:endCxn id="102411" idx="3"/>
            </p:cNvCxnSpPr>
            <p:nvPr/>
          </p:nvCxnSpPr>
          <p:spPr bwMode="auto">
            <a:xfrm flipH="1">
              <a:off x="963476" y="1871316"/>
              <a:ext cx="101734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2404" name="Text Box 17">
            <a:extLst>
              <a:ext uri="{FF2B5EF4-FFF2-40B4-BE49-F238E27FC236}">
                <a16:creationId xmlns:a16="http://schemas.microsoft.com/office/drawing/2014/main" id="{B11EB231-BFB5-4B90-B5DE-5A42EFA8FC78}"/>
              </a:ext>
            </a:extLst>
          </p:cNvPr>
          <p:cNvSpPr txBox="1">
            <a:spLocks noChangeArrowheads="1"/>
          </p:cNvSpPr>
          <p:nvPr/>
        </p:nvSpPr>
        <p:spPr bwMode="auto">
          <a:xfrm>
            <a:off x="3143250" y="1628775"/>
            <a:ext cx="538638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u="sng"/>
              <a:t>Proximity index for </a:t>
            </a:r>
            <a:r>
              <a:rPr lang="en-US" altLang="en-US" sz="2400" b="1" i="1" u="sng">
                <a:solidFill>
                  <a:srgbClr val="FF0000"/>
                </a:solidFill>
              </a:rPr>
              <a:t>A</a:t>
            </a:r>
            <a:r>
              <a:rPr lang="en-US" altLang="en-US" sz="2000"/>
              <a:t>:</a:t>
            </a:r>
          </a:p>
          <a:p>
            <a:pPr eaLnBrk="1" hangingPunct="1">
              <a:spcBef>
                <a:spcPct val="0"/>
              </a:spcBef>
              <a:buFontTx/>
              <a:buNone/>
            </a:pPr>
            <a:endParaRPr lang="en-US" altLang="en-US" sz="2000"/>
          </a:p>
          <a:p>
            <a:pPr eaLnBrk="1" hangingPunct="1">
              <a:spcBef>
                <a:spcPct val="0"/>
              </a:spcBef>
              <a:buFontTx/>
              <a:buNone/>
            </a:pPr>
            <a:r>
              <a:rPr lang="en-US" altLang="en-US" sz="2000"/>
              <a:t>1 (to D) + 1(to F) +2 (to C) +2 (to B) + 3 (to E) = 9</a:t>
            </a:r>
          </a:p>
          <a:p>
            <a:pPr eaLnBrk="1" hangingPunct="1">
              <a:spcBef>
                <a:spcPct val="0"/>
              </a:spcBef>
              <a:buFontTx/>
              <a:buNone/>
            </a:pPr>
            <a:endParaRPr lang="en-US" altLang="en-US" sz="2000"/>
          </a:p>
          <a:p>
            <a:pPr eaLnBrk="1" hangingPunct="1">
              <a:spcBef>
                <a:spcPct val="0"/>
              </a:spcBef>
              <a:buFontTx/>
              <a:buNone/>
            </a:pPr>
            <a:r>
              <a:rPr lang="en-US" altLang="en-US" sz="2000" i="1"/>
              <a:t>Normalized</a:t>
            </a:r>
            <a:r>
              <a:rPr lang="en-US" altLang="en-US" sz="2000"/>
              <a:t>  :  (n-1) /9  = 5/9 = </a:t>
            </a:r>
            <a:r>
              <a:rPr lang="en-US" altLang="en-US" sz="2000" b="1">
                <a:solidFill>
                  <a:schemeClr val="accent2"/>
                </a:solidFill>
              </a:rPr>
              <a:t>0,55</a:t>
            </a:r>
          </a:p>
          <a:p>
            <a:pPr eaLnBrk="1" hangingPunct="1">
              <a:spcBef>
                <a:spcPct val="0"/>
              </a:spcBef>
              <a:buFontTx/>
              <a:buNone/>
            </a:pPr>
            <a:endParaRPr lang="en-GB" altLang="en-US" sz="2000"/>
          </a:p>
        </p:txBody>
      </p:sp>
      <p:sp>
        <p:nvSpPr>
          <p:cNvPr id="102405" name="Rectangle 18">
            <a:extLst>
              <a:ext uri="{FF2B5EF4-FFF2-40B4-BE49-F238E27FC236}">
                <a16:creationId xmlns:a16="http://schemas.microsoft.com/office/drawing/2014/main" id="{FB8629F0-303A-4B47-9950-11DDEA2C2B9F}"/>
              </a:ext>
            </a:extLst>
          </p:cNvPr>
          <p:cNvSpPr>
            <a:spLocks noChangeArrowheads="1"/>
          </p:cNvSpPr>
          <p:nvPr/>
        </p:nvSpPr>
        <p:spPr bwMode="auto">
          <a:xfrm>
            <a:off x="3132138" y="3284538"/>
            <a:ext cx="457200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E</a:t>
            </a:r>
            <a:r>
              <a:rPr lang="en-US" altLang="en-US" sz="2000"/>
              <a:t>:</a:t>
            </a:r>
          </a:p>
          <a:p>
            <a:pPr eaLnBrk="1" hangingPunct="1">
              <a:spcBef>
                <a:spcPct val="50000"/>
              </a:spcBef>
              <a:buFontTx/>
              <a:buNone/>
            </a:pPr>
            <a:r>
              <a:rPr lang="en-US" altLang="en-US" sz="2000"/>
              <a:t>1 (to B) +2(to F) +3 (to C) +3 (to D) + 3 (to A) = 12</a:t>
            </a:r>
          </a:p>
          <a:p>
            <a:pPr eaLnBrk="1" hangingPunct="1">
              <a:spcBef>
                <a:spcPct val="50000"/>
              </a:spcBef>
              <a:buFontTx/>
              <a:buNone/>
            </a:pPr>
            <a:r>
              <a:rPr lang="en-US" altLang="en-US" sz="2000" i="1"/>
              <a:t>Normalized</a:t>
            </a:r>
            <a:r>
              <a:rPr lang="en-US" altLang="en-US" sz="2000"/>
              <a:t>  :  (n-1) /12  = 5/12 = </a:t>
            </a:r>
            <a:r>
              <a:rPr lang="en-US" altLang="en-US" sz="2000" b="1">
                <a:solidFill>
                  <a:schemeClr val="accent2"/>
                </a:solidFill>
              </a:rPr>
              <a:t>0,42</a:t>
            </a:r>
            <a:endParaRPr lang="en-GB" altLang="en-US" sz="2000" b="1">
              <a:solidFill>
                <a:schemeClr val="accent2"/>
              </a:solidFill>
            </a:endParaRPr>
          </a:p>
        </p:txBody>
      </p:sp>
      <p:sp>
        <p:nvSpPr>
          <p:cNvPr id="102406" name="Rectangle 18">
            <a:extLst>
              <a:ext uri="{FF2B5EF4-FFF2-40B4-BE49-F238E27FC236}">
                <a16:creationId xmlns:a16="http://schemas.microsoft.com/office/drawing/2014/main" id="{A9DBB3B0-D3D9-48A6-914A-A751F1AD9ED8}"/>
              </a:ext>
            </a:extLst>
          </p:cNvPr>
          <p:cNvSpPr>
            <a:spLocks noChangeArrowheads="1"/>
          </p:cNvSpPr>
          <p:nvPr/>
        </p:nvSpPr>
        <p:spPr bwMode="auto">
          <a:xfrm>
            <a:off x="3132138" y="4981575"/>
            <a:ext cx="45720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F</a:t>
            </a:r>
            <a:r>
              <a:rPr lang="en-US" altLang="en-US" sz="2000"/>
              <a:t>:</a:t>
            </a:r>
          </a:p>
          <a:p>
            <a:pPr eaLnBrk="1" hangingPunct="1">
              <a:spcBef>
                <a:spcPct val="50000"/>
              </a:spcBef>
              <a:buFontTx/>
              <a:buNone/>
            </a:pPr>
            <a:r>
              <a:rPr lang="en-US" altLang="en-US" sz="2000"/>
              <a:t>1 (to B) + 2(to E) +1 (to C) +1 (to D) + 1 (to A) = 6</a:t>
            </a:r>
          </a:p>
          <a:p>
            <a:pPr eaLnBrk="1" hangingPunct="1">
              <a:spcBef>
                <a:spcPct val="50000"/>
              </a:spcBef>
              <a:buFontTx/>
              <a:buNone/>
            </a:pPr>
            <a:r>
              <a:rPr lang="en-US" altLang="en-US" sz="2000" i="1"/>
              <a:t>Normalized</a:t>
            </a:r>
            <a:r>
              <a:rPr lang="en-US" altLang="en-US" sz="2000"/>
              <a:t>  :  (n-1) /6  = 5/6 = </a:t>
            </a:r>
            <a:r>
              <a:rPr lang="en-US" altLang="en-US" sz="2000" b="1">
                <a:solidFill>
                  <a:schemeClr val="accent2"/>
                </a:solidFill>
              </a:rPr>
              <a:t>0,83</a:t>
            </a:r>
            <a:endParaRPr lang="en-GB" altLang="en-US" sz="2000" b="1">
              <a:solidFill>
                <a:schemeClr val="accent2"/>
              </a:solidFill>
            </a:endParaRPr>
          </a:p>
        </p:txBody>
      </p:sp>
    </p:spTree>
    <p:extLst>
      <p:ext uri="{BB962C8B-B14F-4D97-AF65-F5344CB8AC3E}">
        <p14:creationId xmlns:p14="http://schemas.microsoft.com/office/powerpoint/2010/main" val="3201356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F19C5D8-44D5-462E-8A57-E2FA7EED22AA}"/>
              </a:ext>
            </a:extLst>
          </p:cNvPr>
          <p:cNvSpPr>
            <a:spLocks noGrp="1" noChangeArrowheads="1"/>
          </p:cNvSpPr>
          <p:nvPr>
            <p:ph type="title"/>
          </p:nvPr>
        </p:nvSpPr>
        <p:spPr/>
        <p:txBody>
          <a:bodyPr/>
          <a:lstStyle/>
          <a:p>
            <a:pPr eaLnBrk="1" hangingPunct="1"/>
            <a:r>
              <a:rPr lang="en-US" altLang="en-US" sz="4000" b="1" dirty="0">
                <a:solidFill>
                  <a:schemeClr val="tx2"/>
                </a:solidFill>
              </a:rPr>
              <a:t>Proximity Index </a:t>
            </a:r>
            <a:br>
              <a:rPr lang="en-US" altLang="en-US" sz="4000" b="1" dirty="0">
                <a:solidFill>
                  <a:schemeClr val="tx2"/>
                </a:solidFill>
              </a:rPr>
            </a:br>
            <a:r>
              <a:rPr lang="en-US" altLang="en-US" sz="2400" b="1" dirty="0">
                <a:solidFill>
                  <a:schemeClr val="tx2"/>
                </a:solidFill>
              </a:rPr>
              <a:t>(Star Configuration)</a:t>
            </a:r>
            <a:endParaRPr lang="en-GB" altLang="en-US" sz="2000" b="1" dirty="0">
              <a:solidFill>
                <a:schemeClr val="tx2"/>
              </a:solidFill>
            </a:endParaRPr>
          </a:p>
        </p:txBody>
      </p:sp>
      <p:sp>
        <p:nvSpPr>
          <p:cNvPr id="104451" name="Text Box 4">
            <a:extLst>
              <a:ext uri="{FF2B5EF4-FFF2-40B4-BE49-F238E27FC236}">
                <a16:creationId xmlns:a16="http://schemas.microsoft.com/office/drawing/2014/main" id="{0257AAE6-52FC-4F54-B91A-EDC31723E110}"/>
              </a:ext>
            </a:extLst>
          </p:cNvPr>
          <p:cNvSpPr txBox="1">
            <a:spLocks noChangeArrowheads="1"/>
          </p:cNvSpPr>
          <p:nvPr/>
        </p:nvSpPr>
        <p:spPr bwMode="auto">
          <a:xfrm>
            <a:off x="2336800" y="4505325"/>
            <a:ext cx="347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a:t>
            </a:r>
            <a:endParaRPr lang="en-GB" altLang="en-US" sz="2400"/>
          </a:p>
        </p:txBody>
      </p:sp>
      <p:sp>
        <p:nvSpPr>
          <p:cNvPr id="104452" name="Text Box 5">
            <a:extLst>
              <a:ext uri="{FF2B5EF4-FFF2-40B4-BE49-F238E27FC236}">
                <a16:creationId xmlns:a16="http://schemas.microsoft.com/office/drawing/2014/main" id="{E3A2ECA9-FCC4-4084-BE20-83F8EEAECD4B}"/>
              </a:ext>
            </a:extLst>
          </p:cNvPr>
          <p:cNvSpPr txBox="1">
            <a:spLocks noChangeArrowheads="1"/>
          </p:cNvSpPr>
          <p:nvPr/>
        </p:nvSpPr>
        <p:spPr bwMode="auto">
          <a:xfrm>
            <a:off x="2228850" y="2330450"/>
            <a:ext cx="4238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a:t>
            </a:r>
            <a:endParaRPr lang="en-GB" altLang="en-US" sz="2400"/>
          </a:p>
        </p:txBody>
      </p:sp>
      <p:sp>
        <p:nvSpPr>
          <p:cNvPr id="104453" name="Text Box 6">
            <a:extLst>
              <a:ext uri="{FF2B5EF4-FFF2-40B4-BE49-F238E27FC236}">
                <a16:creationId xmlns:a16="http://schemas.microsoft.com/office/drawing/2014/main" id="{AC67EAFE-81A7-4AE8-8F99-0C25A9A66B11}"/>
              </a:ext>
            </a:extLst>
          </p:cNvPr>
          <p:cNvSpPr txBox="1">
            <a:spLocks noChangeArrowheads="1"/>
          </p:cNvSpPr>
          <p:nvPr/>
        </p:nvSpPr>
        <p:spPr bwMode="auto">
          <a:xfrm>
            <a:off x="2652713" y="3494088"/>
            <a:ext cx="346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a:t>
            </a:r>
            <a:endParaRPr lang="en-GB" altLang="en-US" sz="2400"/>
          </a:p>
        </p:txBody>
      </p:sp>
      <p:sp>
        <p:nvSpPr>
          <p:cNvPr id="104454" name="Text Box 7">
            <a:extLst>
              <a:ext uri="{FF2B5EF4-FFF2-40B4-BE49-F238E27FC236}">
                <a16:creationId xmlns:a16="http://schemas.microsoft.com/office/drawing/2014/main" id="{B60320AF-F903-4D93-82EF-78FF6AD90FD6}"/>
              </a:ext>
            </a:extLst>
          </p:cNvPr>
          <p:cNvSpPr txBox="1">
            <a:spLocks noChangeArrowheads="1"/>
          </p:cNvSpPr>
          <p:nvPr/>
        </p:nvSpPr>
        <p:spPr bwMode="auto">
          <a:xfrm>
            <a:off x="685800" y="4360863"/>
            <a:ext cx="4222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a:t>
            </a:r>
            <a:endParaRPr lang="en-GB" altLang="en-US" sz="2400"/>
          </a:p>
        </p:txBody>
      </p:sp>
      <p:sp>
        <p:nvSpPr>
          <p:cNvPr id="104455" name="Text Box 8">
            <a:extLst>
              <a:ext uri="{FF2B5EF4-FFF2-40B4-BE49-F238E27FC236}">
                <a16:creationId xmlns:a16="http://schemas.microsoft.com/office/drawing/2014/main" id="{64BCBB3C-12F6-4165-92C9-EFB722B52467}"/>
              </a:ext>
            </a:extLst>
          </p:cNvPr>
          <p:cNvSpPr txBox="1">
            <a:spLocks noChangeArrowheads="1"/>
          </p:cNvSpPr>
          <p:nvPr/>
        </p:nvSpPr>
        <p:spPr bwMode="auto">
          <a:xfrm>
            <a:off x="735013" y="2049463"/>
            <a:ext cx="4222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a:t>
            </a:r>
            <a:endParaRPr lang="en-GB" altLang="en-US" sz="2400"/>
          </a:p>
        </p:txBody>
      </p:sp>
      <p:sp>
        <p:nvSpPr>
          <p:cNvPr id="104456" name="Text Box 9">
            <a:extLst>
              <a:ext uri="{FF2B5EF4-FFF2-40B4-BE49-F238E27FC236}">
                <a16:creationId xmlns:a16="http://schemas.microsoft.com/office/drawing/2014/main" id="{5A909089-81F3-425B-9F02-1F7488841F2F}"/>
              </a:ext>
            </a:extLst>
          </p:cNvPr>
          <p:cNvSpPr txBox="1">
            <a:spLocks noChangeArrowheads="1"/>
          </p:cNvSpPr>
          <p:nvPr/>
        </p:nvSpPr>
        <p:spPr bwMode="auto">
          <a:xfrm>
            <a:off x="1503363" y="3349625"/>
            <a:ext cx="4048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a:t>
            </a:r>
            <a:endParaRPr lang="en-GB" altLang="en-US" sz="2400"/>
          </a:p>
        </p:txBody>
      </p:sp>
      <p:sp>
        <p:nvSpPr>
          <p:cNvPr id="104457" name="Line 10">
            <a:extLst>
              <a:ext uri="{FF2B5EF4-FFF2-40B4-BE49-F238E27FC236}">
                <a16:creationId xmlns:a16="http://schemas.microsoft.com/office/drawing/2014/main" id="{AFD1B990-C698-43D4-A964-5E8DD0103639}"/>
              </a:ext>
            </a:extLst>
          </p:cNvPr>
          <p:cNvSpPr>
            <a:spLocks noChangeShapeType="1"/>
          </p:cNvSpPr>
          <p:nvPr/>
        </p:nvSpPr>
        <p:spPr bwMode="auto">
          <a:xfrm>
            <a:off x="2436813" y="566102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104458" name="AutoShape 11">
            <a:extLst>
              <a:ext uri="{FF2B5EF4-FFF2-40B4-BE49-F238E27FC236}">
                <a16:creationId xmlns:a16="http://schemas.microsoft.com/office/drawing/2014/main" id="{72B02661-C2A8-4394-92DF-004112BF7230}"/>
              </a:ext>
            </a:extLst>
          </p:cNvPr>
          <p:cNvCxnSpPr>
            <a:cxnSpLocks noChangeShapeType="1"/>
            <a:stCxn id="104456" idx="2"/>
            <a:endCxn id="104454" idx="0"/>
          </p:cNvCxnSpPr>
          <p:nvPr/>
        </p:nvCxnSpPr>
        <p:spPr bwMode="auto">
          <a:xfrm flipH="1">
            <a:off x="896938" y="3811588"/>
            <a:ext cx="808037" cy="5492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59" name="AutoShape 12">
            <a:extLst>
              <a:ext uri="{FF2B5EF4-FFF2-40B4-BE49-F238E27FC236}">
                <a16:creationId xmlns:a16="http://schemas.microsoft.com/office/drawing/2014/main" id="{0644D99C-8789-42A1-A187-DBC2EB1723D4}"/>
              </a:ext>
            </a:extLst>
          </p:cNvPr>
          <p:cNvCxnSpPr>
            <a:cxnSpLocks noChangeShapeType="1"/>
            <a:stCxn id="104456" idx="2"/>
            <a:endCxn id="104451" idx="1"/>
          </p:cNvCxnSpPr>
          <p:nvPr/>
        </p:nvCxnSpPr>
        <p:spPr bwMode="auto">
          <a:xfrm>
            <a:off x="1704975" y="3811588"/>
            <a:ext cx="631825" cy="92551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60" name="AutoShape 13">
            <a:extLst>
              <a:ext uri="{FF2B5EF4-FFF2-40B4-BE49-F238E27FC236}">
                <a16:creationId xmlns:a16="http://schemas.microsoft.com/office/drawing/2014/main" id="{689414BA-05FC-40ED-9DD8-8D282BEF4BA9}"/>
              </a:ext>
            </a:extLst>
          </p:cNvPr>
          <p:cNvCxnSpPr>
            <a:cxnSpLocks noChangeShapeType="1"/>
            <a:stCxn id="104456" idx="3"/>
            <a:endCxn id="104453" idx="1"/>
          </p:cNvCxnSpPr>
          <p:nvPr/>
        </p:nvCxnSpPr>
        <p:spPr bwMode="auto">
          <a:xfrm>
            <a:off x="1908175" y="3579813"/>
            <a:ext cx="744538" cy="1444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61" name="AutoShape 14">
            <a:extLst>
              <a:ext uri="{FF2B5EF4-FFF2-40B4-BE49-F238E27FC236}">
                <a16:creationId xmlns:a16="http://schemas.microsoft.com/office/drawing/2014/main" id="{B5A138A3-D84A-441B-ADF3-AFF6F887B5E1}"/>
              </a:ext>
            </a:extLst>
          </p:cNvPr>
          <p:cNvCxnSpPr>
            <a:cxnSpLocks noChangeShapeType="1"/>
            <a:stCxn id="104456" idx="0"/>
            <a:endCxn id="104452" idx="2"/>
          </p:cNvCxnSpPr>
          <p:nvPr/>
        </p:nvCxnSpPr>
        <p:spPr bwMode="auto">
          <a:xfrm flipV="1">
            <a:off x="1704975" y="2792413"/>
            <a:ext cx="736600" cy="55721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62" name="AutoShape 15">
            <a:extLst>
              <a:ext uri="{FF2B5EF4-FFF2-40B4-BE49-F238E27FC236}">
                <a16:creationId xmlns:a16="http://schemas.microsoft.com/office/drawing/2014/main" id="{283DAEE8-81D6-4ACD-9192-6D42B6F6AE6C}"/>
              </a:ext>
            </a:extLst>
          </p:cNvPr>
          <p:cNvCxnSpPr>
            <a:cxnSpLocks noChangeShapeType="1"/>
            <a:stCxn id="104456" idx="0"/>
            <a:endCxn id="104455" idx="2"/>
          </p:cNvCxnSpPr>
          <p:nvPr/>
        </p:nvCxnSpPr>
        <p:spPr bwMode="auto">
          <a:xfrm flipH="1" flipV="1">
            <a:off x="946150" y="2511425"/>
            <a:ext cx="758825" cy="8382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463" name="Text Box 16">
            <a:extLst>
              <a:ext uri="{FF2B5EF4-FFF2-40B4-BE49-F238E27FC236}">
                <a16:creationId xmlns:a16="http://schemas.microsoft.com/office/drawing/2014/main" id="{BEAA8A3D-99AE-461B-9C36-1BCEB334E903}"/>
              </a:ext>
            </a:extLst>
          </p:cNvPr>
          <p:cNvSpPr txBox="1">
            <a:spLocks noChangeArrowheads="1"/>
          </p:cNvSpPr>
          <p:nvPr/>
        </p:nvSpPr>
        <p:spPr bwMode="auto">
          <a:xfrm>
            <a:off x="3733800" y="2057400"/>
            <a:ext cx="546735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u="sng"/>
              <a:t>Proximity index for </a:t>
            </a:r>
            <a:r>
              <a:rPr lang="en-US" altLang="en-US" sz="2400" b="1" i="1" u="sng">
                <a:solidFill>
                  <a:srgbClr val="FF0000"/>
                </a:solidFill>
              </a:rPr>
              <a:t>F</a:t>
            </a:r>
            <a:r>
              <a:rPr lang="en-US" altLang="en-US" sz="2000"/>
              <a:t>:</a:t>
            </a:r>
          </a:p>
          <a:p>
            <a:pPr eaLnBrk="1" hangingPunct="1">
              <a:spcBef>
                <a:spcPct val="0"/>
              </a:spcBef>
              <a:buFontTx/>
              <a:buNone/>
            </a:pPr>
            <a:endParaRPr lang="en-US" altLang="en-US" sz="2000"/>
          </a:p>
          <a:p>
            <a:pPr eaLnBrk="1" hangingPunct="1">
              <a:spcBef>
                <a:spcPct val="0"/>
              </a:spcBef>
              <a:buFontTx/>
              <a:buNone/>
            </a:pPr>
            <a:r>
              <a:rPr lang="en-US" altLang="en-US" sz="2000"/>
              <a:t>1 (to A) + 1(to B) +1 (to C) +1 (to D) + 1 (to E) = 5</a:t>
            </a:r>
          </a:p>
          <a:p>
            <a:pPr eaLnBrk="1" hangingPunct="1">
              <a:spcBef>
                <a:spcPct val="0"/>
              </a:spcBef>
              <a:buFontTx/>
              <a:buNone/>
            </a:pPr>
            <a:endParaRPr lang="en-US" altLang="en-US" sz="2000"/>
          </a:p>
          <a:p>
            <a:pPr eaLnBrk="1" hangingPunct="1">
              <a:spcBef>
                <a:spcPct val="0"/>
              </a:spcBef>
              <a:buFontTx/>
              <a:buNone/>
            </a:pPr>
            <a:r>
              <a:rPr lang="en-US" altLang="en-US" sz="2000" i="1"/>
              <a:t>Normalized</a:t>
            </a:r>
            <a:r>
              <a:rPr lang="en-US" altLang="en-US" sz="2000"/>
              <a:t>  :  (n-1) /5  = 5/5 = </a:t>
            </a:r>
            <a:r>
              <a:rPr lang="en-US" altLang="en-US" sz="2400" b="1">
                <a:solidFill>
                  <a:schemeClr val="accent2"/>
                </a:solidFill>
              </a:rPr>
              <a:t>1</a:t>
            </a:r>
            <a:endParaRPr lang="en-US" altLang="en-US" sz="2000" b="1">
              <a:solidFill>
                <a:schemeClr val="accent2"/>
              </a:solidFill>
            </a:endParaRPr>
          </a:p>
          <a:p>
            <a:pPr eaLnBrk="1" hangingPunct="1">
              <a:spcBef>
                <a:spcPct val="0"/>
              </a:spcBef>
              <a:buFontTx/>
              <a:buNone/>
            </a:pPr>
            <a:endParaRPr lang="en-GB" altLang="en-US" sz="2000"/>
          </a:p>
        </p:txBody>
      </p:sp>
      <p:sp>
        <p:nvSpPr>
          <p:cNvPr id="104464" name="Text Box 16">
            <a:extLst>
              <a:ext uri="{FF2B5EF4-FFF2-40B4-BE49-F238E27FC236}">
                <a16:creationId xmlns:a16="http://schemas.microsoft.com/office/drawing/2014/main" id="{C0EA3DF1-D896-4719-AA37-A7B16A7B8D91}"/>
              </a:ext>
            </a:extLst>
          </p:cNvPr>
          <p:cNvSpPr txBox="1">
            <a:spLocks noChangeArrowheads="1"/>
          </p:cNvSpPr>
          <p:nvPr/>
        </p:nvSpPr>
        <p:spPr bwMode="auto">
          <a:xfrm>
            <a:off x="3708400" y="4076700"/>
            <a:ext cx="54229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u="sng"/>
              <a:t>Proximity index for </a:t>
            </a:r>
            <a:r>
              <a:rPr lang="en-US" altLang="en-US" sz="2400" b="1" i="1" u="sng">
                <a:solidFill>
                  <a:srgbClr val="FF0000"/>
                </a:solidFill>
              </a:rPr>
              <a:t>D</a:t>
            </a:r>
            <a:r>
              <a:rPr lang="en-US" altLang="en-US" sz="2000"/>
              <a:t>:</a:t>
            </a:r>
          </a:p>
          <a:p>
            <a:pPr eaLnBrk="1" hangingPunct="1">
              <a:spcBef>
                <a:spcPct val="0"/>
              </a:spcBef>
              <a:buFontTx/>
              <a:buNone/>
            </a:pPr>
            <a:endParaRPr lang="en-US" altLang="en-US" sz="2000"/>
          </a:p>
          <a:p>
            <a:pPr eaLnBrk="1" hangingPunct="1">
              <a:spcBef>
                <a:spcPct val="0"/>
              </a:spcBef>
              <a:buFontTx/>
              <a:buNone/>
            </a:pPr>
            <a:r>
              <a:rPr lang="en-US" altLang="en-US" sz="2000"/>
              <a:t>2 (to A) + 2(to B) +2 (to C) +1 (to F) + 2 (to E) = 9</a:t>
            </a:r>
          </a:p>
          <a:p>
            <a:pPr eaLnBrk="1" hangingPunct="1">
              <a:spcBef>
                <a:spcPct val="0"/>
              </a:spcBef>
              <a:buFontTx/>
              <a:buNone/>
            </a:pPr>
            <a:endParaRPr lang="en-US" altLang="en-US" sz="2000"/>
          </a:p>
          <a:p>
            <a:pPr eaLnBrk="1" hangingPunct="1">
              <a:spcBef>
                <a:spcPct val="0"/>
              </a:spcBef>
              <a:buFontTx/>
              <a:buNone/>
            </a:pPr>
            <a:r>
              <a:rPr lang="en-US" altLang="en-US" sz="2000" i="1"/>
              <a:t>Normalized</a:t>
            </a:r>
            <a:r>
              <a:rPr lang="en-US" altLang="en-US" sz="2000"/>
              <a:t>  :  (n-1) /9  = 5/9 = </a:t>
            </a:r>
            <a:r>
              <a:rPr lang="en-US" altLang="en-US" sz="2400" b="1">
                <a:solidFill>
                  <a:schemeClr val="accent2"/>
                </a:solidFill>
              </a:rPr>
              <a:t>0.55</a:t>
            </a:r>
            <a:endParaRPr lang="en-US" altLang="en-US" sz="2000" b="1">
              <a:solidFill>
                <a:schemeClr val="accent2"/>
              </a:solidFill>
            </a:endParaRPr>
          </a:p>
          <a:p>
            <a:pPr eaLnBrk="1" hangingPunct="1">
              <a:spcBef>
                <a:spcPct val="0"/>
              </a:spcBef>
              <a:buFontTx/>
              <a:buNone/>
            </a:pPr>
            <a:endParaRPr lang="en-GB" altLang="en-US" sz="2000"/>
          </a:p>
        </p:txBody>
      </p:sp>
    </p:spTree>
    <p:extLst>
      <p:ext uri="{BB962C8B-B14F-4D97-AF65-F5344CB8AC3E}">
        <p14:creationId xmlns:p14="http://schemas.microsoft.com/office/powerpoint/2010/main" val="1253897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01F0DE6-FE07-40AC-86C8-C180B7943FD3}"/>
              </a:ext>
            </a:extLst>
          </p:cNvPr>
          <p:cNvSpPr>
            <a:spLocks noGrp="1" noChangeArrowheads="1"/>
          </p:cNvSpPr>
          <p:nvPr>
            <p:ph type="title"/>
          </p:nvPr>
        </p:nvSpPr>
        <p:spPr>
          <a:xfrm>
            <a:off x="685800" y="188913"/>
            <a:ext cx="7772400" cy="1143000"/>
          </a:xfrm>
        </p:spPr>
        <p:txBody>
          <a:bodyPr/>
          <a:lstStyle/>
          <a:p>
            <a:pPr eaLnBrk="1" hangingPunct="1"/>
            <a:r>
              <a:rPr lang="en-US" altLang="en-US" sz="4000" b="1" dirty="0">
                <a:solidFill>
                  <a:schemeClr val="tx2"/>
                </a:solidFill>
              </a:rPr>
              <a:t>Proximity Index </a:t>
            </a:r>
            <a:br>
              <a:rPr lang="en-US" altLang="en-US" sz="4000" b="1" dirty="0">
                <a:solidFill>
                  <a:schemeClr val="tx2"/>
                </a:solidFill>
              </a:rPr>
            </a:br>
            <a:r>
              <a:rPr lang="en-US" altLang="en-US" sz="2400" b="1" dirty="0">
                <a:solidFill>
                  <a:schemeClr val="tx2"/>
                </a:solidFill>
              </a:rPr>
              <a:t>(Star + Ring)</a:t>
            </a:r>
            <a:endParaRPr lang="en-GB" altLang="en-US" sz="2400" b="1" dirty="0">
              <a:solidFill>
                <a:schemeClr val="tx2"/>
              </a:solidFill>
            </a:endParaRPr>
          </a:p>
        </p:txBody>
      </p:sp>
      <p:sp>
        <p:nvSpPr>
          <p:cNvPr id="106499" name="Text Box 17">
            <a:extLst>
              <a:ext uri="{FF2B5EF4-FFF2-40B4-BE49-F238E27FC236}">
                <a16:creationId xmlns:a16="http://schemas.microsoft.com/office/drawing/2014/main" id="{F9CC0724-B735-4CD4-8EF3-5075469EE1C2}"/>
              </a:ext>
            </a:extLst>
          </p:cNvPr>
          <p:cNvSpPr txBox="1">
            <a:spLocks noChangeArrowheads="1"/>
          </p:cNvSpPr>
          <p:nvPr/>
        </p:nvSpPr>
        <p:spPr bwMode="auto">
          <a:xfrm>
            <a:off x="3132138" y="1557338"/>
            <a:ext cx="54737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u="sng"/>
              <a:t>Proximity index for </a:t>
            </a:r>
            <a:r>
              <a:rPr lang="en-US" altLang="en-US" sz="2400" b="1" i="1" u="sng">
                <a:solidFill>
                  <a:srgbClr val="FF0000"/>
                </a:solidFill>
              </a:rPr>
              <a:t>F</a:t>
            </a:r>
            <a:r>
              <a:rPr lang="en-US" altLang="en-US" sz="2000"/>
              <a:t>:</a:t>
            </a:r>
          </a:p>
          <a:p>
            <a:pPr eaLnBrk="1" hangingPunct="1">
              <a:spcBef>
                <a:spcPct val="0"/>
              </a:spcBef>
              <a:buFontTx/>
              <a:buNone/>
            </a:pPr>
            <a:r>
              <a:rPr lang="en-US" altLang="en-US" sz="2000"/>
              <a:t>1 (to A) + 1(to B) +1 (to C) +2 (to D) + 1 (to E) +2 (to G)+2 (to H)+2(to I)+2 (to J)+2(to K) = 16</a:t>
            </a:r>
          </a:p>
          <a:p>
            <a:pPr eaLnBrk="1" hangingPunct="1">
              <a:spcBef>
                <a:spcPct val="0"/>
              </a:spcBef>
              <a:buFontTx/>
              <a:buNone/>
            </a:pPr>
            <a:r>
              <a:rPr lang="en-US" altLang="en-US" sz="2000" i="1"/>
              <a:t>Normalized</a:t>
            </a:r>
            <a:r>
              <a:rPr lang="en-US" altLang="en-US" sz="2000"/>
              <a:t>  :  (n-1) /16  = 10/16 = </a:t>
            </a:r>
            <a:r>
              <a:rPr lang="en-US" altLang="en-US" sz="2400" b="1">
                <a:solidFill>
                  <a:schemeClr val="accent2"/>
                </a:solidFill>
              </a:rPr>
              <a:t>0.62</a:t>
            </a:r>
            <a:endParaRPr lang="en-US" altLang="en-US" sz="2000" b="1">
              <a:solidFill>
                <a:schemeClr val="accent2"/>
              </a:solidFill>
            </a:endParaRPr>
          </a:p>
          <a:p>
            <a:pPr eaLnBrk="1" hangingPunct="1">
              <a:spcBef>
                <a:spcPct val="0"/>
              </a:spcBef>
              <a:buFontTx/>
              <a:buNone/>
            </a:pPr>
            <a:endParaRPr lang="en-GB" altLang="en-US" sz="2000"/>
          </a:p>
        </p:txBody>
      </p:sp>
      <p:sp>
        <p:nvSpPr>
          <p:cNvPr id="106500" name="Rectangle 18">
            <a:extLst>
              <a:ext uri="{FF2B5EF4-FFF2-40B4-BE49-F238E27FC236}">
                <a16:creationId xmlns:a16="http://schemas.microsoft.com/office/drawing/2014/main" id="{7F1B1CB8-B61E-4F0E-89DD-908BCB6C9AFB}"/>
              </a:ext>
            </a:extLst>
          </p:cNvPr>
          <p:cNvSpPr>
            <a:spLocks noChangeArrowheads="1"/>
          </p:cNvSpPr>
          <p:nvPr/>
        </p:nvSpPr>
        <p:spPr bwMode="auto">
          <a:xfrm>
            <a:off x="3289300" y="2914650"/>
            <a:ext cx="4595813"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A</a:t>
            </a:r>
            <a:r>
              <a:rPr lang="en-US" altLang="en-US" sz="2000"/>
              <a:t>:</a:t>
            </a:r>
          </a:p>
          <a:p>
            <a:pPr eaLnBrk="1" hangingPunct="1">
              <a:spcBef>
                <a:spcPct val="50000"/>
              </a:spcBef>
              <a:buFontTx/>
              <a:buNone/>
            </a:pPr>
            <a:r>
              <a:rPr lang="en-US" altLang="en-US" sz="2000"/>
              <a:t>2(to B) +2(to C) +3 (to D) + 2 (to E) + 1 (to F) + 1 (to G)+1 (to H)+1(to I)+3 (to J)+3(to K) = 16</a:t>
            </a:r>
          </a:p>
          <a:p>
            <a:pPr eaLnBrk="1" hangingPunct="1">
              <a:spcBef>
                <a:spcPct val="50000"/>
              </a:spcBef>
              <a:buFontTx/>
              <a:buNone/>
            </a:pPr>
            <a:r>
              <a:rPr lang="en-US" altLang="en-US" sz="2000" i="1"/>
              <a:t>Normalized</a:t>
            </a:r>
            <a:r>
              <a:rPr lang="en-US" altLang="en-US" sz="2000"/>
              <a:t>  :  (n-1) /16  = 10/16 = </a:t>
            </a:r>
            <a:r>
              <a:rPr lang="en-US" altLang="en-US" sz="2400" b="1">
                <a:solidFill>
                  <a:schemeClr val="accent2"/>
                </a:solidFill>
              </a:rPr>
              <a:t>0,62</a:t>
            </a:r>
            <a:endParaRPr lang="en-GB" altLang="en-US" sz="2000" b="1">
              <a:solidFill>
                <a:schemeClr val="accent2"/>
              </a:solidFill>
            </a:endParaRPr>
          </a:p>
        </p:txBody>
      </p:sp>
      <p:grpSp>
        <p:nvGrpSpPr>
          <p:cNvPr id="106501" name="Group 51">
            <a:extLst>
              <a:ext uri="{FF2B5EF4-FFF2-40B4-BE49-F238E27FC236}">
                <a16:creationId xmlns:a16="http://schemas.microsoft.com/office/drawing/2014/main" id="{7483CA72-CFAE-4CE0-862F-302E07641B24}"/>
              </a:ext>
            </a:extLst>
          </p:cNvPr>
          <p:cNvGrpSpPr>
            <a:grpSpLocks/>
          </p:cNvGrpSpPr>
          <p:nvPr/>
        </p:nvGrpSpPr>
        <p:grpSpPr bwMode="auto">
          <a:xfrm>
            <a:off x="468313" y="1268413"/>
            <a:ext cx="2574925" cy="3960812"/>
            <a:chOff x="467544" y="1268760"/>
            <a:chExt cx="2575517" cy="3960440"/>
          </a:xfrm>
        </p:grpSpPr>
        <p:sp>
          <p:nvSpPr>
            <p:cNvPr id="106504" name="Text Box 3">
              <a:extLst>
                <a:ext uri="{FF2B5EF4-FFF2-40B4-BE49-F238E27FC236}">
                  <a16:creationId xmlns:a16="http://schemas.microsoft.com/office/drawing/2014/main" id="{0F2CB14B-99B9-4C6F-AC47-3375A89811D8}"/>
                </a:ext>
              </a:extLst>
            </p:cNvPr>
            <p:cNvSpPr txBox="1">
              <a:spLocks noChangeArrowheads="1"/>
            </p:cNvSpPr>
            <p:nvPr/>
          </p:nvSpPr>
          <p:spPr bwMode="auto">
            <a:xfrm>
              <a:off x="1144747" y="3802884"/>
              <a:ext cx="363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a:t>
              </a:r>
              <a:endParaRPr lang="en-GB" altLang="en-US" sz="2400"/>
            </a:p>
          </p:txBody>
        </p:sp>
        <p:sp>
          <p:nvSpPr>
            <p:cNvPr id="106505" name="Text Box 5">
              <a:extLst>
                <a:ext uri="{FF2B5EF4-FFF2-40B4-BE49-F238E27FC236}">
                  <a16:creationId xmlns:a16="http://schemas.microsoft.com/office/drawing/2014/main" id="{6499EAD3-B261-4B9F-8F43-EDF54DB70A48}"/>
                </a:ext>
              </a:extLst>
            </p:cNvPr>
            <p:cNvSpPr txBox="1">
              <a:spLocks noChangeArrowheads="1"/>
            </p:cNvSpPr>
            <p:nvPr/>
          </p:nvSpPr>
          <p:spPr bwMode="auto">
            <a:xfrm>
              <a:off x="2267384" y="3831431"/>
              <a:ext cx="363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a:t>
              </a:r>
              <a:endParaRPr lang="en-GB" altLang="en-US" sz="2400"/>
            </a:p>
          </p:txBody>
        </p:sp>
        <p:sp>
          <p:nvSpPr>
            <p:cNvPr id="106506" name="Text Box 6">
              <a:extLst>
                <a:ext uri="{FF2B5EF4-FFF2-40B4-BE49-F238E27FC236}">
                  <a16:creationId xmlns:a16="http://schemas.microsoft.com/office/drawing/2014/main" id="{F51DFB1B-AFB3-4D6A-9269-7262EBB6FD82}"/>
                </a:ext>
              </a:extLst>
            </p:cNvPr>
            <p:cNvSpPr txBox="1">
              <a:spLocks noChangeArrowheads="1"/>
            </p:cNvSpPr>
            <p:nvPr/>
          </p:nvSpPr>
          <p:spPr bwMode="auto">
            <a:xfrm>
              <a:off x="2338494" y="2512752"/>
              <a:ext cx="349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a:t>
              </a:r>
              <a:endParaRPr lang="en-GB" altLang="en-US" sz="2400"/>
            </a:p>
          </p:txBody>
        </p:sp>
        <p:sp>
          <p:nvSpPr>
            <p:cNvPr id="106507" name="Text Box 7">
              <a:extLst>
                <a:ext uri="{FF2B5EF4-FFF2-40B4-BE49-F238E27FC236}">
                  <a16:creationId xmlns:a16="http://schemas.microsoft.com/office/drawing/2014/main" id="{2374CDF2-56BF-4732-8E4C-7E9A99000958}"/>
                </a:ext>
              </a:extLst>
            </p:cNvPr>
            <p:cNvSpPr txBox="1">
              <a:spLocks noChangeArrowheads="1"/>
            </p:cNvSpPr>
            <p:nvPr/>
          </p:nvSpPr>
          <p:spPr bwMode="auto">
            <a:xfrm>
              <a:off x="946264" y="4767535"/>
              <a:ext cx="385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a:t>
              </a:r>
              <a:endParaRPr lang="en-GB" altLang="en-US" sz="2400"/>
            </a:p>
          </p:txBody>
        </p:sp>
        <p:sp>
          <p:nvSpPr>
            <p:cNvPr id="106508" name="Text Box 8">
              <a:extLst>
                <a:ext uri="{FF2B5EF4-FFF2-40B4-BE49-F238E27FC236}">
                  <a16:creationId xmlns:a16="http://schemas.microsoft.com/office/drawing/2014/main" id="{0AA9D64A-E359-4248-99F5-5148E05EDCBA}"/>
                </a:ext>
              </a:extLst>
            </p:cNvPr>
            <p:cNvSpPr txBox="1">
              <a:spLocks noChangeArrowheads="1"/>
            </p:cNvSpPr>
            <p:nvPr/>
          </p:nvSpPr>
          <p:spPr bwMode="auto">
            <a:xfrm>
              <a:off x="1064191" y="2512752"/>
              <a:ext cx="3632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a:t>
              </a:r>
              <a:endParaRPr lang="en-GB" altLang="en-US" sz="2400"/>
            </a:p>
          </p:txBody>
        </p:sp>
        <p:sp>
          <p:nvSpPr>
            <p:cNvPr id="106509" name="Text Box 9">
              <a:extLst>
                <a:ext uri="{FF2B5EF4-FFF2-40B4-BE49-F238E27FC236}">
                  <a16:creationId xmlns:a16="http://schemas.microsoft.com/office/drawing/2014/main" id="{7CAA2496-AC40-4668-A427-C5B33B64CAE9}"/>
                </a:ext>
              </a:extLst>
            </p:cNvPr>
            <p:cNvSpPr txBox="1">
              <a:spLocks noChangeArrowheads="1"/>
            </p:cNvSpPr>
            <p:nvPr/>
          </p:nvSpPr>
          <p:spPr bwMode="auto">
            <a:xfrm>
              <a:off x="1708865" y="3140968"/>
              <a:ext cx="370836" cy="48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a:t>
              </a:r>
              <a:endParaRPr lang="en-GB" altLang="en-US" sz="2400"/>
            </a:p>
          </p:txBody>
        </p:sp>
        <p:sp>
          <p:nvSpPr>
            <p:cNvPr id="106510" name="Line 11">
              <a:extLst>
                <a:ext uri="{FF2B5EF4-FFF2-40B4-BE49-F238E27FC236}">
                  <a16:creationId xmlns:a16="http://schemas.microsoft.com/office/drawing/2014/main" id="{8A608868-EBAF-41FE-AB67-9006CD2D7165}"/>
                </a:ext>
              </a:extLst>
            </p:cNvPr>
            <p:cNvSpPr>
              <a:spLocks noChangeShapeType="1"/>
            </p:cNvSpPr>
            <p:nvPr/>
          </p:nvSpPr>
          <p:spPr bwMode="auto">
            <a:xfrm>
              <a:off x="2398985" y="453505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106511" name="AutoShape 12">
              <a:extLst>
                <a:ext uri="{FF2B5EF4-FFF2-40B4-BE49-F238E27FC236}">
                  <a16:creationId xmlns:a16="http://schemas.microsoft.com/office/drawing/2014/main" id="{593192A1-AB3D-4DB7-A029-8079707DDF91}"/>
                </a:ext>
              </a:extLst>
            </p:cNvPr>
            <p:cNvCxnSpPr>
              <a:cxnSpLocks noChangeShapeType="1"/>
              <a:stCxn id="106509" idx="2"/>
              <a:endCxn id="106504" idx="0"/>
            </p:cNvCxnSpPr>
            <p:nvPr/>
          </p:nvCxnSpPr>
          <p:spPr bwMode="auto">
            <a:xfrm flipH="1">
              <a:off x="1326352" y="3621259"/>
              <a:ext cx="567931" cy="1816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2" name="AutoShape 13">
              <a:extLst>
                <a:ext uri="{FF2B5EF4-FFF2-40B4-BE49-F238E27FC236}">
                  <a16:creationId xmlns:a16="http://schemas.microsoft.com/office/drawing/2014/main" id="{BB55155F-D630-4652-883E-0849CB55C6D0}"/>
                </a:ext>
              </a:extLst>
            </p:cNvPr>
            <p:cNvCxnSpPr>
              <a:cxnSpLocks noChangeShapeType="1"/>
              <a:stCxn id="106509" idx="2"/>
              <a:endCxn id="106505" idx="0"/>
            </p:cNvCxnSpPr>
            <p:nvPr/>
          </p:nvCxnSpPr>
          <p:spPr bwMode="auto">
            <a:xfrm>
              <a:off x="1894283" y="3621259"/>
              <a:ext cx="554706" cy="21017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3" name="AutoShape 15">
              <a:extLst>
                <a:ext uri="{FF2B5EF4-FFF2-40B4-BE49-F238E27FC236}">
                  <a16:creationId xmlns:a16="http://schemas.microsoft.com/office/drawing/2014/main" id="{507176C2-98E4-456F-99EC-6D40B693F900}"/>
                </a:ext>
              </a:extLst>
            </p:cNvPr>
            <p:cNvCxnSpPr>
              <a:cxnSpLocks noChangeShapeType="1"/>
              <a:stCxn id="106509" idx="0"/>
              <a:endCxn id="106506" idx="2"/>
            </p:cNvCxnSpPr>
            <p:nvPr/>
          </p:nvCxnSpPr>
          <p:spPr bwMode="auto">
            <a:xfrm flipV="1">
              <a:off x="1894283" y="2974417"/>
              <a:ext cx="618719" cy="1665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4" name="AutoShape 16">
              <a:extLst>
                <a:ext uri="{FF2B5EF4-FFF2-40B4-BE49-F238E27FC236}">
                  <a16:creationId xmlns:a16="http://schemas.microsoft.com/office/drawing/2014/main" id="{505DBDE7-A4EB-41E5-B37A-E2D4BC3619F3}"/>
                </a:ext>
              </a:extLst>
            </p:cNvPr>
            <p:cNvCxnSpPr>
              <a:cxnSpLocks noChangeShapeType="1"/>
              <a:stCxn id="106509" idx="0"/>
              <a:endCxn id="106508" idx="2"/>
            </p:cNvCxnSpPr>
            <p:nvPr/>
          </p:nvCxnSpPr>
          <p:spPr bwMode="auto">
            <a:xfrm flipH="1" flipV="1">
              <a:off x="1245797" y="2974417"/>
              <a:ext cx="648486" cy="1665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515" name="Text Box 3">
              <a:extLst>
                <a:ext uri="{FF2B5EF4-FFF2-40B4-BE49-F238E27FC236}">
                  <a16:creationId xmlns:a16="http://schemas.microsoft.com/office/drawing/2014/main" id="{9F64E6E8-3102-45C5-A0C5-FAEB9FD0F455}"/>
                </a:ext>
              </a:extLst>
            </p:cNvPr>
            <p:cNvSpPr txBox="1">
              <a:spLocks noChangeArrowheads="1"/>
            </p:cNvSpPr>
            <p:nvPr/>
          </p:nvSpPr>
          <p:spPr bwMode="auto">
            <a:xfrm>
              <a:off x="2738262" y="4740707"/>
              <a:ext cx="304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a:t>
              </a:r>
              <a:endParaRPr lang="en-GB" altLang="en-US" sz="2400"/>
            </a:p>
          </p:txBody>
        </p:sp>
        <p:sp>
          <p:nvSpPr>
            <p:cNvPr id="106516" name="Text Box 3">
              <a:extLst>
                <a:ext uri="{FF2B5EF4-FFF2-40B4-BE49-F238E27FC236}">
                  <a16:creationId xmlns:a16="http://schemas.microsoft.com/office/drawing/2014/main" id="{D8758D7C-C33D-4AEA-A165-82E36B569307}"/>
                </a:ext>
              </a:extLst>
            </p:cNvPr>
            <p:cNvSpPr txBox="1">
              <a:spLocks noChangeArrowheads="1"/>
            </p:cNvSpPr>
            <p:nvPr/>
          </p:nvSpPr>
          <p:spPr bwMode="auto">
            <a:xfrm>
              <a:off x="2256455" y="472514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a:t>
              </a:r>
              <a:endParaRPr lang="en-GB" altLang="en-US" sz="2400"/>
            </a:p>
          </p:txBody>
        </p:sp>
        <p:sp>
          <p:nvSpPr>
            <p:cNvPr id="106517" name="Text Box 3">
              <a:extLst>
                <a:ext uri="{FF2B5EF4-FFF2-40B4-BE49-F238E27FC236}">
                  <a16:creationId xmlns:a16="http://schemas.microsoft.com/office/drawing/2014/main" id="{708665CF-44B4-431B-9A4A-3472B0E9AE3D}"/>
                </a:ext>
              </a:extLst>
            </p:cNvPr>
            <p:cNvSpPr txBox="1">
              <a:spLocks noChangeArrowheads="1"/>
            </p:cNvSpPr>
            <p:nvPr/>
          </p:nvSpPr>
          <p:spPr bwMode="auto">
            <a:xfrm>
              <a:off x="1763688" y="4725144"/>
              <a:ext cx="419003" cy="46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G</a:t>
              </a:r>
              <a:endParaRPr lang="en-GB" altLang="en-US" sz="2400"/>
            </a:p>
          </p:txBody>
        </p:sp>
        <p:sp>
          <p:nvSpPr>
            <p:cNvPr id="106518" name="Text Box 8">
              <a:extLst>
                <a:ext uri="{FF2B5EF4-FFF2-40B4-BE49-F238E27FC236}">
                  <a16:creationId xmlns:a16="http://schemas.microsoft.com/office/drawing/2014/main" id="{5DF4D0CF-7445-4517-9BD5-5E6676E224E2}"/>
                </a:ext>
              </a:extLst>
            </p:cNvPr>
            <p:cNvSpPr txBox="1">
              <a:spLocks noChangeArrowheads="1"/>
            </p:cNvSpPr>
            <p:nvPr/>
          </p:nvSpPr>
          <p:spPr bwMode="auto">
            <a:xfrm>
              <a:off x="467544" y="1268760"/>
              <a:ext cx="304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a:t>
              </a:r>
              <a:endParaRPr lang="en-GB" altLang="en-US" sz="2400"/>
            </a:p>
          </p:txBody>
        </p:sp>
        <p:sp>
          <p:nvSpPr>
            <p:cNvPr id="106519" name="Text Box 8">
              <a:extLst>
                <a:ext uri="{FF2B5EF4-FFF2-40B4-BE49-F238E27FC236}">
                  <a16:creationId xmlns:a16="http://schemas.microsoft.com/office/drawing/2014/main" id="{45E5A2BD-8EA1-4F3A-B897-6BF625693FA8}"/>
                </a:ext>
              </a:extLst>
            </p:cNvPr>
            <p:cNvSpPr txBox="1">
              <a:spLocks noChangeArrowheads="1"/>
            </p:cNvSpPr>
            <p:nvPr/>
          </p:nvSpPr>
          <p:spPr bwMode="auto">
            <a:xfrm>
              <a:off x="1304215" y="1268760"/>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K</a:t>
              </a:r>
              <a:endParaRPr lang="en-GB" altLang="en-US" sz="2400"/>
            </a:p>
          </p:txBody>
        </p:sp>
        <p:cxnSp>
          <p:nvCxnSpPr>
            <p:cNvPr id="106520" name="AutoShape 16">
              <a:extLst>
                <a:ext uri="{FF2B5EF4-FFF2-40B4-BE49-F238E27FC236}">
                  <a16:creationId xmlns:a16="http://schemas.microsoft.com/office/drawing/2014/main" id="{1A95849F-4FE0-459F-9F0E-FFC359F6447A}"/>
                </a:ext>
              </a:extLst>
            </p:cNvPr>
            <p:cNvCxnSpPr>
              <a:cxnSpLocks noChangeShapeType="1"/>
              <a:stCxn id="106508" idx="0"/>
              <a:endCxn id="106518" idx="2"/>
            </p:cNvCxnSpPr>
            <p:nvPr/>
          </p:nvCxnSpPr>
          <p:spPr bwMode="auto">
            <a:xfrm flipH="1" flipV="1">
              <a:off x="619990" y="1730425"/>
              <a:ext cx="625807" cy="78232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21" name="AutoShape 16">
              <a:extLst>
                <a:ext uri="{FF2B5EF4-FFF2-40B4-BE49-F238E27FC236}">
                  <a16:creationId xmlns:a16="http://schemas.microsoft.com/office/drawing/2014/main" id="{1E1078F9-4A23-4067-888D-2EDEE0293DE7}"/>
                </a:ext>
              </a:extLst>
            </p:cNvPr>
            <p:cNvCxnSpPr>
              <a:cxnSpLocks noChangeShapeType="1"/>
              <a:stCxn id="106508" idx="0"/>
              <a:endCxn id="106519" idx="2"/>
            </p:cNvCxnSpPr>
            <p:nvPr/>
          </p:nvCxnSpPr>
          <p:spPr bwMode="auto">
            <a:xfrm flipV="1">
              <a:off x="1245797" y="1730425"/>
              <a:ext cx="262160" cy="78232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22" name="AutoShape 12">
              <a:extLst>
                <a:ext uri="{FF2B5EF4-FFF2-40B4-BE49-F238E27FC236}">
                  <a16:creationId xmlns:a16="http://schemas.microsoft.com/office/drawing/2014/main" id="{18EED357-0AF2-488D-8C62-C16FE3C7461D}"/>
                </a:ext>
              </a:extLst>
            </p:cNvPr>
            <p:cNvCxnSpPr>
              <a:cxnSpLocks noChangeShapeType="1"/>
              <a:stCxn id="106505" idx="2"/>
              <a:endCxn id="106515" idx="0"/>
            </p:cNvCxnSpPr>
            <p:nvPr/>
          </p:nvCxnSpPr>
          <p:spPr bwMode="auto">
            <a:xfrm>
              <a:off x="2448989" y="4293096"/>
              <a:ext cx="441673" cy="44761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23" name="AutoShape 12">
              <a:extLst>
                <a:ext uri="{FF2B5EF4-FFF2-40B4-BE49-F238E27FC236}">
                  <a16:creationId xmlns:a16="http://schemas.microsoft.com/office/drawing/2014/main" id="{07C6DECB-4AA7-41D4-B35D-8BB6CCAA6A91}"/>
                </a:ext>
              </a:extLst>
            </p:cNvPr>
            <p:cNvCxnSpPr>
              <a:cxnSpLocks noChangeShapeType="1"/>
              <a:stCxn id="106505" idx="2"/>
              <a:endCxn id="106517" idx="0"/>
            </p:cNvCxnSpPr>
            <p:nvPr/>
          </p:nvCxnSpPr>
          <p:spPr bwMode="auto">
            <a:xfrm flipH="1">
              <a:off x="1973190" y="4293096"/>
              <a:ext cx="475799" cy="43204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24" name="AutoShape 12">
              <a:extLst>
                <a:ext uri="{FF2B5EF4-FFF2-40B4-BE49-F238E27FC236}">
                  <a16:creationId xmlns:a16="http://schemas.microsoft.com/office/drawing/2014/main" id="{016FE167-1AB2-4A65-AC76-1F2519C8572B}"/>
                </a:ext>
              </a:extLst>
            </p:cNvPr>
            <p:cNvCxnSpPr>
              <a:cxnSpLocks noChangeShapeType="1"/>
              <a:stCxn id="106505" idx="2"/>
              <a:endCxn id="106516" idx="0"/>
            </p:cNvCxnSpPr>
            <p:nvPr/>
          </p:nvCxnSpPr>
          <p:spPr bwMode="auto">
            <a:xfrm>
              <a:off x="2448989" y="4293096"/>
              <a:ext cx="11208" cy="43204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25" name="AutoShape 12">
              <a:extLst>
                <a:ext uri="{FF2B5EF4-FFF2-40B4-BE49-F238E27FC236}">
                  <a16:creationId xmlns:a16="http://schemas.microsoft.com/office/drawing/2014/main" id="{FEA79573-6639-485A-B7DB-C4CC6369F648}"/>
                </a:ext>
              </a:extLst>
            </p:cNvPr>
            <p:cNvCxnSpPr>
              <a:cxnSpLocks noChangeShapeType="1"/>
              <a:stCxn id="106507" idx="0"/>
              <a:endCxn id="106504" idx="2"/>
            </p:cNvCxnSpPr>
            <p:nvPr/>
          </p:nvCxnSpPr>
          <p:spPr bwMode="auto">
            <a:xfrm flipV="1">
              <a:off x="1138952" y="4264549"/>
              <a:ext cx="187400" cy="50298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6502" name="Rectangle 18">
            <a:extLst>
              <a:ext uri="{FF2B5EF4-FFF2-40B4-BE49-F238E27FC236}">
                <a16:creationId xmlns:a16="http://schemas.microsoft.com/office/drawing/2014/main" id="{56A87427-6DE4-4905-9303-AC4BD64B9E7B}"/>
              </a:ext>
            </a:extLst>
          </p:cNvPr>
          <p:cNvSpPr>
            <a:spLocks noChangeArrowheads="1"/>
          </p:cNvSpPr>
          <p:nvPr/>
        </p:nvSpPr>
        <p:spPr bwMode="auto">
          <a:xfrm>
            <a:off x="3276600" y="5038725"/>
            <a:ext cx="4573588"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D</a:t>
            </a:r>
            <a:r>
              <a:rPr lang="en-US" altLang="en-US" sz="2000"/>
              <a:t>:</a:t>
            </a:r>
          </a:p>
          <a:p>
            <a:pPr eaLnBrk="1" hangingPunct="1">
              <a:spcBef>
                <a:spcPct val="50000"/>
              </a:spcBef>
              <a:buFontTx/>
              <a:buNone/>
            </a:pPr>
            <a:r>
              <a:rPr lang="en-US" altLang="en-US" sz="2000"/>
              <a:t>3(to A)+3(to B)+1(to C)+3 (to E)+2(to F) +4 (to G)+4(to H)+ 4(to I)+ 4(to J)+4(to K) = 32</a:t>
            </a:r>
          </a:p>
          <a:p>
            <a:pPr eaLnBrk="1" hangingPunct="1">
              <a:spcBef>
                <a:spcPct val="50000"/>
              </a:spcBef>
              <a:buFontTx/>
              <a:buNone/>
            </a:pPr>
            <a:r>
              <a:rPr lang="en-US" altLang="en-US" sz="2000" i="1"/>
              <a:t>Normalized</a:t>
            </a:r>
            <a:r>
              <a:rPr lang="en-US" altLang="en-US" sz="2000"/>
              <a:t>  :  (n-1) /32  = 10/32 = </a:t>
            </a:r>
            <a:r>
              <a:rPr lang="en-US" altLang="en-US" sz="2400" b="1">
                <a:solidFill>
                  <a:schemeClr val="accent2"/>
                </a:solidFill>
              </a:rPr>
              <a:t>0,31</a:t>
            </a:r>
            <a:endParaRPr lang="en-GB" altLang="en-US" sz="2000" b="1">
              <a:solidFill>
                <a:schemeClr val="accent2"/>
              </a:solidFill>
            </a:endParaRPr>
          </a:p>
        </p:txBody>
      </p:sp>
      <p:sp>
        <p:nvSpPr>
          <p:cNvPr id="53" name="Oval 52">
            <a:extLst>
              <a:ext uri="{FF2B5EF4-FFF2-40B4-BE49-F238E27FC236}">
                <a16:creationId xmlns:a16="http://schemas.microsoft.com/office/drawing/2014/main" id="{9BFA6DB2-0093-4E95-B067-B74DCDA62DE3}"/>
              </a:ext>
            </a:extLst>
          </p:cNvPr>
          <p:cNvSpPr/>
          <p:nvPr/>
        </p:nvSpPr>
        <p:spPr>
          <a:xfrm>
            <a:off x="763588" y="2262188"/>
            <a:ext cx="2224087" cy="2030412"/>
          </a:xfrm>
          <a:prstGeom prst="ellipse">
            <a:avLst/>
          </a:prstGeom>
          <a:solidFill>
            <a:schemeClr val="accent1">
              <a:alpha val="15000"/>
            </a:schemeClr>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9059640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5AEBEAA-4990-4DE5-8031-E4A2FCBF7534}"/>
              </a:ext>
            </a:extLst>
          </p:cNvPr>
          <p:cNvSpPr>
            <a:spLocks noGrp="1" noChangeArrowheads="1"/>
          </p:cNvSpPr>
          <p:nvPr>
            <p:ph type="title"/>
          </p:nvPr>
        </p:nvSpPr>
        <p:spPr>
          <a:xfrm>
            <a:off x="685800" y="188913"/>
            <a:ext cx="7772400" cy="1143000"/>
          </a:xfrm>
        </p:spPr>
        <p:txBody>
          <a:bodyPr/>
          <a:lstStyle/>
          <a:p>
            <a:pPr eaLnBrk="1" hangingPunct="1"/>
            <a:r>
              <a:rPr lang="en-US" altLang="en-US" sz="4000" b="1" dirty="0">
                <a:solidFill>
                  <a:schemeClr val="tx2"/>
                </a:solidFill>
              </a:rPr>
              <a:t>Proximity Index </a:t>
            </a:r>
            <a:br>
              <a:rPr lang="en-US" altLang="en-US" sz="4000" b="1" dirty="0">
                <a:solidFill>
                  <a:schemeClr val="tx2"/>
                </a:solidFill>
              </a:rPr>
            </a:br>
            <a:r>
              <a:rPr lang="en-US" altLang="en-US" sz="2400" b="1" dirty="0">
                <a:solidFill>
                  <a:schemeClr val="tx2"/>
                </a:solidFill>
              </a:rPr>
              <a:t>(Extensive Pyramidal)</a:t>
            </a:r>
            <a:endParaRPr lang="en-GB" altLang="en-US" sz="2400" b="1" dirty="0">
              <a:solidFill>
                <a:schemeClr val="tx2"/>
              </a:solidFill>
            </a:endParaRPr>
          </a:p>
        </p:txBody>
      </p:sp>
      <p:sp>
        <p:nvSpPr>
          <p:cNvPr id="108547" name="Text Box 17">
            <a:extLst>
              <a:ext uri="{FF2B5EF4-FFF2-40B4-BE49-F238E27FC236}">
                <a16:creationId xmlns:a16="http://schemas.microsoft.com/office/drawing/2014/main" id="{D1FAC65B-3D5F-41D9-8C4A-948D34C3D544}"/>
              </a:ext>
            </a:extLst>
          </p:cNvPr>
          <p:cNvSpPr txBox="1">
            <a:spLocks noChangeArrowheads="1"/>
          </p:cNvSpPr>
          <p:nvPr/>
        </p:nvSpPr>
        <p:spPr bwMode="auto">
          <a:xfrm>
            <a:off x="3132138" y="1341438"/>
            <a:ext cx="57023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u="sng"/>
              <a:t>Proximity index for </a:t>
            </a:r>
            <a:r>
              <a:rPr lang="en-US" altLang="en-US" sz="2400" b="1" i="1" u="sng">
                <a:solidFill>
                  <a:srgbClr val="FF0000"/>
                </a:solidFill>
              </a:rPr>
              <a:t>A</a:t>
            </a:r>
            <a:r>
              <a:rPr lang="en-US" altLang="en-US" sz="2000"/>
              <a:t>:</a:t>
            </a:r>
          </a:p>
          <a:p>
            <a:pPr eaLnBrk="1" hangingPunct="1">
              <a:spcBef>
                <a:spcPct val="0"/>
              </a:spcBef>
              <a:buFontTx/>
              <a:buNone/>
            </a:pPr>
            <a:r>
              <a:rPr lang="en-US" altLang="en-US" sz="2000"/>
              <a:t>1(to B)+1(to C)+1(to D)+ 2(to E)+3(to F)+2(to G)+2(to H)+3(to I)+3 (to J)+4(to K) = 22</a:t>
            </a:r>
          </a:p>
          <a:p>
            <a:pPr eaLnBrk="1" hangingPunct="1">
              <a:spcBef>
                <a:spcPct val="0"/>
              </a:spcBef>
              <a:buFontTx/>
              <a:buNone/>
            </a:pPr>
            <a:r>
              <a:rPr lang="en-US" altLang="en-US" sz="2000" i="1"/>
              <a:t>Normalized</a:t>
            </a:r>
            <a:r>
              <a:rPr lang="en-US" altLang="en-US" sz="2000"/>
              <a:t>  :  (n-1) /22  = 10/22 = </a:t>
            </a:r>
            <a:r>
              <a:rPr lang="en-US" altLang="en-US" sz="2400" b="1">
                <a:solidFill>
                  <a:schemeClr val="accent2"/>
                </a:solidFill>
              </a:rPr>
              <a:t>0.45</a:t>
            </a:r>
            <a:endParaRPr lang="en-US" altLang="en-US" sz="2000" b="1">
              <a:solidFill>
                <a:schemeClr val="accent2"/>
              </a:solidFill>
            </a:endParaRPr>
          </a:p>
          <a:p>
            <a:pPr eaLnBrk="1" hangingPunct="1">
              <a:spcBef>
                <a:spcPct val="0"/>
              </a:spcBef>
              <a:buFontTx/>
              <a:buNone/>
            </a:pPr>
            <a:endParaRPr lang="en-GB" altLang="en-US" sz="2000"/>
          </a:p>
        </p:txBody>
      </p:sp>
      <p:sp>
        <p:nvSpPr>
          <p:cNvPr id="108548" name="Rectangle 18">
            <a:extLst>
              <a:ext uri="{FF2B5EF4-FFF2-40B4-BE49-F238E27FC236}">
                <a16:creationId xmlns:a16="http://schemas.microsoft.com/office/drawing/2014/main" id="{E342B602-8C67-43BA-8C12-E914E7F0AAD3}"/>
              </a:ext>
            </a:extLst>
          </p:cNvPr>
          <p:cNvSpPr>
            <a:spLocks noChangeArrowheads="1"/>
          </p:cNvSpPr>
          <p:nvPr/>
        </p:nvSpPr>
        <p:spPr bwMode="auto">
          <a:xfrm>
            <a:off x="3295650" y="2901950"/>
            <a:ext cx="559117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C</a:t>
            </a:r>
            <a:r>
              <a:rPr lang="en-US" altLang="en-US" sz="2000"/>
              <a:t>:</a:t>
            </a:r>
          </a:p>
          <a:p>
            <a:pPr eaLnBrk="1" hangingPunct="1">
              <a:spcBef>
                <a:spcPct val="50000"/>
              </a:spcBef>
              <a:buFontTx/>
              <a:buNone/>
            </a:pPr>
            <a:r>
              <a:rPr lang="en-US" altLang="en-US" sz="2000"/>
              <a:t>1(to A)+2(to B)+2 (to D)+1(to E)+2(to F) + 3(to G)+3(to H)+4(to I)+4(to J)+5(to K) = 27</a:t>
            </a:r>
          </a:p>
          <a:p>
            <a:pPr eaLnBrk="1" hangingPunct="1">
              <a:spcBef>
                <a:spcPct val="50000"/>
              </a:spcBef>
              <a:buFontTx/>
              <a:buNone/>
            </a:pPr>
            <a:r>
              <a:rPr lang="en-US" altLang="en-US" sz="2000" i="1"/>
              <a:t>Normalized</a:t>
            </a:r>
            <a:r>
              <a:rPr lang="en-US" altLang="en-US" sz="2000"/>
              <a:t>  :  (n-1) /27  = 10/27 = </a:t>
            </a:r>
            <a:r>
              <a:rPr lang="en-US" altLang="en-US" sz="2400" b="1">
                <a:solidFill>
                  <a:schemeClr val="accent2"/>
                </a:solidFill>
              </a:rPr>
              <a:t>0,37</a:t>
            </a:r>
            <a:endParaRPr lang="en-GB" altLang="en-US" sz="2000" b="1">
              <a:solidFill>
                <a:schemeClr val="accent2"/>
              </a:solidFill>
            </a:endParaRPr>
          </a:p>
        </p:txBody>
      </p:sp>
      <p:sp>
        <p:nvSpPr>
          <p:cNvPr id="108549" name="Text Box 3">
            <a:extLst>
              <a:ext uri="{FF2B5EF4-FFF2-40B4-BE49-F238E27FC236}">
                <a16:creationId xmlns:a16="http://schemas.microsoft.com/office/drawing/2014/main" id="{DD0FDEC7-436C-476C-98A7-0D50BD37D918}"/>
              </a:ext>
            </a:extLst>
          </p:cNvPr>
          <p:cNvSpPr txBox="1">
            <a:spLocks noChangeArrowheads="1"/>
          </p:cNvSpPr>
          <p:nvPr/>
        </p:nvSpPr>
        <p:spPr bwMode="auto">
          <a:xfrm>
            <a:off x="1325563" y="3816350"/>
            <a:ext cx="3635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a:t>
            </a:r>
            <a:endParaRPr lang="en-GB" altLang="en-US" sz="2400"/>
          </a:p>
        </p:txBody>
      </p:sp>
      <p:sp>
        <p:nvSpPr>
          <p:cNvPr id="108550" name="Text Box 5">
            <a:extLst>
              <a:ext uri="{FF2B5EF4-FFF2-40B4-BE49-F238E27FC236}">
                <a16:creationId xmlns:a16="http://schemas.microsoft.com/office/drawing/2014/main" id="{654A743E-04BF-41DE-8529-C03B99B40CAE}"/>
              </a:ext>
            </a:extLst>
          </p:cNvPr>
          <p:cNvSpPr txBox="1">
            <a:spLocks noChangeArrowheads="1"/>
          </p:cNvSpPr>
          <p:nvPr/>
        </p:nvSpPr>
        <p:spPr bwMode="auto">
          <a:xfrm>
            <a:off x="2266950" y="3830638"/>
            <a:ext cx="363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G</a:t>
            </a:r>
            <a:endParaRPr lang="en-GB" altLang="en-US" sz="2400"/>
          </a:p>
        </p:txBody>
      </p:sp>
      <p:sp>
        <p:nvSpPr>
          <p:cNvPr id="108551" name="Text Box 6">
            <a:extLst>
              <a:ext uri="{FF2B5EF4-FFF2-40B4-BE49-F238E27FC236}">
                <a16:creationId xmlns:a16="http://schemas.microsoft.com/office/drawing/2014/main" id="{7B86DAFE-9671-4570-AE2C-24B7FDD1C817}"/>
              </a:ext>
            </a:extLst>
          </p:cNvPr>
          <p:cNvSpPr txBox="1">
            <a:spLocks noChangeArrowheads="1"/>
          </p:cNvSpPr>
          <p:nvPr/>
        </p:nvSpPr>
        <p:spPr bwMode="auto">
          <a:xfrm>
            <a:off x="2281238" y="2595563"/>
            <a:ext cx="3492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a:t>
            </a:r>
            <a:endParaRPr lang="en-GB" altLang="en-US" sz="2400"/>
          </a:p>
        </p:txBody>
      </p:sp>
      <p:sp>
        <p:nvSpPr>
          <p:cNvPr id="108552" name="Text Box 7">
            <a:extLst>
              <a:ext uri="{FF2B5EF4-FFF2-40B4-BE49-F238E27FC236}">
                <a16:creationId xmlns:a16="http://schemas.microsoft.com/office/drawing/2014/main" id="{26E83247-8129-4B8E-B887-43C8AD89765B}"/>
              </a:ext>
            </a:extLst>
          </p:cNvPr>
          <p:cNvSpPr txBox="1">
            <a:spLocks noChangeArrowheads="1"/>
          </p:cNvSpPr>
          <p:nvPr/>
        </p:nvSpPr>
        <p:spPr bwMode="auto">
          <a:xfrm>
            <a:off x="257175" y="3803650"/>
            <a:ext cx="385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a:t>
            </a:r>
            <a:endParaRPr lang="en-GB" altLang="en-US" sz="2400"/>
          </a:p>
        </p:txBody>
      </p:sp>
      <p:sp>
        <p:nvSpPr>
          <p:cNvPr id="108553" name="Text Box 8">
            <a:extLst>
              <a:ext uri="{FF2B5EF4-FFF2-40B4-BE49-F238E27FC236}">
                <a16:creationId xmlns:a16="http://schemas.microsoft.com/office/drawing/2014/main" id="{8C919CEE-E764-42F4-A14C-3AC0C2417C48}"/>
              </a:ext>
            </a:extLst>
          </p:cNvPr>
          <p:cNvSpPr txBox="1">
            <a:spLocks noChangeArrowheads="1"/>
          </p:cNvSpPr>
          <p:nvPr/>
        </p:nvSpPr>
        <p:spPr bwMode="auto">
          <a:xfrm>
            <a:off x="1325563" y="2605088"/>
            <a:ext cx="3635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a:t>
            </a:r>
            <a:endParaRPr lang="en-GB" altLang="en-US" sz="2400"/>
          </a:p>
        </p:txBody>
      </p:sp>
      <p:sp>
        <p:nvSpPr>
          <p:cNvPr id="108554" name="Text Box 9">
            <a:extLst>
              <a:ext uri="{FF2B5EF4-FFF2-40B4-BE49-F238E27FC236}">
                <a16:creationId xmlns:a16="http://schemas.microsoft.com/office/drawing/2014/main" id="{7AB2FA07-888E-41C8-88E0-C997B0183296}"/>
              </a:ext>
            </a:extLst>
          </p:cNvPr>
          <p:cNvSpPr txBox="1">
            <a:spLocks noChangeArrowheads="1"/>
          </p:cNvSpPr>
          <p:nvPr/>
        </p:nvSpPr>
        <p:spPr bwMode="auto">
          <a:xfrm>
            <a:off x="1325563" y="3198813"/>
            <a:ext cx="3730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a:t>
            </a:r>
            <a:endParaRPr lang="en-GB" altLang="en-US" sz="2400"/>
          </a:p>
        </p:txBody>
      </p:sp>
      <p:sp>
        <p:nvSpPr>
          <p:cNvPr id="108555" name="Line 11">
            <a:extLst>
              <a:ext uri="{FF2B5EF4-FFF2-40B4-BE49-F238E27FC236}">
                <a16:creationId xmlns:a16="http://schemas.microsoft.com/office/drawing/2014/main" id="{633ED23D-0914-4AEC-8D27-9227CFB0479A}"/>
              </a:ext>
            </a:extLst>
          </p:cNvPr>
          <p:cNvSpPr>
            <a:spLocks noChangeShapeType="1"/>
          </p:cNvSpPr>
          <p:nvPr/>
        </p:nvSpPr>
        <p:spPr bwMode="auto">
          <a:xfrm>
            <a:off x="2398713" y="4535488"/>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108556" name="AutoShape 12">
            <a:extLst>
              <a:ext uri="{FF2B5EF4-FFF2-40B4-BE49-F238E27FC236}">
                <a16:creationId xmlns:a16="http://schemas.microsoft.com/office/drawing/2014/main" id="{8B918DB2-492E-4216-86FD-877557DA9C5C}"/>
              </a:ext>
            </a:extLst>
          </p:cNvPr>
          <p:cNvCxnSpPr>
            <a:cxnSpLocks noChangeShapeType="1"/>
            <a:stCxn id="108554" idx="2"/>
            <a:endCxn id="108549" idx="0"/>
          </p:cNvCxnSpPr>
          <p:nvPr/>
        </p:nvCxnSpPr>
        <p:spPr bwMode="auto">
          <a:xfrm flipH="1">
            <a:off x="1508125" y="3659188"/>
            <a:ext cx="4763" cy="1571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7" name="AutoShape 13">
            <a:extLst>
              <a:ext uri="{FF2B5EF4-FFF2-40B4-BE49-F238E27FC236}">
                <a16:creationId xmlns:a16="http://schemas.microsoft.com/office/drawing/2014/main" id="{2335AA2F-9033-4E2F-9BA4-C412F47B118B}"/>
              </a:ext>
            </a:extLst>
          </p:cNvPr>
          <p:cNvCxnSpPr>
            <a:cxnSpLocks noChangeShapeType="1"/>
            <a:stCxn id="108551" idx="2"/>
            <a:endCxn id="108550" idx="0"/>
          </p:cNvCxnSpPr>
          <p:nvPr/>
        </p:nvCxnSpPr>
        <p:spPr bwMode="auto">
          <a:xfrm flipH="1">
            <a:off x="2449513" y="3057525"/>
            <a:ext cx="6350" cy="7731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8" name="AutoShape 15">
            <a:extLst>
              <a:ext uri="{FF2B5EF4-FFF2-40B4-BE49-F238E27FC236}">
                <a16:creationId xmlns:a16="http://schemas.microsoft.com/office/drawing/2014/main" id="{7B2FF62A-4B11-4508-8435-A066BEE7F5CF}"/>
              </a:ext>
            </a:extLst>
          </p:cNvPr>
          <p:cNvCxnSpPr>
            <a:cxnSpLocks noChangeShapeType="1"/>
            <a:stCxn id="108564" idx="2"/>
            <a:endCxn id="108551" idx="0"/>
          </p:cNvCxnSpPr>
          <p:nvPr/>
        </p:nvCxnSpPr>
        <p:spPr bwMode="auto">
          <a:xfrm>
            <a:off x="1508125" y="1730375"/>
            <a:ext cx="947738" cy="8651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9" name="AutoShape 16">
            <a:extLst>
              <a:ext uri="{FF2B5EF4-FFF2-40B4-BE49-F238E27FC236}">
                <a16:creationId xmlns:a16="http://schemas.microsoft.com/office/drawing/2014/main" id="{27E75326-703D-4EDC-84F0-FB10F71AB74F}"/>
              </a:ext>
            </a:extLst>
          </p:cNvPr>
          <p:cNvCxnSpPr>
            <a:cxnSpLocks noChangeShapeType="1"/>
            <a:stCxn id="108554" idx="0"/>
            <a:endCxn id="108553" idx="2"/>
          </p:cNvCxnSpPr>
          <p:nvPr/>
        </p:nvCxnSpPr>
        <p:spPr bwMode="auto">
          <a:xfrm flipH="1" flipV="1">
            <a:off x="1508125" y="3067050"/>
            <a:ext cx="4763" cy="13176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560" name="Text Box 3">
            <a:extLst>
              <a:ext uri="{FF2B5EF4-FFF2-40B4-BE49-F238E27FC236}">
                <a16:creationId xmlns:a16="http://schemas.microsoft.com/office/drawing/2014/main" id="{A198255A-69BB-46B3-BBC2-D18898848C5B}"/>
              </a:ext>
            </a:extLst>
          </p:cNvPr>
          <p:cNvSpPr txBox="1">
            <a:spLocks noChangeArrowheads="1"/>
          </p:cNvSpPr>
          <p:nvPr/>
        </p:nvSpPr>
        <p:spPr bwMode="auto">
          <a:xfrm>
            <a:off x="2654300" y="5588000"/>
            <a:ext cx="30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K</a:t>
            </a:r>
            <a:endParaRPr lang="en-GB" altLang="en-US" sz="2400"/>
          </a:p>
        </p:txBody>
      </p:sp>
      <p:sp>
        <p:nvSpPr>
          <p:cNvPr id="108561" name="Text Box 3">
            <a:extLst>
              <a:ext uri="{FF2B5EF4-FFF2-40B4-BE49-F238E27FC236}">
                <a16:creationId xmlns:a16="http://schemas.microsoft.com/office/drawing/2014/main" id="{FC714417-9B07-4541-9A5A-3BF8982959F0}"/>
              </a:ext>
            </a:extLst>
          </p:cNvPr>
          <p:cNvSpPr txBox="1">
            <a:spLocks noChangeArrowheads="1"/>
          </p:cNvSpPr>
          <p:nvPr/>
        </p:nvSpPr>
        <p:spPr bwMode="auto">
          <a:xfrm>
            <a:off x="2641600" y="4732338"/>
            <a:ext cx="30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a:t>
            </a:r>
            <a:endParaRPr lang="en-GB" altLang="en-US" sz="2400"/>
          </a:p>
        </p:txBody>
      </p:sp>
      <p:sp>
        <p:nvSpPr>
          <p:cNvPr id="108562" name="Text Box 3">
            <a:extLst>
              <a:ext uri="{FF2B5EF4-FFF2-40B4-BE49-F238E27FC236}">
                <a16:creationId xmlns:a16="http://schemas.microsoft.com/office/drawing/2014/main" id="{8ECA836C-238B-4E12-AE96-165A9618CF1B}"/>
              </a:ext>
            </a:extLst>
          </p:cNvPr>
          <p:cNvSpPr txBox="1">
            <a:spLocks noChangeArrowheads="1"/>
          </p:cNvSpPr>
          <p:nvPr/>
        </p:nvSpPr>
        <p:spPr bwMode="auto">
          <a:xfrm>
            <a:off x="1763713" y="4724400"/>
            <a:ext cx="4191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a:t>
            </a:r>
            <a:endParaRPr lang="en-GB" altLang="en-US" sz="2400"/>
          </a:p>
        </p:txBody>
      </p:sp>
      <p:sp>
        <p:nvSpPr>
          <p:cNvPr id="108563" name="Text Box 8">
            <a:extLst>
              <a:ext uri="{FF2B5EF4-FFF2-40B4-BE49-F238E27FC236}">
                <a16:creationId xmlns:a16="http://schemas.microsoft.com/office/drawing/2014/main" id="{6B4D5C00-BAE3-429E-A4C0-80A847E087F8}"/>
              </a:ext>
            </a:extLst>
          </p:cNvPr>
          <p:cNvSpPr txBox="1">
            <a:spLocks noChangeArrowheads="1"/>
          </p:cNvSpPr>
          <p:nvPr/>
        </p:nvSpPr>
        <p:spPr bwMode="auto">
          <a:xfrm>
            <a:off x="309563" y="2605088"/>
            <a:ext cx="3000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a:t>
            </a:r>
            <a:endParaRPr lang="en-GB" altLang="en-US" sz="2400"/>
          </a:p>
        </p:txBody>
      </p:sp>
      <p:sp>
        <p:nvSpPr>
          <p:cNvPr id="108564" name="Text Box 8">
            <a:extLst>
              <a:ext uri="{FF2B5EF4-FFF2-40B4-BE49-F238E27FC236}">
                <a16:creationId xmlns:a16="http://schemas.microsoft.com/office/drawing/2014/main" id="{CABC0148-11D0-4A78-B350-0EFC3E959AA2}"/>
              </a:ext>
            </a:extLst>
          </p:cNvPr>
          <p:cNvSpPr txBox="1">
            <a:spLocks noChangeArrowheads="1"/>
          </p:cNvSpPr>
          <p:nvPr/>
        </p:nvSpPr>
        <p:spPr bwMode="auto">
          <a:xfrm>
            <a:off x="1304925" y="1268413"/>
            <a:ext cx="406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a:t>
            </a:r>
            <a:endParaRPr lang="en-GB" altLang="en-US" sz="2400"/>
          </a:p>
        </p:txBody>
      </p:sp>
      <p:cxnSp>
        <p:nvCxnSpPr>
          <p:cNvPr id="108565" name="AutoShape 16">
            <a:extLst>
              <a:ext uri="{FF2B5EF4-FFF2-40B4-BE49-F238E27FC236}">
                <a16:creationId xmlns:a16="http://schemas.microsoft.com/office/drawing/2014/main" id="{970D168E-4CA0-457E-9DF3-94DA5D4B2707}"/>
              </a:ext>
            </a:extLst>
          </p:cNvPr>
          <p:cNvCxnSpPr>
            <a:cxnSpLocks noChangeShapeType="1"/>
            <a:stCxn id="108564" idx="2"/>
            <a:endCxn id="108563" idx="0"/>
          </p:cNvCxnSpPr>
          <p:nvPr/>
        </p:nvCxnSpPr>
        <p:spPr bwMode="auto">
          <a:xfrm flipH="1">
            <a:off x="458788" y="1730375"/>
            <a:ext cx="1049337" cy="8747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6" name="AutoShape 16">
            <a:extLst>
              <a:ext uri="{FF2B5EF4-FFF2-40B4-BE49-F238E27FC236}">
                <a16:creationId xmlns:a16="http://schemas.microsoft.com/office/drawing/2014/main" id="{2E4D8A6F-A9BE-4F8F-A822-B4F694F64177}"/>
              </a:ext>
            </a:extLst>
          </p:cNvPr>
          <p:cNvCxnSpPr>
            <a:cxnSpLocks noChangeShapeType="1"/>
            <a:stCxn id="108553" idx="0"/>
            <a:endCxn id="108564" idx="2"/>
          </p:cNvCxnSpPr>
          <p:nvPr/>
        </p:nvCxnSpPr>
        <p:spPr bwMode="auto">
          <a:xfrm flipV="1">
            <a:off x="1508125" y="1730375"/>
            <a:ext cx="0" cy="8747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7" name="AutoShape 12">
            <a:extLst>
              <a:ext uri="{FF2B5EF4-FFF2-40B4-BE49-F238E27FC236}">
                <a16:creationId xmlns:a16="http://schemas.microsoft.com/office/drawing/2014/main" id="{E40FF56C-7D74-45E1-9CCA-583AB3734E4F}"/>
              </a:ext>
            </a:extLst>
          </p:cNvPr>
          <p:cNvCxnSpPr>
            <a:cxnSpLocks noChangeShapeType="1"/>
            <a:stCxn id="108561" idx="2"/>
            <a:endCxn id="108560" idx="0"/>
          </p:cNvCxnSpPr>
          <p:nvPr/>
        </p:nvCxnSpPr>
        <p:spPr bwMode="auto">
          <a:xfrm>
            <a:off x="2794000" y="5194300"/>
            <a:ext cx="12700" cy="3937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8" name="AutoShape 12">
            <a:extLst>
              <a:ext uri="{FF2B5EF4-FFF2-40B4-BE49-F238E27FC236}">
                <a16:creationId xmlns:a16="http://schemas.microsoft.com/office/drawing/2014/main" id="{4C9F2B0B-ECBF-4A17-80BA-6B727E2D8B5B}"/>
              </a:ext>
            </a:extLst>
          </p:cNvPr>
          <p:cNvCxnSpPr>
            <a:cxnSpLocks noChangeShapeType="1"/>
            <a:stCxn id="108550" idx="2"/>
            <a:endCxn id="108562" idx="0"/>
          </p:cNvCxnSpPr>
          <p:nvPr/>
        </p:nvCxnSpPr>
        <p:spPr bwMode="auto">
          <a:xfrm flipH="1">
            <a:off x="1973263" y="4292600"/>
            <a:ext cx="476250" cy="4318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9" name="AutoShape 12">
            <a:extLst>
              <a:ext uri="{FF2B5EF4-FFF2-40B4-BE49-F238E27FC236}">
                <a16:creationId xmlns:a16="http://schemas.microsoft.com/office/drawing/2014/main" id="{A5075F34-0F7F-4C2F-A20D-0000482F5686}"/>
              </a:ext>
            </a:extLst>
          </p:cNvPr>
          <p:cNvCxnSpPr>
            <a:cxnSpLocks noChangeShapeType="1"/>
            <a:stCxn id="108550" idx="2"/>
            <a:endCxn id="108561" idx="0"/>
          </p:cNvCxnSpPr>
          <p:nvPr/>
        </p:nvCxnSpPr>
        <p:spPr bwMode="auto">
          <a:xfrm>
            <a:off x="2449513" y="4292600"/>
            <a:ext cx="344487" cy="43973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70" name="AutoShape 12">
            <a:extLst>
              <a:ext uri="{FF2B5EF4-FFF2-40B4-BE49-F238E27FC236}">
                <a16:creationId xmlns:a16="http://schemas.microsoft.com/office/drawing/2014/main" id="{44977334-9F45-4EA8-AFBB-CD9779A1616A}"/>
              </a:ext>
            </a:extLst>
          </p:cNvPr>
          <p:cNvCxnSpPr>
            <a:cxnSpLocks noChangeShapeType="1"/>
            <a:stCxn id="108552" idx="0"/>
            <a:endCxn id="108563" idx="2"/>
          </p:cNvCxnSpPr>
          <p:nvPr/>
        </p:nvCxnSpPr>
        <p:spPr bwMode="auto">
          <a:xfrm flipV="1">
            <a:off x="450850" y="3067050"/>
            <a:ext cx="7938" cy="736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571" name="Rectangle 18">
            <a:extLst>
              <a:ext uri="{FF2B5EF4-FFF2-40B4-BE49-F238E27FC236}">
                <a16:creationId xmlns:a16="http://schemas.microsoft.com/office/drawing/2014/main" id="{D1E0DB12-0C22-48F6-8C9E-190EDB6A561F}"/>
              </a:ext>
            </a:extLst>
          </p:cNvPr>
          <p:cNvSpPr>
            <a:spLocks noChangeArrowheads="1"/>
          </p:cNvSpPr>
          <p:nvPr/>
        </p:nvSpPr>
        <p:spPr bwMode="auto">
          <a:xfrm>
            <a:off x="3276600" y="5038725"/>
            <a:ext cx="5589588"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i="1" u="sng"/>
              <a:t>Proximity index for </a:t>
            </a:r>
            <a:r>
              <a:rPr lang="en-US" altLang="en-US" sz="2400" b="1" i="1" u="sng">
                <a:solidFill>
                  <a:srgbClr val="FF0000"/>
                </a:solidFill>
              </a:rPr>
              <a:t>K</a:t>
            </a:r>
            <a:r>
              <a:rPr lang="en-US" altLang="en-US" sz="2000"/>
              <a:t>:</a:t>
            </a:r>
          </a:p>
          <a:p>
            <a:pPr eaLnBrk="1" hangingPunct="1">
              <a:spcBef>
                <a:spcPct val="50000"/>
              </a:spcBef>
              <a:buFontTx/>
              <a:buNone/>
            </a:pPr>
            <a:r>
              <a:rPr lang="en-US" altLang="en-US" sz="2000"/>
              <a:t>4(to A)+5(to B)+5(to C) )+3(to D)+6(to E)+7(to F)+2(to G)+6(to H)+3(to I)+1(to J = 42</a:t>
            </a:r>
          </a:p>
          <a:p>
            <a:pPr eaLnBrk="1" hangingPunct="1">
              <a:spcBef>
                <a:spcPct val="50000"/>
              </a:spcBef>
              <a:buFontTx/>
              <a:buNone/>
            </a:pPr>
            <a:r>
              <a:rPr lang="en-US" altLang="en-US" sz="2000" i="1"/>
              <a:t>Normalized</a:t>
            </a:r>
            <a:r>
              <a:rPr lang="en-US" altLang="en-US" sz="2000"/>
              <a:t>  :  (n-1) /42  = 10/42 = </a:t>
            </a:r>
            <a:r>
              <a:rPr lang="en-US" altLang="en-US" sz="2400" b="1">
                <a:solidFill>
                  <a:schemeClr val="accent2"/>
                </a:solidFill>
              </a:rPr>
              <a:t>0,24</a:t>
            </a:r>
            <a:endParaRPr lang="en-GB" altLang="en-US" sz="2000" b="1">
              <a:solidFill>
                <a:schemeClr val="accent2"/>
              </a:solidFill>
            </a:endParaRPr>
          </a:p>
        </p:txBody>
      </p:sp>
    </p:spTree>
    <p:extLst>
      <p:ext uri="{BB962C8B-B14F-4D97-AF65-F5344CB8AC3E}">
        <p14:creationId xmlns:p14="http://schemas.microsoft.com/office/powerpoint/2010/main" val="15963333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p:txBody>
          <a:bodyPr>
            <a:normAutofit fontScale="90000"/>
          </a:bodyPr>
          <a:lstStyle/>
          <a:p>
            <a:r>
              <a:rPr lang="en-US" sz="4000" b="1" dirty="0">
                <a:solidFill>
                  <a:schemeClr val="tx2"/>
                </a:solidFill>
              </a:rPr>
              <a:t>Finding the Proximity Index from Boolean Matrixes</a:t>
            </a:r>
            <a:endParaRPr lang="en-US" sz="3600" b="1" dirty="0">
              <a:solidFill>
                <a:schemeClr val="tx2"/>
              </a:solidFill>
            </a:endParaRPr>
          </a:p>
        </p:txBody>
      </p:sp>
      <p:sp>
        <p:nvSpPr>
          <p:cNvPr id="98310" name="Rectangle 6"/>
          <p:cNvSpPr>
            <a:spLocks noGrp="1" noChangeArrowheads="1"/>
          </p:cNvSpPr>
          <p:nvPr>
            <p:ph type="body" sz="half" idx="1"/>
          </p:nvPr>
        </p:nvSpPr>
        <p:spPr>
          <a:xfrm>
            <a:off x="685800" y="2052638"/>
            <a:ext cx="3810000" cy="2168525"/>
          </a:xfrm>
          <a:ln>
            <a:solidFill>
              <a:schemeClr val="tx1"/>
            </a:solidFill>
            <a:miter lim="800000"/>
            <a:headEnd/>
            <a:tailEnd/>
          </a:ln>
        </p:spPr>
        <p:txBody>
          <a:bodyPr/>
          <a:lstStyle/>
          <a:p>
            <a:pPr>
              <a:lnSpc>
                <a:spcPct val="80000"/>
              </a:lnSpc>
            </a:pPr>
            <a:r>
              <a:rPr lang="en-US" sz="1600"/>
              <a:t>Explore each line i of A, A², A³…. successively</a:t>
            </a:r>
          </a:p>
          <a:p>
            <a:pPr>
              <a:lnSpc>
                <a:spcPct val="80000"/>
              </a:lnSpc>
            </a:pPr>
            <a:r>
              <a:rPr lang="en-US" sz="1600"/>
              <a:t>For each j, detect the first matrix in which a</a:t>
            </a:r>
            <a:r>
              <a:rPr lang="en-US" sz="1600" baseline="-25000"/>
              <a:t>ij</a:t>
            </a:r>
            <a:r>
              <a:rPr lang="en-US" sz="1600"/>
              <a:t> is non zero</a:t>
            </a:r>
          </a:p>
          <a:p>
            <a:pPr>
              <a:lnSpc>
                <a:spcPct val="80000"/>
              </a:lnSpc>
            </a:pPr>
            <a:r>
              <a:rPr lang="en-US" sz="1600"/>
              <a:t>The order of the corresponding A</a:t>
            </a:r>
            <a:r>
              <a:rPr lang="en-US" sz="1600" baseline="30000"/>
              <a:t>K</a:t>
            </a:r>
            <a:r>
              <a:rPr lang="en-US" sz="1600"/>
              <a:t> matrix gives k, the number of steps needed to go from i to j</a:t>
            </a:r>
          </a:p>
          <a:p>
            <a:pPr>
              <a:lnSpc>
                <a:spcPct val="80000"/>
              </a:lnSpc>
            </a:pPr>
            <a:r>
              <a:rPr lang="en-US" sz="1600"/>
              <a:t>Sum up for all j</a:t>
            </a:r>
          </a:p>
          <a:p>
            <a:pPr>
              <a:lnSpc>
                <a:spcPct val="80000"/>
              </a:lnSpc>
            </a:pPr>
            <a:r>
              <a:rPr lang="en-US" sz="1600"/>
              <a:t>PI = (n-1) /</a:t>
            </a:r>
            <a:r>
              <a:rPr lang="en-US" sz="1600" b="1">
                <a:latin typeface="Symbol" pitchFamily="18" charset="2"/>
              </a:rPr>
              <a:t>S</a:t>
            </a:r>
            <a:r>
              <a:rPr lang="en-US" sz="1600" baseline="-25000"/>
              <a:t>j</a:t>
            </a:r>
          </a:p>
        </p:txBody>
      </p:sp>
      <p:graphicFrame>
        <p:nvGraphicFramePr>
          <p:cNvPr id="98377" name="Group 73"/>
          <p:cNvGraphicFramePr>
            <a:graphicFrameLocks noGrp="1"/>
          </p:cNvGraphicFramePr>
          <p:nvPr>
            <p:ph sz="quarter" idx="2"/>
          </p:nvPr>
        </p:nvGraphicFramePr>
        <p:xfrm>
          <a:off x="955675" y="4764088"/>
          <a:ext cx="1292225" cy="1188720"/>
        </p:xfrm>
        <a:graphic>
          <a:graphicData uri="http://schemas.openxmlformats.org/drawingml/2006/table">
            <a:tbl>
              <a:tblPr/>
              <a:tblGrid>
                <a:gridCol w="428625">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gridCol w="431800">
                  <a:extLst>
                    <a:ext uri="{9D8B030D-6E8A-4147-A177-3AD203B41FA5}">
                      <a16:colId xmlns:a16="http://schemas.microsoft.com/office/drawing/2014/main" val="20002"/>
                    </a:ext>
                  </a:extLst>
                </a:gridCol>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307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2"/>
                  </a:ext>
                </a:extLst>
              </a:tr>
            </a:tbl>
          </a:graphicData>
        </a:graphic>
      </p:graphicFrame>
      <p:sp>
        <p:nvSpPr>
          <p:cNvPr id="98333" name="Text Box 29"/>
          <p:cNvSpPr txBox="1">
            <a:spLocks noChangeArrowheads="1"/>
          </p:cNvSpPr>
          <p:nvPr/>
        </p:nvSpPr>
        <p:spPr bwMode="auto">
          <a:xfrm>
            <a:off x="900113" y="4292600"/>
            <a:ext cx="1298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a    b   c</a:t>
            </a:r>
          </a:p>
        </p:txBody>
      </p:sp>
      <p:sp>
        <p:nvSpPr>
          <p:cNvPr id="98334" name="Text Box 30"/>
          <p:cNvSpPr txBox="1">
            <a:spLocks noChangeArrowheads="1"/>
          </p:cNvSpPr>
          <p:nvPr/>
        </p:nvSpPr>
        <p:spPr bwMode="auto">
          <a:xfrm>
            <a:off x="611188" y="4622800"/>
            <a:ext cx="3619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0066"/>
                </a:solidFill>
              </a:rPr>
              <a:t>a</a:t>
            </a:r>
          </a:p>
          <a:p>
            <a:r>
              <a:rPr lang="en-US" sz="2800"/>
              <a:t>b</a:t>
            </a:r>
          </a:p>
          <a:p>
            <a:r>
              <a:rPr lang="en-US" sz="2800"/>
              <a:t>c</a:t>
            </a:r>
          </a:p>
        </p:txBody>
      </p:sp>
      <p:sp>
        <p:nvSpPr>
          <p:cNvPr id="98338" name="Text Box 34"/>
          <p:cNvSpPr txBox="1">
            <a:spLocks noChangeArrowheads="1"/>
          </p:cNvSpPr>
          <p:nvPr/>
        </p:nvSpPr>
        <p:spPr bwMode="auto">
          <a:xfrm>
            <a:off x="1457325" y="611346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a:t>
            </a:r>
          </a:p>
        </p:txBody>
      </p:sp>
      <p:sp>
        <p:nvSpPr>
          <p:cNvPr id="98339" name="Text Box 35"/>
          <p:cNvSpPr txBox="1">
            <a:spLocks noChangeArrowheads="1"/>
          </p:cNvSpPr>
          <p:nvPr/>
        </p:nvSpPr>
        <p:spPr bwMode="auto">
          <a:xfrm>
            <a:off x="3570288" y="6115050"/>
            <a:ext cx="496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A²</a:t>
            </a:r>
          </a:p>
        </p:txBody>
      </p:sp>
      <p:graphicFrame>
        <p:nvGraphicFramePr>
          <p:cNvPr id="98374" name="Group 70"/>
          <p:cNvGraphicFramePr>
            <a:graphicFrameLocks noGrp="1"/>
          </p:cNvGraphicFramePr>
          <p:nvPr>
            <p:ph sz="quarter" idx="3"/>
          </p:nvPr>
        </p:nvGraphicFramePr>
        <p:xfrm>
          <a:off x="3208338" y="4762500"/>
          <a:ext cx="1292225" cy="1258888"/>
        </p:xfrm>
        <a:graphic>
          <a:graphicData uri="http://schemas.openxmlformats.org/drawingml/2006/table">
            <a:tbl>
              <a:tblPr/>
              <a:tblGrid>
                <a:gridCol w="427037">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484188">
                  <a:extLst>
                    <a:ext uri="{9D8B030D-6E8A-4147-A177-3AD203B41FA5}">
                      <a16:colId xmlns:a16="http://schemas.microsoft.com/office/drawing/2014/main" val="20002"/>
                    </a:ext>
                  </a:extLst>
                </a:gridCol>
              </a:tblGrid>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2"/>
                  </a:ext>
                </a:extLst>
              </a:tr>
            </a:tbl>
          </a:graphicData>
        </a:graphic>
      </p:graphicFrame>
      <p:sp>
        <p:nvSpPr>
          <p:cNvPr id="98364" name="Text Box 60"/>
          <p:cNvSpPr txBox="1">
            <a:spLocks noChangeArrowheads="1"/>
          </p:cNvSpPr>
          <p:nvPr/>
        </p:nvSpPr>
        <p:spPr bwMode="auto">
          <a:xfrm>
            <a:off x="3203575" y="4292600"/>
            <a:ext cx="120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a   b   c</a:t>
            </a:r>
          </a:p>
        </p:txBody>
      </p:sp>
      <p:sp>
        <p:nvSpPr>
          <p:cNvPr id="98365" name="Text Box 61"/>
          <p:cNvSpPr txBox="1">
            <a:spLocks noChangeArrowheads="1"/>
          </p:cNvSpPr>
          <p:nvPr/>
        </p:nvSpPr>
        <p:spPr bwMode="auto">
          <a:xfrm>
            <a:off x="2843213" y="4652963"/>
            <a:ext cx="3619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0066"/>
                </a:solidFill>
              </a:rPr>
              <a:t>a</a:t>
            </a:r>
          </a:p>
          <a:p>
            <a:r>
              <a:rPr lang="en-US" sz="2800"/>
              <a:t>b</a:t>
            </a:r>
          </a:p>
          <a:p>
            <a:r>
              <a:rPr lang="en-US" sz="2800"/>
              <a:t>c</a:t>
            </a:r>
          </a:p>
        </p:txBody>
      </p:sp>
      <p:sp>
        <p:nvSpPr>
          <p:cNvPr id="98370" name="Text Box 66"/>
          <p:cNvSpPr txBox="1">
            <a:spLocks noChangeArrowheads="1"/>
          </p:cNvSpPr>
          <p:nvPr/>
        </p:nvSpPr>
        <p:spPr bwMode="auto">
          <a:xfrm>
            <a:off x="5272088" y="2009775"/>
            <a:ext cx="3570287" cy="412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Example (matrix A, A²…)</a:t>
            </a:r>
          </a:p>
          <a:p>
            <a:endParaRPr lang="en-US" sz="2000"/>
          </a:p>
          <a:p>
            <a:r>
              <a:rPr lang="en-US" sz="2000"/>
              <a:t>n = 3 (a, b and c)</a:t>
            </a:r>
          </a:p>
          <a:p>
            <a:r>
              <a:rPr lang="en-US" sz="2000"/>
              <a:t>From a to b : 1</a:t>
            </a:r>
          </a:p>
          <a:p>
            <a:r>
              <a:rPr lang="en-US" sz="2000"/>
              <a:t>From a to c :  2</a:t>
            </a:r>
          </a:p>
          <a:p>
            <a:endParaRPr lang="en-US" sz="2000"/>
          </a:p>
          <a:p>
            <a:r>
              <a:rPr lang="en-US" sz="2000"/>
              <a:t>(PI)</a:t>
            </a:r>
            <a:r>
              <a:rPr lang="en-US" sz="2000" baseline="-25000"/>
              <a:t>a</a:t>
            </a:r>
            <a:r>
              <a:rPr lang="en-US" sz="2000"/>
              <a:t> = (3-1) /(1+2) = 2/3 = 0.66</a:t>
            </a:r>
          </a:p>
          <a:p>
            <a:endParaRPr lang="en-US" sz="2000"/>
          </a:p>
          <a:p>
            <a:r>
              <a:rPr lang="en-US" sz="2000"/>
              <a:t>From b to a:  1</a:t>
            </a:r>
          </a:p>
          <a:p>
            <a:r>
              <a:rPr lang="en-US" sz="2000"/>
              <a:t>From b to c : 1</a:t>
            </a:r>
          </a:p>
          <a:p>
            <a:endParaRPr lang="en-US" sz="2000"/>
          </a:p>
          <a:p>
            <a:r>
              <a:rPr lang="en-US" sz="2000"/>
              <a:t>(PI)</a:t>
            </a:r>
            <a:r>
              <a:rPr lang="en-US" sz="2000" baseline="-25000"/>
              <a:t>b</a:t>
            </a:r>
            <a:r>
              <a:rPr lang="en-US" sz="2000"/>
              <a:t> = (3-1) /(1+1) = 2/2 = 1</a:t>
            </a:r>
          </a:p>
          <a:p>
            <a:endParaRPr lang="en-US" sz="2000"/>
          </a:p>
        </p:txBody>
      </p:sp>
    </p:spTree>
    <p:extLst>
      <p:ext uri="{BB962C8B-B14F-4D97-AF65-F5344CB8AC3E}">
        <p14:creationId xmlns:p14="http://schemas.microsoft.com/office/powerpoint/2010/main" val="4100633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30CB-B9EA-42F3-86A2-1E74146015E1}"/>
              </a:ext>
            </a:extLst>
          </p:cNvPr>
          <p:cNvSpPr>
            <a:spLocks noGrp="1"/>
          </p:cNvSpPr>
          <p:nvPr>
            <p:ph type="title"/>
          </p:nvPr>
        </p:nvSpPr>
        <p:spPr>
          <a:xfrm>
            <a:off x="457200" y="274638"/>
            <a:ext cx="8229600" cy="922114"/>
          </a:xfrm>
        </p:spPr>
        <p:txBody>
          <a:bodyPr>
            <a:normAutofit/>
          </a:bodyPr>
          <a:lstStyle/>
          <a:p>
            <a:r>
              <a:rPr lang="en-GB" sz="3200" b="1" dirty="0">
                <a:solidFill>
                  <a:schemeClr val="tx2"/>
                </a:solidFill>
              </a:rPr>
              <a:t>Further Developments</a:t>
            </a:r>
          </a:p>
        </p:txBody>
      </p:sp>
      <p:sp>
        <p:nvSpPr>
          <p:cNvPr id="3" name="Content Placeholder 2">
            <a:extLst>
              <a:ext uri="{FF2B5EF4-FFF2-40B4-BE49-F238E27FC236}">
                <a16:creationId xmlns:a16="http://schemas.microsoft.com/office/drawing/2014/main" id="{9CE076EC-44C9-413D-8E99-6DA5E7B6A732}"/>
              </a:ext>
            </a:extLst>
          </p:cNvPr>
          <p:cNvSpPr>
            <a:spLocks noGrp="1"/>
          </p:cNvSpPr>
          <p:nvPr>
            <p:ph idx="1"/>
          </p:nvPr>
        </p:nvSpPr>
        <p:spPr/>
        <p:txBody>
          <a:bodyPr>
            <a:normAutofit fontScale="92500" lnSpcReduction="10000"/>
          </a:bodyPr>
          <a:lstStyle/>
          <a:p>
            <a:r>
              <a:rPr lang="en-GB" b="1" dirty="0"/>
              <a:t>Factor Analysis of Correspondences</a:t>
            </a:r>
          </a:p>
          <a:p>
            <a:pPr lvl="1"/>
            <a:r>
              <a:rPr lang="en-GB" dirty="0"/>
              <a:t>“Reducing” the variables</a:t>
            </a:r>
          </a:p>
          <a:p>
            <a:pPr lvl="1"/>
            <a:r>
              <a:rPr lang="en-GB" dirty="0"/>
              <a:t>Build the covariance matrix</a:t>
            </a:r>
          </a:p>
          <a:p>
            <a:pPr lvl="1"/>
            <a:r>
              <a:rPr lang="en-GB" dirty="0"/>
              <a:t>Find eigen values</a:t>
            </a:r>
          </a:p>
          <a:p>
            <a:pPr lvl="1"/>
            <a:r>
              <a:rPr lang="en-GB" dirty="0"/>
              <a:t>Calculate eigen vectors in dual spaces (rows &amp; columns as dependent variables)</a:t>
            </a:r>
          </a:p>
          <a:p>
            <a:pPr lvl="1"/>
            <a:r>
              <a:rPr lang="en-GB" dirty="0"/>
              <a:t>Adapt the “modules” of eigen vectors</a:t>
            </a:r>
          </a:p>
          <a:p>
            <a:pPr lvl="1"/>
            <a:r>
              <a:rPr lang="en-GB" dirty="0"/>
              <a:t>Superpose the two spaces on a same graph</a:t>
            </a:r>
          </a:p>
          <a:p>
            <a:pPr marL="457200" lvl="1" indent="0">
              <a:buNone/>
            </a:pPr>
            <a:r>
              <a:rPr lang="en-GB" dirty="0"/>
              <a:t>=&gt; Causes and effects are on the same graph, their proximity describing the strength of the link.</a:t>
            </a:r>
          </a:p>
          <a:p>
            <a:pPr lvl="1"/>
            <a:endParaRPr lang="en-GB" dirty="0"/>
          </a:p>
        </p:txBody>
      </p:sp>
    </p:spTree>
    <p:extLst>
      <p:ext uri="{BB962C8B-B14F-4D97-AF65-F5344CB8AC3E}">
        <p14:creationId xmlns:p14="http://schemas.microsoft.com/office/powerpoint/2010/main" val="868220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7EE5C222-46BE-4BC8-81E6-822E3D70551B}"/>
              </a:ext>
            </a:extLst>
          </p:cNvPr>
          <p:cNvSpPr>
            <a:spLocks noGrp="1" noChangeArrowheads="1"/>
          </p:cNvSpPr>
          <p:nvPr>
            <p:ph type="title"/>
          </p:nvPr>
        </p:nvSpPr>
        <p:spPr>
          <a:xfrm>
            <a:off x="485422" y="274638"/>
            <a:ext cx="8201378" cy="763940"/>
          </a:xfrm>
        </p:spPr>
        <p:txBody>
          <a:bodyPr>
            <a:normAutofit/>
          </a:bodyPr>
          <a:lstStyle/>
          <a:p>
            <a:pPr eaLnBrk="1" hangingPunct="1"/>
            <a:r>
              <a:rPr lang="en-US" altLang="en-US" sz="3600" b="1" dirty="0">
                <a:solidFill>
                  <a:schemeClr val="tx2"/>
                </a:solidFill>
              </a:rPr>
              <a:t>Utility of Structural Analysis</a:t>
            </a:r>
          </a:p>
        </p:txBody>
      </p:sp>
      <p:sp>
        <p:nvSpPr>
          <p:cNvPr id="149507" name="Rectangle 3">
            <a:extLst>
              <a:ext uri="{FF2B5EF4-FFF2-40B4-BE49-F238E27FC236}">
                <a16:creationId xmlns:a16="http://schemas.microsoft.com/office/drawing/2014/main" id="{58C83EB6-48FB-472C-9672-67AB8F49CAC6}"/>
              </a:ext>
            </a:extLst>
          </p:cNvPr>
          <p:cNvSpPr>
            <a:spLocks noGrp="1" noChangeArrowheads="1"/>
          </p:cNvSpPr>
          <p:nvPr>
            <p:ph type="body" idx="1"/>
          </p:nvPr>
        </p:nvSpPr>
        <p:spPr>
          <a:xfrm>
            <a:off x="457200" y="1656645"/>
            <a:ext cx="8229600" cy="4525963"/>
          </a:xfrm>
        </p:spPr>
        <p:txBody>
          <a:bodyPr/>
          <a:lstStyle/>
          <a:p>
            <a:pPr eaLnBrk="1" hangingPunct="1">
              <a:lnSpc>
                <a:spcPct val="80000"/>
              </a:lnSpc>
            </a:pPr>
            <a:r>
              <a:rPr lang="en-US" altLang="en-US" sz="2800"/>
              <a:t>A way to structure complexity</a:t>
            </a:r>
          </a:p>
          <a:p>
            <a:pPr eaLnBrk="1" hangingPunct="1">
              <a:lnSpc>
                <a:spcPct val="80000"/>
              </a:lnSpc>
            </a:pPr>
            <a:r>
              <a:rPr lang="en-US" altLang="en-US" sz="2800"/>
              <a:t>A systematic approach to problem analysis</a:t>
            </a:r>
          </a:p>
          <a:p>
            <a:pPr eaLnBrk="1" hangingPunct="1">
              <a:lnSpc>
                <a:spcPct val="80000"/>
              </a:lnSpc>
            </a:pPr>
            <a:r>
              <a:rPr lang="en-US" altLang="en-US" sz="2800"/>
              <a:t>A common language and visualization in the group</a:t>
            </a:r>
          </a:p>
          <a:p>
            <a:pPr eaLnBrk="1" hangingPunct="1">
              <a:lnSpc>
                <a:spcPct val="80000"/>
              </a:lnSpc>
            </a:pPr>
            <a:r>
              <a:rPr lang="en-US" altLang="en-US" sz="2800"/>
              <a:t>Feedback loops are identified leading to (un-) stability assessment</a:t>
            </a:r>
          </a:p>
          <a:p>
            <a:pPr eaLnBrk="1" hangingPunct="1">
              <a:lnSpc>
                <a:spcPct val="80000"/>
              </a:lnSpc>
            </a:pPr>
            <a:r>
              <a:rPr lang="en-US" altLang="en-US" sz="2800"/>
              <a:t>Ranking of variables according to their power</a:t>
            </a:r>
          </a:p>
          <a:p>
            <a:pPr eaLnBrk="1" hangingPunct="1">
              <a:lnSpc>
                <a:spcPct val="80000"/>
              </a:lnSpc>
            </a:pPr>
            <a:r>
              <a:rPr lang="en-US" altLang="en-US" sz="2800"/>
              <a:t>Identification of causes, effects, relays…..clusters</a:t>
            </a:r>
          </a:p>
          <a:p>
            <a:pPr eaLnBrk="1" hangingPunct="1">
              <a:lnSpc>
                <a:spcPct val="80000"/>
              </a:lnSpc>
            </a:pPr>
            <a:r>
              <a:rPr lang="en-US" altLang="en-US" sz="2800"/>
              <a:t>Link with graph theory = input to statistical analysis (partial correlations, factors….)</a:t>
            </a:r>
          </a:p>
        </p:txBody>
      </p:sp>
    </p:spTree>
    <p:extLst>
      <p:ext uri="{BB962C8B-B14F-4D97-AF65-F5344CB8AC3E}">
        <p14:creationId xmlns:p14="http://schemas.microsoft.com/office/powerpoint/2010/main" val="2456251963"/>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TotalTime>
  <Words>4739</Words>
  <Application>Microsoft Office PowerPoint</Application>
  <PresentationFormat>On-screen Show (4:3)</PresentationFormat>
  <Paragraphs>1247</Paragraphs>
  <Slides>104</Slides>
  <Notes>18</Notes>
  <HiddenSlides>20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104</vt:i4>
      </vt:variant>
    </vt:vector>
  </HeadingPairs>
  <TitlesOfParts>
    <vt:vector size="113" baseType="lpstr">
      <vt:lpstr>Aharoni</vt:lpstr>
      <vt:lpstr>Arial</vt:lpstr>
      <vt:lpstr>Calibri</vt:lpstr>
      <vt:lpstr>Cambria Math</vt:lpstr>
      <vt:lpstr>Helvetica Neue</vt:lpstr>
      <vt:lpstr>MS Serif</vt:lpstr>
      <vt:lpstr>Symbol</vt:lpstr>
      <vt:lpstr>Times New Roman</vt:lpstr>
      <vt:lpstr>Office-thema</vt:lpstr>
      <vt:lpstr>Complexity, Causality and Dynamics inside the Climate System</vt:lpstr>
      <vt:lpstr>Object</vt:lpstr>
      <vt:lpstr>IPCC Models are wrong (as we know all…)</vt:lpstr>
      <vt:lpstr>A Post-modern Approach</vt:lpstr>
      <vt:lpstr>A Post-modern Approach</vt:lpstr>
      <vt:lpstr>A problem of time window Temperature Anomalies &amp; fossil fuels consumption </vt:lpstr>
      <vt:lpstr>Models, Experimental Results &amp; Level of Confidence</vt:lpstr>
      <vt:lpstr> The Dispersion of IPCC Models versus Time</vt:lpstr>
      <vt:lpstr>PowerPoint Presentation</vt:lpstr>
      <vt:lpstr>What went wrong?</vt:lpstr>
      <vt:lpstr>PowerPoint Presentation</vt:lpstr>
      <vt:lpstr>What went wrong?</vt:lpstr>
      <vt:lpstr>1- Forcings</vt:lpstr>
      <vt:lpstr>IPCC Approach</vt:lpstr>
      <vt:lpstr>The Logic behind Forcings</vt:lpstr>
      <vt:lpstr>The Core Formula….</vt:lpstr>
      <vt:lpstr>Relative Weight of Forcings</vt:lpstr>
      <vt:lpstr>PowerPoint Presentation</vt:lpstr>
      <vt:lpstr>PowerPoint Presentation</vt:lpstr>
      <vt:lpstr>Sensitivities (DT resulting from doubling CO2 concentration in atmosphere)</vt:lpstr>
      <vt:lpstr>The FORCING Paradigm is based on hidden hypotheses</vt:lpstr>
      <vt:lpstr>Is this so important?  case: the logistic equation</vt:lpstr>
      <vt:lpstr>A Simple Chaotic Function:  The Logistic (Quadratic) Equation</vt:lpstr>
      <vt:lpstr>Logistic Equation:  Assymptotic Behaviour</vt:lpstr>
      <vt:lpstr>Logistic Equation:  Oscillating (Assymptotic) Behaviour</vt:lpstr>
      <vt:lpstr>Logistic Equation:  Periodic Behaviour</vt:lpstr>
      <vt:lpstr>Example of a slightly Chaotic Signal</vt:lpstr>
      <vt:lpstr>Example of a more chaotic signal</vt:lpstr>
      <vt:lpstr>Sensitivity on Parameter α</vt:lpstr>
      <vt:lpstr>Is this relevant to climate ?</vt:lpstr>
      <vt:lpstr>Sea Ice Extend</vt:lpstr>
      <vt:lpstr>PowerPoint Presentation</vt:lpstr>
      <vt:lpstr>PowerPoint Presentation</vt:lpstr>
      <vt:lpstr>2- Understanding the STRUCTURE of the climate system before tackling its dynamics</vt:lpstr>
      <vt:lpstr>2.1 the ocean</vt:lpstr>
      <vt:lpstr>PowerPoint Presentation</vt:lpstr>
      <vt:lpstr>PowerPoint Presentation</vt:lpstr>
      <vt:lpstr>Quantified flows…</vt:lpstr>
      <vt:lpstr>PowerPoint Presentation</vt:lpstr>
      <vt:lpstr>2.2 the ocean – atmosphere coupling</vt:lpstr>
      <vt:lpstr>Ocean-Atmosphere Coupling</vt:lpstr>
      <vt:lpstr>Atmosphere-Ocean  H&amp;M Transfer Mechanism</vt:lpstr>
      <vt:lpstr>Some more Complex Reality</vt:lpstr>
      <vt:lpstr>Walker Circulation</vt:lpstr>
      <vt:lpstr>2.3 the atmosphere</vt:lpstr>
      <vt:lpstr>Hadley Cells</vt:lpstr>
      <vt:lpstr>PowerPoint Presentation</vt:lpstr>
      <vt:lpstr>A more Realistic View</vt:lpstr>
      <vt:lpstr>PowerPoint Presentation</vt:lpstr>
      <vt:lpstr>PowerPoint Presentation</vt:lpstr>
      <vt:lpstr>PowerPoint Presentation</vt:lpstr>
      <vt:lpstr>Sun, Stratosphere, Jet Stream, NAO &amp; Climate </vt:lpstr>
      <vt:lpstr>2.4 Underwater Volcanoes  &amp; ocean streams ?</vt:lpstr>
      <vt:lpstr>Ocean &amp; Under Water Volcanoes</vt:lpstr>
      <vt:lpstr>The answer: structural analysis of a Complex system </vt:lpstr>
      <vt:lpstr>A meta-model considering…</vt:lpstr>
      <vt:lpstr>PowerPoint Presentation</vt:lpstr>
      <vt:lpstr>Are IPCC “experts”(?) serious ?</vt:lpstr>
      <vt:lpstr>What can we learn from Complex System Analysis?</vt:lpstr>
      <vt:lpstr>3- Local equilibrium &amp; Navier-Stokes equations</vt:lpstr>
      <vt:lpstr>How GCM models work</vt:lpstr>
      <vt:lpstr>Structure of GCM models  (Global Circulation Models)</vt:lpstr>
      <vt:lpstr>IPCC Models</vt:lpstr>
      <vt:lpstr>PowerPoint Presentation</vt:lpstr>
      <vt:lpstr>PowerPoint Presentation</vt:lpstr>
      <vt:lpstr>The answer: Locally the system is NOT in equilibrium  &amp; chemical engineering process dynamics DO APPLY</vt:lpstr>
      <vt:lpstr>A More Complex Reality</vt:lpstr>
      <vt:lpstr>Heat &amp; Mass Transfer at an Interface</vt:lpstr>
      <vt:lpstr>Convective Mass Transfer Equation</vt:lpstr>
      <vt:lpstr>Convective Heat Transfer Equation</vt:lpstr>
      <vt:lpstr>Inclusion of Radiative Heat Transfer</vt:lpstr>
      <vt:lpstr>Perfect Mixers &amp; Plug Flows</vt:lpstr>
      <vt:lpstr>A simplified « climate » dynamical model</vt:lpstr>
      <vt:lpstr>PowerPoint Presentation</vt:lpstr>
      <vt:lpstr>Computing Details…</vt:lpstr>
      <vt:lpstr>PowerPoint Presentation</vt:lpstr>
      <vt:lpstr>Some Useful Books to enter my WORLD</vt:lpstr>
      <vt:lpstr>APPENDIXES</vt:lpstr>
      <vt:lpstr>Matrix multiplication</vt:lpstr>
      <vt:lpstr>Matrix Multiplication (recall)</vt:lpstr>
      <vt:lpstr>Example Matrix Multiplication</vt:lpstr>
      <vt:lpstr>Complex system analysis</vt:lpstr>
      <vt:lpstr>Link with Causal Maps</vt:lpstr>
      <vt:lpstr>From Causal Map to Matrix</vt:lpstr>
      <vt:lpstr>PowerPoint Presentation</vt:lpstr>
      <vt:lpstr>Interaction Graph</vt:lpstr>
      <vt:lpstr>Higher Order Boolean Matrixes  &amp; link to System Structure Analysis</vt:lpstr>
      <vt:lpstr>Higher Order Boolean Matrixes  &amp; link to System Structure Analysis (ctnd)</vt:lpstr>
      <vt:lpstr>Multiplying further the Matrixes</vt:lpstr>
      <vt:lpstr>(Long Term) Classification  based on (stabilized) Ranking  of sums of lines &amp; columns</vt:lpstr>
      <vt:lpstr>Power of a “Concept”</vt:lpstr>
      <vt:lpstr>Proximity Index</vt:lpstr>
      <vt:lpstr>Proximity Index  (Example)</vt:lpstr>
      <vt:lpstr>Proximity Index  (Star Configuration)</vt:lpstr>
      <vt:lpstr>Proximity Index  (Star + Ring)</vt:lpstr>
      <vt:lpstr>Proximity Index  (Extensive Pyramidal)</vt:lpstr>
      <vt:lpstr>Finding the Proximity Index from Boolean Matrixes</vt:lpstr>
      <vt:lpstr>Further Developments</vt:lpstr>
      <vt:lpstr>Utility of Structural Analysis</vt:lpstr>
      <vt:lpstr>Limits of Structural Analysis</vt:lpstr>
      <vt:lpstr>Combining convective &amp; radiative heat transfer</vt:lpstr>
      <vt:lpstr>What about Radiative Heat Transfer ?</vt:lpstr>
      <vt:lpstr>What about Radiative Heat Transfer (ctnd)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hmasson</dc:creator>
  <cp:lastModifiedBy>hmasson</cp:lastModifiedBy>
  <cp:revision>151</cp:revision>
  <dcterms:created xsi:type="dcterms:W3CDTF">2018-09-04T14:07:42Z</dcterms:created>
  <dcterms:modified xsi:type="dcterms:W3CDTF">2018-09-13T22:19:43Z</dcterms:modified>
</cp:coreProperties>
</file>